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notesSlides/notesSlide3.xml" ContentType="application/vnd.openxmlformats-officedocument.presentationml.notesSlide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notesSlides/notesSlide4.xml" ContentType="application/vnd.openxmlformats-officedocument.presentationml.notesSlide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notesSlides/notesSlide5.xml" ContentType="application/vnd.openxmlformats-officedocument.presentationml.notesSlide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notesSlides/notesSlide6.xml" ContentType="application/vnd.openxmlformats-officedocument.presentationml.notesSlide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notesSlides/notesSlide7.xml" ContentType="application/vnd.openxmlformats-officedocument.presentationml.notesSlide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notesSlides/notesSlide8.xml" ContentType="application/vnd.openxmlformats-officedocument.presentationml.notesSlide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notesSlides/notesSlide9.xml" ContentType="application/vnd.openxmlformats-officedocument.presentationml.notesSlide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notesSlides/notesSlide10.xml" ContentType="application/vnd.openxmlformats-officedocument.presentationml.notesSlide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notesSlides/notesSlide11.xml" ContentType="application/vnd.openxmlformats-officedocument.presentationml.notesSlide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44" r:id="rId2"/>
    <p:sldId id="361" r:id="rId3"/>
    <p:sldId id="360" r:id="rId4"/>
    <p:sldId id="370" r:id="rId5"/>
    <p:sldId id="340" r:id="rId6"/>
    <p:sldId id="341" r:id="rId7"/>
    <p:sldId id="342" r:id="rId8"/>
    <p:sldId id="373" r:id="rId9"/>
    <p:sldId id="372" r:id="rId10"/>
    <p:sldId id="343" r:id="rId11"/>
    <p:sldId id="319" r:id="rId12"/>
    <p:sldId id="378" r:id="rId13"/>
    <p:sldId id="379" r:id="rId14"/>
    <p:sldId id="381" r:id="rId15"/>
    <p:sldId id="286" r:id="rId16"/>
    <p:sldId id="333" r:id="rId17"/>
    <p:sldId id="321" r:id="rId18"/>
    <p:sldId id="322" r:id="rId19"/>
    <p:sldId id="324" r:id="rId20"/>
    <p:sldId id="325" r:id="rId21"/>
    <p:sldId id="283" r:id="rId22"/>
    <p:sldId id="277" r:id="rId23"/>
    <p:sldId id="362" r:id="rId24"/>
    <p:sldId id="366" r:id="rId25"/>
    <p:sldId id="367" r:id="rId26"/>
    <p:sldId id="363" r:id="rId27"/>
    <p:sldId id="364" r:id="rId28"/>
    <p:sldId id="398" r:id="rId29"/>
    <p:sldId id="399" r:id="rId30"/>
    <p:sldId id="384" r:id="rId31"/>
    <p:sldId id="385" r:id="rId32"/>
    <p:sldId id="387" r:id="rId33"/>
    <p:sldId id="388" r:id="rId34"/>
    <p:sldId id="389" r:id="rId35"/>
    <p:sldId id="395" r:id="rId36"/>
    <p:sldId id="397" r:id="rId37"/>
    <p:sldId id="369" r:id="rId38"/>
    <p:sldId id="303" r:id="rId39"/>
    <p:sldId id="338" r:id="rId40"/>
    <p:sldId id="375" r:id="rId41"/>
    <p:sldId id="349" r:id="rId42"/>
    <p:sldId id="357" r:id="rId43"/>
    <p:sldId id="358" r:id="rId44"/>
  </p:sldIdLst>
  <p:sldSz cx="9144000" cy="6858000" type="screen4x3"/>
  <p:notesSz cx="7010400" cy="923607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D8EA"/>
    <a:srgbClr val="BDBDBD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589" autoAdjust="0"/>
    <p:restoredTop sz="94620" autoAdjust="0"/>
  </p:normalViewPr>
  <p:slideViewPr>
    <p:cSldViewPr snapToGrid="0" snapToObjects="1">
      <p:cViewPr>
        <p:scale>
          <a:sx n="114" d="100"/>
          <a:sy n="114" d="100"/>
        </p:scale>
        <p:origin x="-912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1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904" y="-102"/>
      </p:cViewPr>
      <p:guideLst>
        <p:guide orient="horz" pos="2909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BE6E69DA-E594-4E54-B49F-900D7C33F56B}" type="datetimeFigureOut">
              <a:rPr lang="en-US" smtClean="0"/>
              <a:pPr/>
              <a:t>11/22/2016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EB631059-DDD4-4D2E-BE6E-4140738895EC}" type="slidenum">
              <a:rPr lang="en-US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78211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E73BB296-323D-5B4E-9FAD-065D8740AD72}" type="datetimeFigureOut">
              <a:rPr lang="fr-FR" smtClean="0"/>
              <a:pPr/>
              <a:t>22/11/2016</a:t>
            </a:fld>
            <a:endParaRPr lang="fr-C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57FD6BC-3624-BF41-BA83-1732EBFF848F}" type="slidenum">
              <a:rPr lang="fr-FR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7053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r-FR" dirty="0">
                <a:latin typeface="Calibri" charset="0"/>
              </a:rPr>
              <a:t>Ce que l’on peut constater</a:t>
            </a:r>
          </a:p>
        </p:txBody>
      </p:sp>
    </p:spTree>
    <p:extLst>
      <p:ext uri="{BB962C8B-B14F-4D97-AF65-F5344CB8AC3E}">
        <p14:creationId xmlns:p14="http://schemas.microsoft.com/office/powerpoint/2010/main" val="3817061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661244" indent="-254325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01729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42421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1831140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23805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64497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051898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45881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fld id="{2CE1DF60-BE9B-F948-8AEF-BC1ACD6CC6E2}" type="slidenum">
              <a:rPr lang="en-GB">
                <a:solidFill>
                  <a:srgbClr val="000000"/>
                </a:solidFill>
                <a:latin typeface="Times New Roman" charset="0"/>
              </a:rPr>
              <a:pPr eaLnBrk="1"/>
              <a:t>35</a:t>
            </a:fld>
            <a:endParaRPr lang="fr-CA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2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8037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0746" y="4386965"/>
            <a:ext cx="5608909" cy="4156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90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661244" indent="-254325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01729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42421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1831140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23805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64497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051898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45881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fld id="{3C673DDD-C4EC-EF46-BAA4-D419B4E00203}" type="slidenum">
              <a:rPr lang="en-GB">
                <a:solidFill>
                  <a:srgbClr val="000000"/>
                </a:solidFill>
                <a:latin typeface="Times New Roman" charset="0"/>
              </a:rPr>
              <a:pPr eaLnBrk="1"/>
              <a:t>36</a:t>
            </a:fld>
            <a:endParaRPr lang="fr-CA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4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8037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0746" y="4386965"/>
            <a:ext cx="5608909" cy="4156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8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FD6BC-3624-BF41-BA83-1732EBFF848F}" type="slidenum">
              <a:rPr lang="fr-FR" smtClean="0"/>
              <a:pPr/>
              <a:t>11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0226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FD6BC-3624-BF41-BA83-1732EBFF848F}" type="slidenum">
              <a:rPr lang="fr-FR" smtClean="0"/>
              <a:pPr/>
              <a:t>24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022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FD6BC-3624-BF41-BA83-1732EBFF848F}" type="slidenum">
              <a:rPr lang="fr-FR" smtClean="0"/>
              <a:pPr/>
              <a:t>25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0226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661244" indent="-254325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01729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42421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1831140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23805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64497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051898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45881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fld id="{513027B9-CCA4-E34E-B310-A70221FED41D}" type="slidenum">
              <a:rPr lang="en-GB">
                <a:solidFill>
                  <a:srgbClr val="000000"/>
                </a:solidFill>
                <a:latin typeface="Times New Roman" charset="0"/>
              </a:rPr>
              <a:pPr eaLnBrk="1"/>
              <a:t>30</a:t>
            </a:fld>
            <a:endParaRPr lang="fr-CA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1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8037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0746" y="4386965"/>
            <a:ext cx="5608909" cy="4156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25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661244" indent="-254325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01729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42421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1831140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23805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64497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051898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45881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fld id="{0F364691-1AD3-BE41-BAB2-CE1F9020B367}" type="slidenum">
              <a:rPr lang="en-GB">
                <a:solidFill>
                  <a:srgbClr val="000000"/>
                </a:solidFill>
                <a:latin typeface="Times New Roman" charset="0"/>
              </a:rPr>
              <a:pPr eaLnBrk="1"/>
              <a:t>31</a:t>
            </a:fld>
            <a:endParaRPr lang="fr-CA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2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8037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0746" y="4386965"/>
            <a:ext cx="5608909" cy="4156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0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661244" indent="-254325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01729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42421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1831140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23805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64497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051898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45881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fld id="{61CA3564-14AD-494B-B430-EC3196E4E1BD}" type="slidenum">
              <a:rPr lang="en-GB">
                <a:solidFill>
                  <a:srgbClr val="000000"/>
                </a:solidFill>
                <a:latin typeface="Times New Roman" charset="0"/>
              </a:rPr>
              <a:pPr eaLnBrk="1"/>
              <a:t>32</a:t>
            </a:fld>
            <a:endParaRPr lang="fr-CA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43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8037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0746" y="4386965"/>
            <a:ext cx="5608909" cy="4156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74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hape 61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95388" y="701675"/>
            <a:ext cx="4618037" cy="3462338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5347" name="Shape 618"/>
          <p:cNvSpPr txBox="1">
            <a:spLocks noGrp="1"/>
          </p:cNvSpPr>
          <p:nvPr>
            <p:ph type="body" idx="1"/>
          </p:nvPr>
        </p:nvSpPr>
        <p:spPr>
          <a:xfrm>
            <a:off x="700746" y="4386965"/>
            <a:ext cx="5608909" cy="4156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endParaRPr lang="fr-FR" sz="16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92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661244" indent="-254325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01729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424219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1831140" indent="-203460" eaLnBrk="0"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23805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64497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051898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458819" indent="-203460" defTabSz="39844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644290" algn="l"/>
                <a:tab pos="1288579" algn="l"/>
                <a:tab pos="1932869" algn="l"/>
                <a:tab pos="2577159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fld id="{9E5A78E6-87E8-2E44-ADEF-20DD861D7050}" type="slidenum">
              <a:rPr lang="en-GB">
                <a:solidFill>
                  <a:srgbClr val="000000"/>
                </a:solidFill>
                <a:latin typeface="Times New Roman" charset="0"/>
              </a:rPr>
              <a:pPr eaLnBrk="1"/>
              <a:t>34</a:t>
            </a:fld>
            <a:endParaRPr lang="fr-CA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6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701675"/>
            <a:ext cx="4618037" cy="34623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0746" y="4386965"/>
            <a:ext cx="5608909" cy="41565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8640" y="2117970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8" name="Image 7" descr="Logotype Doremus VA Couleur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60" y="237744"/>
            <a:ext cx="2214728" cy="188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22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BE5F-8603-C147-91DC-A332869C887D}" type="datetimeFigureOut">
              <a:rPr lang="fr-FR" smtClean="0"/>
              <a:pPr/>
              <a:t>22/11/2016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730745" y="6356350"/>
            <a:ext cx="4289055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269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BE5F-8603-C147-91DC-A332869C887D}" type="datetimeFigureOut">
              <a:rPr lang="fr-FR" smtClean="0"/>
              <a:pPr/>
              <a:t>22/11/2016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730745" y="6356350"/>
            <a:ext cx="4289055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4049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301948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  <a:ln/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423213" y="6505278"/>
            <a:ext cx="288646" cy="266900"/>
          </a:xfrm>
          <a:ln/>
        </p:spPr>
        <p:txBody>
          <a:bodyPr/>
          <a:lstStyle>
            <a:lvl1pPr>
              <a:defRPr/>
            </a:lvl1pPr>
          </a:lstStyle>
          <a:p>
            <a:fld id="{3622C138-34D5-E542-B17B-B1FF5DF35E6C}" type="slidenum">
              <a:rPr lang="fr-FR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75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3738"/>
            <a:ext cx="8229600" cy="52199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BE5F-8603-C147-91DC-A332869C887D}" type="datetimeFigureOut">
              <a:rPr lang="fr-FR" smtClean="0"/>
              <a:pPr/>
              <a:t>22/11/2016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67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BE5F-8603-C147-91DC-A332869C887D}" type="datetimeFigureOut">
              <a:rPr lang="fr-FR" smtClean="0"/>
              <a:pPr/>
              <a:t>22/11/2016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730745" y="6356350"/>
            <a:ext cx="4289055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Projet Doremus financé par l’ANR  ref:</a:t>
            </a:r>
            <a:r>
              <a:rPr lang="cs-CZ" dirty="0"/>
              <a:t>ANR-14-CE24-0020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649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BE5F-8603-C147-91DC-A332869C887D}" type="datetimeFigureOut">
              <a:rPr lang="fr-FR" smtClean="0"/>
              <a:pPr/>
              <a:t>22/11/2016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730745" y="6356350"/>
            <a:ext cx="4289055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Projet Doremus financé par l’ANR  ref:</a:t>
            </a:r>
            <a:r>
              <a:rPr lang="cs-CZ" dirty="0"/>
              <a:t>ANR-14-CE24-0020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979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BE5F-8603-C147-91DC-A332869C887D}" type="datetimeFigureOut">
              <a:rPr lang="fr-FR" smtClean="0"/>
              <a:pPr/>
              <a:t>22/11/2016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730745" y="6356350"/>
            <a:ext cx="4289055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Projet Doremus financé par l’ANR  ref:</a:t>
            </a:r>
            <a:r>
              <a:rPr lang="cs-CZ" dirty="0"/>
              <a:t>ANR-14-CE24-0020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1520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BE5F-8603-C147-91DC-A332869C887D}" type="datetimeFigureOut">
              <a:rPr lang="fr-FR" smtClean="0"/>
              <a:pPr/>
              <a:t>22/11/2016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730745" y="6356350"/>
            <a:ext cx="4289055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Projet Doremus financé par l’ANR  ref:</a:t>
            </a:r>
            <a:r>
              <a:rPr lang="cs-CZ" dirty="0"/>
              <a:t>ANR-14-CE24-0020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826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BE5F-8603-C147-91DC-A332869C887D}" type="datetimeFigureOut">
              <a:rPr lang="fr-FR" smtClean="0"/>
              <a:pPr/>
              <a:t>22/11/2016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730745" y="6356350"/>
            <a:ext cx="4289055" cy="365125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Projet Doremus financé par l’ANR  ref:</a:t>
            </a:r>
            <a:r>
              <a:rPr lang="cs-CZ" dirty="0"/>
              <a:t>ANR-14-CE24-0020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620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BE5F-8603-C147-91DC-A332869C887D}" type="datetimeFigureOut">
              <a:rPr lang="fr-FR" smtClean="0"/>
              <a:pPr/>
              <a:t>22/11/2016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730745" y="6356350"/>
            <a:ext cx="4289055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00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0BE5F-8603-C147-91DC-A332869C887D}" type="datetimeFigureOut">
              <a:rPr lang="fr-FR" smtClean="0"/>
              <a:pPr/>
              <a:t>22/11/2016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730745" y="6356350"/>
            <a:ext cx="4289055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319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1154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2016/3/23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707418" y="6356350"/>
            <a:ext cx="979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833FE-9EC2-D247-8FEE-F3B2208417D6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Image 6" descr="Logotype Doremus VA Couleurs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" y="66828"/>
            <a:ext cx="681182" cy="5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8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hyperlink" Target="mailto:delahousse.jean@gmail.com" TargetMode="External"/><Relationship Id="rId4" Type="http://schemas.openxmlformats.org/officeDocument/2006/relationships/hyperlink" Target="http://doremus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5" Type="http://schemas.openxmlformats.org/officeDocument/2006/relationships/tags" Target="../tags/tag64.xml"/><Relationship Id="rId15" Type="http://schemas.openxmlformats.org/officeDocument/2006/relationships/notesSlide" Target="../notesSlides/notesSlide2.xml"/><Relationship Id="rId10" Type="http://schemas.openxmlformats.org/officeDocument/2006/relationships/tags" Target="../tags/tag69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86.xml"/><Relationship Id="rId18" Type="http://schemas.openxmlformats.org/officeDocument/2006/relationships/tags" Target="../tags/tag91.xml"/><Relationship Id="rId26" Type="http://schemas.openxmlformats.org/officeDocument/2006/relationships/tags" Target="../tags/tag99.xml"/><Relationship Id="rId39" Type="http://schemas.openxmlformats.org/officeDocument/2006/relationships/tags" Target="../tags/tag112.xml"/><Relationship Id="rId3" Type="http://schemas.openxmlformats.org/officeDocument/2006/relationships/tags" Target="../tags/tag76.xml"/><Relationship Id="rId21" Type="http://schemas.openxmlformats.org/officeDocument/2006/relationships/tags" Target="../tags/tag94.xml"/><Relationship Id="rId34" Type="http://schemas.openxmlformats.org/officeDocument/2006/relationships/tags" Target="../tags/tag107.xml"/><Relationship Id="rId42" Type="http://schemas.openxmlformats.org/officeDocument/2006/relationships/tags" Target="../tags/tag115.xml"/><Relationship Id="rId47" Type="http://schemas.openxmlformats.org/officeDocument/2006/relationships/tags" Target="../tags/tag120.xml"/><Relationship Id="rId50" Type="http://schemas.openxmlformats.org/officeDocument/2006/relationships/image" Target="../media/image27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tags" Target="../tags/tag90.xml"/><Relationship Id="rId25" Type="http://schemas.openxmlformats.org/officeDocument/2006/relationships/tags" Target="../tags/tag98.xml"/><Relationship Id="rId33" Type="http://schemas.openxmlformats.org/officeDocument/2006/relationships/tags" Target="../tags/tag106.xml"/><Relationship Id="rId38" Type="http://schemas.openxmlformats.org/officeDocument/2006/relationships/tags" Target="../tags/tag111.xml"/><Relationship Id="rId46" Type="http://schemas.openxmlformats.org/officeDocument/2006/relationships/tags" Target="../tags/tag119.xml"/><Relationship Id="rId2" Type="http://schemas.openxmlformats.org/officeDocument/2006/relationships/tags" Target="../tags/tag75.xml"/><Relationship Id="rId16" Type="http://schemas.openxmlformats.org/officeDocument/2006/relationships/tags" Target="../tags/tag89.xml"/><Relationship Id="rId20" Type="http://schemas.openxmlformats.org/officeDocument/2006/relationships/tags" Target="../tags/tag93.xml"/><Relationship Id="rId29" Type="http://schemas.openxmlformats.org/officeDocument/2006/relationships/tags" Target="../tags/tag102.xml"/><Relationship Id="rId41" Type="http://schemas.openxmlformats.org/officeDocument/2006/relationships/tags" Target="../tags/tag114.xml"/><Relationship Id="rId54" Type="http://schemas.openxmlformats.org/officeDocument/2006/relationships/image" Target="../media/image30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24" Type="http://schemas.openxmlformats.org/officeDocument/2006/relationships/tags" Target="../tags/tag97.xml"/><Relationship Id="rId32" Type="http://schemas.openxmlformats.org/officeDocument/2006/relationships/tags" Target="../tags/tag105.xml"/><Relationship Id="rId37" Type="http://schemas.openxmlformats.org/officeDocument/2006/relationships/tags" Target="../tags/tag110.xml"/><Relationship Id="rId40" Type="http://schemas.openxmlformats.org/officeDocument/2006/relationships/tags" Target="../tags/tag113.xml"/><Relationship Id="rId45" Type="http://schemas.openxmlformats.org/officeDocument/2006/relationships/tags" Target="../tags/tag118.xml"/><Relationship Id="rId53" Type="http://schemas.openxmlformats.org/officeDocument/2006/relationships/image" Target="../media/image29.png"/><Relationship Id="rId5" Type="http://schemas.openxmlformats.org/officeDocument/2006/relationships/tags" Target="../tags/tag78.xml"/><Relationship Id="rId15" Type="http://schemas.openxmlformats.org/officeDocument/2006/relationships/tags" Target="../tags/tag88.xml"/><Relationship Id="rId23" Type="http://schemas.openxmlformats.org/officeDocument/2006/relationships/tags" Target="../tags/tag96.xml"/><Relationship Id="rId28" Type="http://schemas.openxmlformats.org/officeDocument/2006/relationships/tags" Target="../tags/tag101.xml"/><Relationship Id="rId36" Type="http://schemas.openxmlformats.org/officeDocument/2006/relationships/tags" Target="../tags/tag109.xml"/><Relationship Id="rId49" Type="http://schemas.openxmlformats.org/officeDocument/2006/relationships/image" Target="../media/image26.png"/><Relationship Id="rId10" Type="http://schemas.openxmlformats.org/officeDocument/2006/relationships/tags" Target="../tags/tag83.xml"/><Relationship Id="rId19" Type="http://schemas.openxmlformats.org/officeDocument/2006/relationships/tags" Target="../tags/tag92.xml"/><Relationship Id="rId31" Type="http://schemas.openxmlformats.org/officeDocument/2006/relationships/tags" Target="../tags/tag104.xml"/><Relationship Id="rId44" Type="http://schemas.openxmlformats.org/officeDocument/2006/relationships/tags" Target="../tags/tag117.xml"/><Relationship Id="rId52" Type="http://schemas.openxmlformats.org/officeDocument/2006/relationships/image" Target="../media/image28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tags" Target="../tags/tag87.xml"/><Relationship Id="rId22" Type="http://schemas.openxmlformats.org/officeDocument/2006/relationships/tags" Target="../tags/tag95.xml"/><Relationship Id="rId27" Type="http://schemas.openxmlformats.org/officeDocument/2006/relationships/tags" Target="../tags/tag100.xml"/><Relationship Id="rId30" Type="http://schemas.openxmlformats.org/officeDocument/2006/relationships/tags" Target="../tags/tag103.xml"/><Relationship Id="rId35" Type="http://schemas.openxmlformats.org/officeDocument/2006/relationships/tags" Target="../tags/tag108.xml"/><Relationship Id="rId43" Type="http://schemas.openxmlformats.org/officeDocument/2006/relationships/tags" Target="../tags/tag116.xml"/><Relationship Id="rId48" Type="http://schemas.openxmlformats.org/officeDocument/2006/relationships/slideLayout" Target="../slideLayouts/slideLayout7.xml"/><Relationship Id="rId8" Type="http://schemas.openxmlformats.org/officeDocument/2006/relationships/tags" Target="../tags/tag81.xml"/><Relationship Id="rId5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3.xml"/><Relationship Id="rId18" Type="http://schemas.openxmlformats.org/officeDocument/2006/relationships/tags" Target="../tags/tag138.xml"/><Relationship Id="rId26" Type="http://schemas.openxmlformats.org/officeDocument/2006/relationships/tags" Target="../tags/tag146.xml"/><Relationship Id="rId39" Type="http://schemas.openxmlformats.org/officeDocument/2006/relationships/tags" Target="../tags/tag159.xml"/><Relationship Id="rId21" Type="http://schemas.openxmlformats.org/officeDocument/2006/relationships/tags" Target="../tags/tag141.xml"/><Relationship Id="rId34" Type="http://schemas.openxmlformats.org/officeDocument/2006/relationships/tags" Target="../tags/tag154.xml"/><Relationship Id="rId42" Type="http://schemas.openxmlformats.org/officeDocument/2006/relationships/tags" Target="../tags/tag162.xml"/><Relationship Id="rId47" Type="http://schemas.openxmlformats.org/officeDocument/2006/relationships/tags" Target="../tags/tag167.xml"/><Relationship Id="rId50" Type="http://schemas.openxmlformats.org/officeDocument/2006/relationships/tags" Target="../tags/tag170.xml"/><Relationship Id="rId55" Type="http://schemas.openxmlformats.org/officeDocument/2006/relationships/tags" Target="../tags/tag175.xml"/><Relationship Id="rId63" Type="http://schemas.openxmlformats.org/officeDocument/2006/relationships/image" Target="../media/image30.png"/><Relationship Id="rId7" Type="http://schemas.openxmlformats.org/officeDocument/2006/relationships/tags" Target="../tags/tag127.xml"/><Relationship Id="rId2" Type="http://schemas.openxmlformats.org/officeDocument/2006/relationships/tags" Target="../tags/tag122.xml"/><Relationship Id="rId16" Type="http://schemas.openxmlformats.org/officeDocument/2006/relationships/tags" Target="../tags/tag136.xml"/><Relationship Id="rId20" Type="http://schemas.openxmlformats.org/officeDocument/2006/relationships/tags" Target="../tags/tag140.xml"/><Relationship Id="rId29" Type="http://schemas.openxmlformats.org/officeDocument/2006/relationships/tags" Target="../tags/tag149.xml"/><Relationship Id="rId41" Type="http://schemas.openxmlformats.org/officeDocument/2006/relationships/tags" Target="../tags/tag161.xml"/><Relationship Id="rId54" Type="http://schemas.openxmlformats.org/officeDocument/2006/relationships/tags" Target="../tags/tag174.xml"/><Relationship Id="rId62" Type="http://schemas.openxmlformats.org/officeDocument/2006/relationships/image" Target="../media/image29.png"/><Relationship Id="rId1" Type="http://schemas.openxmlformats.org/officeDocument/2006/relationships/tags" Target="../tags/tag121.xml"/><Relationship Id="rId6" Type="http://schemas.openxmlformats.org/officeDocument/2006/relationships/tags" Target="../tags/tag126.xml"/><Relationship Id="rId11" Type="http://schemas.openxmlformats.org/officeDocument/2006/relationships/tags" Target="../tags/tag131.xml"/><Relationship Id="rId24" Type="http://schemas.openxmlformats.org/officeDocument/2006/relationships/tags" Target="../tags/tag144.xml"/><Relationship Id="rId32" Type="http://schemas.openxmlformats.org/officeDocument/2006/relationships/tags" Target="../tags/tag152.xml"/><Relationship Id="rId37" Type="http://schemas.openxmlformats.org/officeDocument/2006/relationships/tags" Target="../tags/tag157.xml"/><Relationship Id="rId40" Type="http://schemas.openxmlformats.org/officeDocument/2006/relationships/tags" Target="../tags/tag160.xml"/><Relationship Id="rId45" Type="http://schemas.openxmlformats.org/officeDocument/2006/relationships/tags" Target="../tags/tag165.xml"/><Relationship Id="rId53" Type="http://schemas.openxmlformats.org/officeDocument/2006/relationships/tags" Target="../tags/tag173.xml"/><Relationship Id="rId58" Type="http://schemas.openxmlformats.org/officeDocument/2006/relationships/image" Target="../media/image26.png"/><Relationship Id="rId5" Type="http://schemas.openxmlformats.org/officeDocument/2006/relationships/tags" Target="../tags/tag125.xml"/><Relationship Id="rId15" Type="http://schemas.openxmlformats.org/officeDocument/2006/relationships/tags" Target="../tags/tag135.xml"/><Relationship Id="rId23" Type="http://schemas.openxmlformats.org/officeDocument/2006/relationships/tags" Target="../tags/tag143.xml"/><Relationship Id="rId28" Type="http://schemas.openxmlformats.org/officeDocument/2006/relationships/tags" Target="../tags/tag148.xml"/><Relationship Id="rId36" Type="http://schemas.openxmlformats.org/officeDocument/2006/relationships/tags" Target="../tags/tag156.xml"/><Relationship Id="rId49" Type="http://schemas.openxmlformats.org/officeDocument/2006/relationships/tags" Target="../tags/tag169.xml"/><Relationship Id="rId57" Type="http://schemas.openxmlformats.org/officeDocument/2006/relationships/slideLayout" Target="../slideLayouts/slideLayout7.xml"/><Relationship Id="rId61" Type="http://schemas.openxmlformats.org/officeDocument/2006/relationships/image" Target="../media/image28.png"/><Relationship Id="rId10" Type="http://schemas.openxmlformats.org/officeDocument/2006/relationships/tags" Target="../tags/tag130.xml"/><Relationship Id="rId19" Type="http://schemas.openxmlformats.org/officeDocument/2006/relationships/tags" Target="../tags/tag139.xml"/><Relationship Id="rId31" Type="http://schemas.openxmlformats.org/officeDocument/2006/relationships/tags" Target="../tags/tag151.xml"/><Relationship Id="rId44" Type="http://schemas.openxmlformats.org/officeDocument/2006/relationships/tags" Target="../tags/tag164.xml"/><Relationship Id="rId52" Type="http://schemas.openxmlformats.org/officeDocument/2006/relationships/tags" Target="../tags/tag172.xml"/><Relationship Id="rId60" Type="http://schemas.openxmlformats.org/officeDocument/2006/relationships/image" Target="../media/image23.png"/><Relationship Id="rId4" Type="http://schemas.openxmlformats.org/officeDocument/2006/relationships/tags" Target="../tags/tag124.xml"/><Relationship Id="rId9" Type="http://schemas.openxmlformats.org/officeDocument/2006/relationships/tags" Target="../tags/tag129.xml"/><Relationship Id="rId14" Type="http://schemas.openxmlformats.org/officeDocument/2006/relationships/tags" Target="../tags/tag134.xml"/><Relationship Id="rId22" Type="http://schemas.openxmlformats.org/officeDocument/2006/relationships/tags" Target="../tags/tag142.xml"/><Relationship Id="rId27" Type="http://schemas.openxmlformats.org/officeDocument/2006/relationships/tags" Target="../tags/tag147.xml"/><Relationship Id="rId30" Type="http://schemas.openxmlformats.org/officeDocument/2006/relationships/tags" Target="../tags/tag150.xml"/><Relationship Id="rId35" Type="http://schemas.openxmlformats.org/officeDocument/2006/relationships/tags" Target="../tags/tag155.xml"/><Relationship Id="rId43" Type="http://schemas.openxmlformats.org/officeDocument/2006/relationships/tags" Target="../tags/tag163.xml"/><Relationship Id="rId48" Type="http://schemas.openxmlformats.org/officeDocument/2006/relationships/tags" Target="../tags/tag168.xml"/><Relationship Id="rId56" Type="http://schemas.openxmlformats.org/officeDocument/2006/relationships/tags" Target="../tags/tag176.xml"/><Relationship Id="rId64" Type="http://schemas.openxmlformats.org/officeDocument/2006/relationships/image" Target="../media/image31.png"/><Relationship Id="rId8" Type="http://schemas.openxmlformats.org/officeDocument/2006/relationships/tags" Target="../tags/tag128.xml"/><Relationship Id="rId51" Type="http://schemas.openxmlformats.org/officeDocument/2006/relationships/tags" Target="../tags/tag171.xml"/><Relationship Id="rId3" Type="http://schemas.openxmlformats.org/officeDocument/2006/relationships/tags" Target="../tags/tag123.xml"/><Relationship Id="rId12" Type="http://schemas.openxmlformats.org/officeDocument/2006/relationships/tags" Target="../tags/tag132.xml"/><Relationship Id="rId17" Type="http://schemas.openxmlformats.org/officeDocument/2006/relationships/tags" Target="../tags/tag137.xml"/><Relationship Id="rId25" Type="http://schemas.openxmlformats.org/officeDocument/2006/relationships/tags" Target="../tags/tag145.xml"/><Relationship Id="rId33" Type="http://schemas.openxmlformats.org/officeDocument/2006/relationships/tags" Target="../tags/tag153.xml"/><Relationship Id="rId38" Type="http://schemas.openxmlformats.org/officeDocument/2006/relationships/tags" Target="../tags/tag158.xml"/><Relationship Id="rId46" Type="http://schemas.openxmlformats.org/officeDocument/2006/relationships/tags" Target="../tags/tag166.xml"/><Relationship Id="rId5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35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34.jpe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33.jpeg"/><Relationship Id="rId5" Type="http://schemas.openxmlformats.org/officeDocument/2006/relationships/tags" Target="../tags/tag181.xml"/><Relationship Id="rId10" Type="http://schemas.openxmlformats.org/officeDocument/2006/relationships/image" Target="../media/image32.png"/><Relationship Id="rId4" Type="http://schemas.openxmlformats.org/officeDocument/2006/relationships/tags" Target="../tags/tag180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13" Type="http://schemas.openxmlformats.org/officeDocument/2006/relationships/tags" Target="../tags/tag197.xml"/><Relationship Id="rId18" Type="http://schemas.openxmlformats.org/officeDocument/2006/relationships/tags" Target="../tags/tag202.xml"/><Relationship Id="rId26" Type="http://schemas.openxmlformats.org/officeDocument/2006/relationships/tags" Target="../tags/tag210.xml"/><Relationship Id="rId39" Type="http://schemas.openxmlformats.org/officeDocument/2006/relationships/slideLayout" Target="../slideLayouts/slideLayout7.xml"/><Relationship Id="rId3" Type="http://schemas.openxmlformats.org/officeDocument/2006/relationships/tags" Target="../tags/tag187.xml"/><Relationship Id="rId21" Type="http://schemas.openxmlformats.org/officeDocument/2006/relationships/tags" Target="../tags/tag205.xml"/><Relationship Id="rId34" Type="http://schemas.openxmlformats.org/officeDocument/2006/relationships/tags" Target="../tags/tag218.xml"/><Relationship Id="rId42" Type="http://schemas.openxmlformats.org/officeDocument/2006/relationships/image" Target="../media/image35.png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17" Type="http://schemas.openxmlformats.org/officeDocument/2006/relationships/tags" Target="../tags/tag201.xml"/><Relationship Id="rId25" Type="http://schemas.openxmlformats.org/officeDocument/2006/relationships/tags" Target="../tags/tag209.xml"/><Relationship Id="rId33" Type="http://schemas.openxmlformats.org/officeDocument/2006/relationships/tags" Target="../tags/tag217.xml"/><Relationship Id="rId38" Type="http://schemas.openxmlformats.org/officeDocument/2006/relationships/tags" Target="../tags/tag222.xml"/><Relationship Id="rId2" Type="http://schemas.openxmlformats.org/officeDocument/2006/relationships/tags" Target="../tags/tag186.xml"/><Relationship Id="rId16" Type="http://schemas.openxmlformats.org/officeDocument/2006/relationships/tags" Target="../tags/tag200.xml"/><Relationship Id="rId20" Type="http://schemas.openxmlformats.org/officeDocument/2006/relationships/tags" Target="../tags/tag204.xml"/><Relationship Id="rId29" Type="http://schemas.openxmlformats.org/officeDocument/2006/relationships/tags" Target="../tags/tag213.xml"/><Relationship Id="rId41" Type="http://schemas.openxmlformats.org/officeDocument/2006/relationships/image" Target="../media/image37.png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24" Type="http://schemas.openxmlformats.org/officeDocument/2006/relationships/tags" Target="../tags/tag208.xml"/><Relationship Id="rId32" Type="http://schemas.openxmlformats.org/officeDocument/2006/relationships/tags" Target="../tags/tag216.xml"/><Relationship Id="rId37" Type="http://schemas.openxmlformats.org/officeDocument/2006/relationships/tags" Target="../tags/tag221.xml"/><Relationship Id="rId40" Type="http://schemas.openxmlformats.org/officeDocument/2006/relationships/image" Target="../media/image34.jpeg"/><Relationship Id="rId5" Type="http://schemas.openxmlformats.org/officeDocument/2006/relationships/tags" Target="../tags/tag189.xml"/><Relationship Id="rId15" Type="http://schemas.openxmlformats.org/officeDocument/2006/relationships/tags" Target="../tags/tag199.xml"/><Relationship Id="rId23" Type="http://schemas.openxmlformats.org/officeDocument/2006/relationships/tags" Target="../tags/tag207.xml"/><Relationship Id="rId28" Type="http://schemas.openxmlformats.org/officeDocument/2006/relationships/tags" Target="../tags/tag212.xml"/><Relationship Id="rId36" Type="http://schemas.openxmlformats.org/officeDocument/2006/relationships/tags" Target="../tags/tag220.xml"/><Relationship Id="rId10" Type="http://schemas.openxmlformats.org/officeDocument/2006/relationships/tags" Target="../tags/tag194.xml"/><Relationship Id="rId19" Type="http://schemas.openxmlformats.org/officeDocument/2006/relationships/tags" Target="../tags/tag203.xml"/><Relationship Id="rId31" Type="http://schemas.openxmlformats.org/officeDocument/2006/relationships/tags" Target="../tags/tag215.xml"/><Relationship Id="rId44" Type="http://schemas.openxmlformats.org/officeDocument/2006/relationships/image" Target="../media/image36.png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tags" Target="../tags/tag198.xml"/><Relationship Id="rId22" Type="http://schemas.openxmlformats.org/officeDocument/2006/relationships/tags" Target="../tags/tag206.xml"/><Relationship Id="rId27" Type="http://schemas.openxmlformats.org/officeDocument/2006/relationships/tags" Target="../tags/tag211.xml"/><Relationship Id="rId30" Type="http://schemas.openxmlformats.org/officeDocument/2006/relationships/tags" Target="../tags/tag214.xml"/><Relationship Id="rId35" Type="http://schemas.openxmlformats.org/officeDocument/2006/relationships/tags" Target="../tags/tag219.xml"/><Relationship Id="rId4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30.xml"/><Relationship Id="rId13" Type="http://schemas.openxmlformats.org/officeDocument/2006/relationships/tags" Target="../tags/tag235.xml"/><Relationship Id="rId18" Type="http://schemas.openxmlformats.org/officeDocument/2006/relationships/image" Target="../media/image39.png"/><Relationship Id="rId26" Type="http://schemas.openxmlformats.org/officeDocument/2006/relationships/image" Target="../media/image45.png"/><Relationship Id="rId3" Type="http://schemas.openxmlformats.org/officeDocument/2006/relationships/tags" Target="../tags/tag225.xml"/><Relationship Id="rId21" Type="http://schemas.openxmlformats.org/officeDocument/2006/relationships/image" Target="../media/image41.jpeg"/><Relationship Id="rId7" Type="http://schemas.openxmlformats.org/officeDocument/2006/relationships/tags" Target="../tags/tag229.xml"/><Relationship Id="rId12" Type="http://schemas.openxmlformats.org/officeDocument/2006/relationships/tags" Target="../tags/tag234.xml"/><Relationship Id="rId17" Type="http://schemas.openxmlformats.org/officeDocument/2006/relationships/image" Target="../media/image33.jpeg"/><Relationship Id="rId25" Type="http://schemas.openxmlformats.org/officeDocument/2006/relationships/image" Target="../media/image44.jpeg"/><Relationship Id="rId2" Type="http://schemas.openxmlformats.org/officeDocument/2006/relationships/tags" Target="../tags/tag224.xml"/><Relationship Id="rId16" Type="http://schemas.openxmlformats.org/officeDocument/2006/relationships/slideLayout" Target="../slideLayouts/slideLayout6.xml"/><Relationship Id="rId20" Type="http://schemas.openxmlformats.org/officeDocument/2006/relationships/image" Target="../media/image40.jpeg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tags" Target="../tags/tag233.xml"/><Relationship Id="rId24" Type="http://schemas.openxmlformats.org/officeDocument/2006/relationships/image" Target="../media/image43.png"/><Relationship Id="rId5" Type="http://schemas.openxmlformats.org/officeDocument/2006/relationships/tags" Target="../tags/tag227.xml"/><Relationship Id="rId15" Type="http://schemas.openxmlformats.org/officeDocument/2006/relationships/tags" Target="../tags/tag237.xml"/><Relationship Id="rId23" Type="http://schemas.openxmlformats.org/officeDocument/2006/relationships/image" Target="../media/image42.png"/><Relationship Id="rId28" Type="http://schemas.openxmlformats.org/officeDocument/2006/relationships/image" Target="../media/image47.jpeg"/><Relationship Id="rId10" Type="http://schemas.openxmlformats.org/officeDocument/2006/relationships/tags" Target="../tags/tag232.xml"/><Relationship Id="rId19" Type="http://schemas.openxmlformats.org/officeDocument/2006/relationships/image" Target="../media/image38.png"/><Relationship Id="rId4" Type="http://schemas.openxmlformats.org/officeDocument/2006/relationships/tags" Target="../tags/tag226.xml"/><Relationship Id="rId9" Type="http://schemas.openxmlformats.org/officeDocument/2006/relationships/tags" Target="../tags/tag231.xml"/><Relationship Id="rId14" Type="http://schemas.openxmlformats.org/officeDocument/2006/relationships/tags" Target="../tags/tag236.xml"/><Relationship Id="rId22" Type="http://schemas.openxmlformats.org/officeDocument/2006/relationships/image" Target="../media/image34.jpeg"/><Relationship Id="rId27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tags" Target="../tags/tag250.xml"/><Relationship Id="rId18" Type="http://schemas.openxmlformats.org/officeDocument/2006/relationships/tags" Target="../tags/tag255.xml"/><Relationship Id="rId26" Type="http://schemas.openxmlformats.org/officeDocument/2006/relationships/tags" Target="../tags/tag263.xml"/><Relationship Id="rId39" Type="http://schemas.openxmlformats.org/officeDocument/2006/relationships/image" Target="../media/image34.jpeg"/><Relationship Id="rId3" Type="http://schemas.openxmlformats.org/officeDocument/2006/relationships/tags" Target="../tags/tag240.xml"/><Relationship Id="rId21" Type="http://schemas.openxmlformats.org/officeDocument/2006/relationships/tags" Target="../tags/tag258.xml"/><Relationship Id="rId34" Type="http://schemas.openxmlformats.org/officeDocument/2006/relationships/tags" Target="../tags/tag271.xml"/><Relationship Id="rId42" Type="http://schemas.openxmlformats.org/officeDocument/2006/relationships/image" Target="../media/image44.jpeg"/><Relationship Id="rId7" Type="http://schemas.openxmlformats.org/officeDocument/2006/relationships/tags" Target="../tags/tag244.xml"/><Relationship Id="rId12" Type="http://schemas.openxmlformats.org/officeDocument/2006/relationships/tags" Target="../tags/tag249.xml"/><Relationship Id="rId17" Type="http://schemas.openxmlformats.org/officeDocument/2006/relationships/tags" Target="../tags/tag254.xml"/><Relationship Id="rId25" Type="http://schemas.openxmlformats.org/officeDocument/2006/relationships/tags" Target="../tags/tag262.xml"/><Relationship Id="rId33" Type="http://schemas.openxmlformats.org/officeDocument/2006/relationships/tags" Target="../tags/tag270.xml"/><Relationship Id="rId38" Type="http://schemas.openxmlformats.org/officeDocument/2006/relationships/image" Target="../media/image42.png"/><Relationship Id="rId2" Type="http://schemas.openxmlformats.org/officeDocument/2006/relationships/tags" Target="../tags/tag239.xml"/><Relationship Id="rId16" Type="http://schemas.openxmlformats.org/officeDocument/2006/relationships/tags" Target="../tags/tag253.xml"/><Relationship Id="rId20" Type="http://schemas.openxmlformats.org/officeDocument/2006/relationships/tags" Target="../tags/tag257.xml"/><Relationship Id="rId29" Type="http://schemas.openxmlformats.org/officeDocument/2006/relationships/tags" Target="../tags/tag266.xml"/><Relationship Id="rId41" Type="http://schemas.openxmlformats.org/officeDocument/2006/relationships/image" Target="../media/image39.png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tags" Target="../tags/tag248.xml"/><Relationship Id="rId24" Type="http://schemas.openxmlformats.org/officeDocument/2006/relationships/tags" Target="../tags/tag261.xml"/><Relationship Id="rId32" Type="http://schemas.openxmlformats.org/officeDocument/2006/relationships/tags" Target="../tags/tag269.xml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48.jpeg"/><Relationship Id="rId45" Type="http://schemas.openxmlformats.org/officeDocument/2006/relationships/image" Target="../media/image47.jpeg"/><Relationship Id="rId5" Type="http://schemas.openxmlformats.org/officeDocument/2006/relationships/tags" Target="../tags/tag242.xml"/><Relationship Id="rId15" Type="http://schemas.openxmlformats.org/officeDocument/2006/relationships/tags" Target="../tags/tag252.xml"/><Relationship Id="rId23" Type="http://schemas.openxmlformats.org/officeDocument/2006/relationships/tags" Target="../tags/tag260.xml"/><Relationship Id="rId28" Type="http://schemas.openxmlformats.org/officeDocument/2006/relationships/tags" Target="../tags/tag265.xml"/><Relationship Id="rId36" Type="http://schemas.openxmlformats.org/officeDocument/2006/relationships/tags" Target="../tags/tag273.xml"/><Relationship Id="rId10" Type="http://schemas.openxmlformats.org/officeDocument/2006/relationships/tags" Target="../tags/tag247.xml"/><Relationship Id="rId19" Type="http://schemas.openxmlformats.org/officeDocument/2006/relationships/tags" Target="../tags/tag256.xml"/><Relationship Id="rId31" Type="http://schemas.openxmlformats.org/officeDocument/2006/relationships/tags" Target="../tags/tag268.xml"/><Relationship Id="rId44" Type="http://schemas.openxmlformats.org/officeDocument/2006/relationships/image" Target="../media/image46.jpeg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tags" Target="../tags/tag251.xml"/><Relationship Id="rId22" Type="http://schemas.openxmlformats.org/officeDocument/2006/relationships/tags" Target="../tags/tag259.xml"/><Relationship Id="rId27" Type="http://schemas.openxmlformats.org/officeDocument/2006/relationships/tags" Target="../tags/tag264.xml"/><Relationship Id="rId30" Type="http://schemas.openxmlformats.org/officeDocument/2006/relationships/tags" Target="../tags/tag267.xml"/><Relationship Id="rId35" Type="http://schemas.openxmlformats.org/officeDocument/2006/relationships/tags" Target="../tags/tag272.xml"/><Relationship Id="rId43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image" Target="../media/image38.png"/><Relationship Id="rId18" Type="http://schemas.openxmlformats.org/officeDocument/2006/relationships/image" Target="../media/image34.jpeg"/><Relationship Id="rId3" Type="http://schemas.openxmlformats.org/officeDocument/2006/relationships/tags" Target="../tags/tag276.xml"/><Relationship Id="rId7" Type="http://schemas.openxmlformats.org/officeDocument/2006/relationships/tags" Target="../tags/tag280.xml"/><Relationship Id="rId12" Type="http://schemas.openxmlformats.org/officeDocument/2006/relationships/image" Target="../media/image46.jpeg"/><Relationship Id="rId17" Type="http://schemas.openxmlformats.org/officeDocument/2006/relationships/image" Target="../media/image47.jpeg"/><Relationship Id="rId2" Type="http://schemas.openxmlformats.org/officeDocument/2006/relationships/tags" Target="../tags/tag275.xml"/><Relationship Id="rId16" Type="http://schemas.openxmlformats.org/officeDocument/2006/relationships/image" Target="../media/image45.png"/><Relationship Id="rId1" Type="http://schemas.openxmlformats.org/officeDocument/2006/relationships/tags" Target="../tags/tag274.xml"/><Relationship Id="rId6" Type="http://schemas.openxmlformats.org/officeDocument/2006/relationships/tags" Target="../tags/tag279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278.xml"/><Relationship Id="rId15" Type="http://schemas.openxmlformats.org/officeDocument/2006/relationships/image" Target="../media/image44.jpeg"/><Relationship Id="rId10" Type="http://schemas.openxmlformats.org/officeDocument/2006/relationships/tags" Target="../tags/tag283.xml"/><Relationship Id="rId19" Type="http://schemas.openxmlformats.org/officeDocument/2006/relationships/image" Target="../media/image43.png"/><Relationship Id="rId4" Type="http://schemas.openxmlformats.org/officeDocument/2006/relationships/tags" Target="../tags/tag277.xml"/><Relationship Id="rId9" Type="http://schemas.openxmlformats.org/officeDocument/2006/relationships/tags" Target="../tags/tag282.xml"/><Relationship Id="rId1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6.jpe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5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4.jpeg"/><Relationship Id="rId5" Type="http://schemas.openxmlformats.org/officeDocument/2006/relationships/tags" Target="../tags/tag7.xml"/><Relationship Id="rId10" Type="http://schemas.openxmlformats.org/officeDocument/2006/relationships/image" Target="../media/image3.jpeg"/><Relationship Id="rId4" Type="http://schemas.openxmlformats.org/officeDocument/2006/relationships/tags" Target="../tags/tag6.xml"/><Relationship Id="rId9" Type="http://schemas.openxmlformats.org/officeDocument/2006/relationships/image" Target="../media/image2.jpeg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tags" Target="../tags/tag296.xml"/><Relationship Id="rId18" Type="http://schemas.openxmlformats.org/officeDocument/2006/relationships/tags" Target="../tags/tag301.xml"/><Relationship Id="rId26" Type="http://schemas.openxmlformats.org/officeDocument/2006/relationships/slideLayout" Target="../slideLayouts/slideLayout6.xml"/><Relationship Id="rId3" Type="http://schemas.openxmlformats.org/officeDocument/2006/relationships/tags" Target="../tags/tag286.xml"/><Relationship Id="rId21" Type="http://schemas.openxmlformats.org/officeDocument/2006/relationships/tags" Target="../tags/tag304.xml"/><Relationship Id="rId7" Type="http://schemas.openxmlformats.org/officeDocument/2006/relationships/tags" Target="../tags/tag290.xml"/><Relationship Id="rId12" Type="http://schemas.openxmlformats.org/officeDocument/2006/relationships/tags" Target="../tags/tag295.xml"/><Relationship Id="rId17" Type="http://schemas.openxmlformats.org/officeDocument/2006/relationships/tags" Target="../tags/tag300.xml"/><Relationship Id="rId25" Type="http://schemas.openxmlformats.org/officeDocument/2006/relationships/tags" Target="../tags/tag308.xml"/><Relationship Id="rId2" Type="http://schemas.openxmlformats.org/officeDocument/2006/relationships/tags" Target="../tags/tag285.xml"/><Relationship Id="rId16" Type="http://schemas.openxmlformats.org/officeDocument/2006/relationships/tags" Target="../tags/tag299.xml"/><Relationship Id="rId20" Type="http://schemas.openxmlformats.org/officeDocument/2006/relationships/tags" Target="../tags/tag303.xml"/><Relationship Id="rId29" Type="http://schemas.openxmlformats.org/officeDocument/2006/relationships/image" Target="../media/image45.png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24" Type="http://schemas.openxmlformats.org/officeDocument/2006/relationships/tags" Target="../tags/tag307.xml"/><Relationship Id="rId32" Type="http://schemas.openxmlformats.org/officeDocument/2006/relationships/image" Target="../media/image47.jpeg"/><Relationship Id="rId5" Type="http://schemas.openxmlformats.org/officeDocument/2006/relationships/tags" Target="../tags/tag288.xml"/><Relationship Id="rId15" Type="http://schemas.openxmlformats.org/officeDocument/2006/relationships/tags" Target="../tags/tag298.xml"/><Relationship Id="rId23" Type="http://schemas.openxmlformats.org/officeDocument/2006/relationships/tags" Target="../tags/tag306.xml"/><Relationship Id="rId28" Type="http://schemas.openxmlformats.org/officeDocument/2006/relationships/image" Target="../media/image44.jpeg"/><Relationship Id="rId10" Type="http://schemas.openxmlformats.org/officeDocument/2006/relationships/tags" Target="../tags/tag293.xml"/><Relationship Id="rId19" Type="http://schemas.openxmlformats.org/officeDocument/2006/relationships/tags" Target="../tags/tag302.xml"/><Relationship Id="rId31" Type="http://schemas.openxmlformats.org/officeDocument/2006/relationships/image" Target="../media/image46.jpeg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tags" Target="../tags/tag297.xml"/><Relationship Id="rId22" Type="http://schemas.openxmlformats.org/officeDocument/2006/relationships/tags" Target="../tags/tag305.xml"/><Relationship Id="rId27" Type="http://schemas.openxmlformats.org/officeDocument/2006/relationships/image" Target="../media/image34.jpeg"/><Relationship Id="rId30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34.jpeg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52.jpe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51.png"/><Relationship Id="rId5" Type="http://schemas.openxmlformats.org/officeDocument/2006/relationships/tags" Target="../tags/tag313.xml"/><Relationship Id="rId10" Type="http://schemas.openxmlformats.org/officeDocument/2006/relationships/image" Target="../media/image50.jpeg"/><Relationship Id="rId4" Type="http://schemas.openxmlformats.org/officeDocument/2006/relationships/tags" Target="../tags/tag312.xml"/><Relationship Id="rId9" Type="http://schemas.openxmlformats.org/officeDocument/2006/relationships/image" Target="../media/image33.jpeg"/><Relationship Id="rId1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328.xml"/><Relationship Id="rId18" Type="http://schemas.openxmlformats.org/officeDocument/2006/relationships/tags" Target="../tags/tag333.xml"/><Relationship Id="rId26" Type="http://schemas.openxmlformats.org/officeDocument/2006/relationships/tags" Target="../tags/tag341.xml"/><Relationship Id="rId39" Type="http://schemas.openxmlformats.org/officeDocument/2006/relationships/tags" Target="../tags/tag354.xml"/><Relationship Id="rId3" Type="http://schemas.openxmlformats.org/officeDocument/2006/relationships/tags" Target="../tags/tag318.xml"/><Relationship Id="rId21" Type="http://schemas.openxmlformats.org/officeDocument/2006/relationships/tags" Target="../tags/tag336.xml"/><Relationship Id="rId34" Type="http://schemas.openxmlformats.org/officeDocument/2006/relationships/tags" Target="../tags/tag349.xml"/><Relationship Id="rId42" Type="http://schemas.openxmlformats.org/officeDocument/2006/relationships/slideLayout" Target="../slideLayouts/slideLayout7.xml"/><Relationship Id="rId47" Type="http://schemas.openxmlformats.org/officeDocument/2006/relationships/image" Target="../media/image34.jpeg"/><Relationship Id="rId7" Type="http://schemas.openxmlformats.org/officeDocument/2006/relationships/tags" Target="../tags/tag322.xml"/><Relationship Id="rId12" Type="http://schemas.openxmlformats.org/officeDocument/2006/relationships/tags" Target="../tags/tag327.xml"/><Relationship Id="rId17" Type="http://schemas.openxmlformats.org/officeDocument/2006/relationships/tags" Target="../tags/tag332.xml"/><Relationship Id="rId25" Type="http://schemas.openxmlformats.org/officeDocument/2006/relationships/tags" Target="../tags/tag340.xml"/><Relationship Id="rId33" Type="http://schemas.openxmlformats.org/officeDocument/2006/relationships/tags" Target="../tags/tag348.xml"/><Relationship Id="rId38" Type="http://schemas.openxmlformats.org/officeDocument/2006/relationships/tags" Target="../tags/tag353.xml"/><Relationship Id="rId46" Type="http://schemas.openxmlformats.org/officeDocument/2006/relationships/image" Target="../media/image54.png"/><Relationship Id="rId2" Type="http://schemas.openxmlformats.org/officeDocument/2006/relationships/tags" Target="../tags/tag317.xml"/><Relationship Id="rId16" Type="http://schemas.openxmlformats.org/officeDocument/2006/relationships/tags" Target="../tags/tag331.xml"/><Relationship Id="rId20" Type="http://schemas.openxmlformats.org/officeDocument/2006/relationships/tags" Target="../tags/tag335.xml"/><Relationship Id="rId29" Type="http://schemas.openxmlformats.org/officeDocument/2006/relationships/tags" Target="../tags/tag344.xml"/><Relationship Id="rId41" Type="http://schemas.openxmlformats.org/officeDocument/2006/relationships/tags" Target="../tags/tag356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11" Type="http://schemas.openxmlformats.org/officeDocument/2006/relationships/tags" Target="../tags/tag326.xml"/><Relationship Id="rId24" Type="http://schemas.openxmlformats.org/officeDocument/2006/relationships/tags" Target="../tags/tag339.xml"/><Relationship Id="rId32" Type="http://schemas.openxmlformats.org/officeDocument/2006/relationships/tags" Target="../tags/tag347.xml"/><Relationship Id="rId37" Type="http://schemas.openxmlformats.org/officeDocument/2006/relationships/tags" Target="../tags/tag352.xml"/><Relationship Id="rId40" Type="http://schemas.openxmlformats.org/officeDocument/2006/relationships/tags" Target="../tags/tag355.xml"/><Relationship Id="rId45" Type="http://schemas.openxmlformats.org/officeDocument/2006/relationships/image" Target="../media/image53.jpeg"/><Relationship Id="rId5" Type="http://schemas.openxmlformats.org/officeDocument/2006/relationships/tags" Target="../tags/tag320.xml"/><Relationship Id="rId15" Type="http://schemas.openxmlformats.org/officeDocument/2006/relationships/tags" Target="../tags/tag330.xml"/><Relationship Id="rId23" Type="http://schemas.openxmlformats.org/officeDocument/2006/relationships/tags" Target="../tags/tag338.xml"/><Relationship Id="rId28" Type="http://schemas.openxmlformats.org/officeDocument/2006/relationships/tags" Target="../tags/tag343.xml"/><Relationship Id="rId36" Type="http://schemas.openxmlformats.org/officeDocument/2006/relationships/tags" Target="../tags/tag351.xml"/><Relationship Id="rId49" Type="http://schemas.openxmlformats.org/officeDocument/2006/relationships/image" Target="../media/image55.png"/><Relationship Id="rId10" Type="http://schemas.openxmlformats.org/officeDocument/2006/relationships/tags" Target="../tags/tag325.xml"/><Relationship Id="rId19" Type="http://schemas.openxmlformats.org/officeDocument/2006/relationships/tags" Target="../tags/tag334.xml"/><Relationship Id="rId31" Type="http://schemas.openxmlformats.org/officeDocument/2006/relationships/tags" Target="../tags/tag346.xml"/><Relationship Id="rId44" Type="http://schemas.openxmlformats.org/officeDocument/2006/relationships/image" Target="../media/image51.png"/><Relationship Id="rId4" Type="http://schemas.openxmlformats.org/officeDocument/2006/relationships/tags" Target="../tags/tag319.xml"/><Relationship Id="rId9" Type="http://schemas.openxmlformats.org/officeDocument/2006/relationships/tags" Target="../tags/tag324.xml"/><Relationship Id="rId14" Type="http://schemas.openxmlformats.org/officeDocument/2006/relationships/tags" Target="../tags/tag329.xml"/><Relationship Id="rId22" Type="http://schemas.openxmlformats.org/officeDocument/2006/relationships/tags" Target="../tags/tag337.xml"/><Relationship Id="rId27" Type="http://schemas.openxmlformats.org/officeDocument/2006/relationships/tags" Target="../tags/tag342.xml"/><Relationship Id="rId30" Type="http://schemas.openxmlformats.org/officeDocument/2006/relationships/tags" Target="../tags/tag345.xml"/><Relationship Id="rId35" Type="http://schemas.openxmlformats.org/officeDocument/2006/relationships/tags" Target="../tags/tag350.xml"/><Relationship Id="rId43" Type="http://schemas.openxmlformats.org/officeDocument/2006/relationships/image" Target="../media/image50.jpeg"/><Relationship Id="rId48" Type="http://schemas.openxmlformats.org/officeDocument/2006/relationships/image" Target="../media/image52.jpeg"/><Relationship Id="rId8" Type="http://schemas.openxmlformats.org/officeDocument/2006/relationships/tags" Target="../tags/tag3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tags" Target="../tags/tag372.xml"/><Relationship Id="rId18" Type="http://schemas.openxmlformats.org/officeDocument/2006/relationships/tags" Target="../tags/tag377.xml"/><Relationship Id="rId26" Type="http://schemas.openxmlformats.org/officeDocument/2006/relationships/tags" Target="../tags/tag385.xml"/><Relationship Id="rId3" Type="http://schemas.openxmlformats.org/officeDocument/2006/relationships/tags" Target="../tags/tag362.xml"/><Relationship Id="rId21" Type="http://schemas.openxmlformats.org/officeDocument/2006/relationships/tags" Target="../tags/tag380.xml"/><Relationship Id="rId34" Type="http://schemas.openxmlformats.org/officeDocument/2006/relationships/notesSlide" Target="../notesSlides/notesSlide3.xml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tags" Target="../tags/tag376.xml"/><Relationship Id="rId25" Type="http://schemas.openxmlformats.org/officeDocument/2006/relationships/tags" Target="../tags/tag384.xml"/><Relationship Id="rId33" Type="http://schemas.openxmlformats.org/officeDocument/2006/relationships/slideLayout" Target="../slideLayouts/slideLayout6.xml"/><Relationship Id="rId2" Type="http://schemas.openxmlformats.org/officeDocument/2006/relationships/tags" Target="../tags/tag361.xml"/><Relationship Id="rId16" Type="http://schemas.openxmlformats.org/officeDocument/2006/relationships/tags" Target="../tags/tag375.xml"/><Relationship Id="rId20" Type="http://schemas.openxmlformats.org/officeDocument/2006/relationships/tags" Target="../tags/tag379.xml"/><Relationship Id="rId29" Type="http://schemas.openxmlformats.org/officeDocument/2006/relationships/tags" Target="../tags/tag388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24" Type="http://schemas.openxmlformats.org/officeDocument/2006/relationships/tags" Target="../tags/tag383.xml"/><Relationship Id="rId32" Type="http://schemas.openxmlformats.org/officeDocument/2006/relationships/tags" Target="../tags/tag391.xml"/><Relationship Id="rId5" Type="http://schemas.openxmlformats.org/officeDocument/2006/relationships/tags" Target="../tags/tag364.xml"/><Relationship Id="rId15" Type="http://schemas.openxmlformats.org/officeDocument/2006/relationships/tags" Target="../tags/tag374.xml"/><Relationship Id="rId23" Type="http://schemas.openxmlformats.org/officeDocument/2006/relationships/tags" Target="../tags/tag382.xml"/><Relationship Id="rId28" Type="http://schemas.openxmlformats.org/officeDocument/2006/relationships/tags" Target="../tags/tag387.xml"/><Relationship Id="rId10" Type="http://schemas.openxmlformats.org/officeDocument/2006/relationships/tags" Target="../tags/tag369.xml"/><Relationship Id="rId19" Type="http://schemas.openxmlformats.org/officeDocument/2006/relationships/tags" Target="../tags/tag378.xml"/><Relationship Id="rId31" Type="http://schemas.openxmlformats.org/officeDocument/2006/relationships/tags" Target="../tags/tag390.xml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tags" Target="../tags/tag373.xml"/><Relationship Id="rId22" Type="http://schemas.openxmlformats.org/officeDocument/2006/relationships/tags" Target="../tags/tag381.xml"/><Relationship Id="rId27" Type="http://schemas.openxmlformats.org/officeDocument/2006/relationships/tags" Target="../tags/tag386.xml"/><Relationship Id="rId30" Type="http://schemas.openxmlformats.org/officeDocument/2006/relationships/tags" Target="../tags/tag3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99.xml"/><Relationship Id="rId13" Type="http://schemas.openxmlformats.org/officeDocument/2006/relationships/tags" Target="../tags/tag404.xml"/><Relationship Id="rId18" Type="http://schemas.openxmlformats.org/officeDocument/2006/relationships/tags" Target="../tags/tag409.xml"/><Relationship Id="rId3" Type="http://schemas.openxmlformats.org/officeDocument/2006/relationships/tags" Target="../tags/tag394.xml"/><Relationship Id="rId21" Type="http://schemas.openxmlformats.org/officeDocument/2006/relationships/tags" Target="../tags/tag412.xml"/><Relationship Id="rId7" Type="http://schemas.openxmlformats.org/officeDocument/2006/relationships/tags" Target="../tags/tag398.xml"/><Relationship Id="rId12" Type="http://schemas.openxmlformats.org/officeDocument/2006/relationships/tags" Target="../tags/tag403.xml"/><Relationship Id="rId17" Type="http://schemas.openxmlformats.org/officeDocument/2006/relationships/tags" Target="../tags/tag408.xml"/><Relationship Id="rId2" Type="http://schemas.openxmlformats.org/officeDocument/2006/relationships/tags" Target="../tags/tag393.xml"/><Relationship Id="rId16" Type="http://schemas.openxmlformats.org/officeDocument/2006/relationships/tags" Target="../tags/tag407.xml"/><Relationship Id="rId20" Type="http://schemas.openxmlformats.org/officeDocument/2006/relationships/tags" Target="../tags/tag411.xml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1" Type="http://schemas.openxmlformats.org/officeDocument/2006/relationships/tags" Target="../tags/tag402.xml"/><Relationship Id="rId24" Type="http://schemas.openxmlformats.org/officeDocument/2006/relationships/notesSlide" Target="../notesSlides/notesSlide4.xml"/><Relationship Id="rId5" Type="http://schemas.openxmlformats.org/officeDocument/2006/relationships/tags" Target="../tags/tag396.xml"/><Relationship Id="rId15" Type="http://schemas.openxmlformats.org/officeDocument/2006/relationships/tags" Target="../tags/tag406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401.xml"/><Relationship Id="rId19" Type="http://schemas.openxmlformats.org/officeDocument/2006/relationships/tags" Target="../tags/tag410.xml"/><Relationship Id="rId4" Type="http://schemas.openxmlformats.org/officeDocument/2006/relationships/tags" Target="../tags/tag395.xml"/><Relationship Id="rId9" Type="http://schemas.openxmlformats.org/officeDocument/2006/relationships/tags" Target="../tags/tag400.xml"/><Relationship Id="rId14" Type="http://schemas.openxmlformats.org/officeDocument/2006/relationships/tags" Target="../tags/tag405.xml"/><Relationship Id="rId22" Type="http://schemas.openxmlformats.org/officeDocument/2006/relationships/tags" Target="../tags/tag4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421.xml"/><Relationship Id="rId13" Type="http://schemas.openxmlformats.org/officeDocument/2006/relationships/tags" Target="../tags/tag426.xml"/><Relationship Id="rId18" Type="http://schemas.openxmlformats.org/officeDocument/2006/relationships/tags" Target="../tags/tag431.xml"/><Relationship Id="rId3" Type="http://schemas.openxmlformats.org/officeDocument/2006/relationships/tags" Target="../tags/tag416.xml"/><Relationship Id="rId21" Type="http://schemas.openxmlformats.org/officeDocument/2006/relationships/tags" Target="../tags/tag434.xml"/><Relationship Id="rId7" Type="http://schemas.openxmlformats.org/officeDocument/2006/relationships/tags" Target="../tags/tag420.xml"/><Relationship Id="rId12" Type="http://schemas.openxmlformats.org/officeDocument/2006/relationships/tags" Target="../tags/tag425.xml"/><Relationship Id="rId17" Type="http://schemas.openxmlformats.org/officeDocument/2006/relationships/tags" Target="../tags/tag430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415.xml"/><Relationship Id="rId16" Type="http://schemas.openxmlformats.org/officeDocument/2006/relationships/tags" Target="../tags/tag429.xml"/><Relationship Id="rId20" Type="http://schemas.openxmlformats.org/officeDocument/2006/relationships/tags" Target="../tags/tag433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tags" Target="../tags/tag424.xml"/><Relationship Id="rId24" Type="http://schemas.openxmlformats.org/officeDocument/2006/relationships/tags" Target="../tags/tag437.xml"/><Relationship Id="rId5" Type="http://schemas.openxmlformats.org/officeDocument/2006/relationships/tags" Target="../tags/tag418.xml"/><Relationship Id="rId15" Type="http://schemas.openxmlformats.org/officeDocument/2006/relationships/tags" Target="../tags/tag428.xml"/><Relationship Id="rId23" Type="http://schemas.openxmlformats.org/officeDocument/2006/relationships/tags" Target="../tags/tag436.xml"/><Relationship Id="rId10" Type="http://schemas.openxmlformats.org/officeDocument/2006/relationships/tags" Target="../tags/tag423.xml"/><Relationship Id="rId19" Type="http://schemas.openxmlformats.org/officeDocument/2006/relationships/tags" Target="../tags/tag432.xml"/><Relationship Id="rId4" Type="http://schemas.openxmlformats.org/officeDocument/2006/relationships/tags" Target="../tags/tag417.xml"/><Relationship Id="rId9" Type="http://schemas.openxmlformats.org/officeDocument/2006/relationships/tags" Target="../tags/tag422.xml"/><Relationship Id="rId14" Type="http://schemas.openxmlformats.org/officeDocument/2006/relationships/tags" Target="../tags/tag427.xml"/><Relationship Id="rId22" Type="http://schemas.openxmlformats.org/officeDocument/2006/relationships/tags" Target="../tags/tag435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450.xml"/><Relationship Id="rId18" Type="http://schemas.openxmlformats.org/officeDocument/2006/relationships/tags" Target="../tags/tag455.xml"/><Relationship Id="rId26" Type="http://schemas.openxmlformats.org/officeDocument/2006/relationships/tags" Target="../tags/tag463.xml"/><Relationship Id="rId39" Type="http://schemas.openxmlformats.org/officeDocument/2006/relationships/tags" Target="../tags/tag476.xml"/><Relationship Id="rId3" Type="http://schemas.openxmlformats.org/officeDocument/2006/relationships/tags" Target="../tags/tag440.xml"/><Relationship Id="rId21" Type="http://schemas.openxmlformats.org/officeDocument/2006/relationships/tags" Target="../tags/tag458.xml"/><Relationship Id="rId34" Type="http://schemas.openxmlformats.org/officeDocument/2006/relationships/tags" Target="../tags/tag471.xml"/><Relationship Id="rId42" Type="http://schemas.openxmlformats.org/officeDocument/2006/relationships/tags" Target="../tags/tag479.xml"/><Relationship Id="rId47" Type="http://schemas.openxmlformats.org/officeDocument/2006/relationships/image" Target="../media/image28.png"/><Relationship Id="rId7" Type="http://schemas.openxmlformats.org/officeDocument/2006/relationships/tags" Target="../tags/tag444.xml"/><Relationship Id="rId12" Type="http://schemas.openxmlformats.org/officeDocument/2006/relationships/tags" Target="../tags/tag449.xml"/><Relationship Id="rId17" Type="http://schemas.openxmlformats.org/officeDocument/2006/relationships/tags" Target="../tags/tag454.xml"/><Relationship Id="rId25" Type="http://schemas.openxmlformats.org/officeDocument/2006/relationships/tags" Target="../tags/tag462.xml"/><Relationship Id="rId33" Type="http://schemas.openxmlformats.org/officeDocument/2006/relationships/tags" Target="../tags/tag470.xml"/><Relationship Id="rId38" Type="http://schemas.openxmlformats.org/officeDocument/2006/relationships/tags" Target="../tags/tag475.xml"/><Relationship Id="rId46" Type="http://schemas.openxmlformats.org/officeDocument/2006/relationships/slideLayout" Target="../slideLayouts/slideLayout2.xml"/><Relationship Id="rId2" Type="http://schemas.openxmlformats.org/officeDocument/2006/relationships/tags" Target="../tags/tag439.xml"/><Relationship Id="rId16" Type="http://schemas.openxmlformats.org/officeDocument/2006/relationships/tags" Target="../tags/tag453.xml"/><Relationship Id="rId20" Type="http://schemas.openxmlformats.org/officeDocument/2006/relationships/tags" Target="../tags/tag457.xml"/><Relationship Id="rId29" Type="http://schemas.openxmlformats.org/officeDocument/2006/relationships/tags" Target="../tags/tag466.xml"/><Relationship Id="rId41" Type="http://schemas.openxmlformats.org/officeDocument/2006/relationships/tags" Target="../tags/tag478.xml"/><Relationship Id="rId1" Type="http://schemas.openxmlformats.org/officeDocument/2006/relationships/tags" Target="../tags/tag438.xml"/><Relationship Id="rId6" Type="http://schemas.openxmlformats.org/officeDocument/2006/relationships/tags" Target="../tags/tag443.xml"/><Relationship Id="rId11" Type="http://schemas.openxmlformats.org/officeDocument/2006/relationships/tags" Target="../tags/tag448.xml"/><Relationship Id="rId24" Type="http://schemas.openxmlformats.org/officeDocument/2006/relationships/tags" Target="../tags/tag461.xml"/><Relationship Id="rId32" Type="http://schemas.openxmlformats.org/officeDocument/2006/relationships/tags" Target="../tags/tag469.xml"/><Relationship Id="rId37" Type="http://schemas.openxmlformats.org/officeDocument/2006/relationships/tags" Target="../tags/tag474.xml"/><Relationship Id="rId40" Type="http://schemas.openxmlformats.org/officeDocument/2006/relationships/tags" Target="../tags/tag477.xml"/><Relationship Id="rId45" Type="http://schemas.openxmlformats.org/officeDocument/2006/relationships/tags" Target="../tags/tag482.xml"/><Relationship Id="rId5" Type="http://schemas.openxmlformats.org/officeDocument/2006/relationships/tags" Target="../tags/tag442.xml"/><Relationship Id="rId15" Type="http://schemas.openxmlformats.org/officeDocument/2006/relationships/tags" Target="../tags/tag452.xml"/><Relationship Id="rId23" Type="http://schemas.openxmlformats.org/officeDocument/2006/relationships/tags" Target="../tags/tag460.xml"/><Relationship Id="rId28" Type="http://schemas.openxmlformats.org/officeDocument/2006/relationships/tags" Target="../tags/tag465.xml"/><Relationship Id="rId36" Type="http://schemas.openxmlformats.org/officeDocument/2006/relationships/tags" Target="../tags/tag473.xml"/><Relationship Id="rId49" Type="http://schemas.openxmlformats.org/officeDocument/2006/relationships/image" Target="../media/image56.png"/><Relationship Id="rId10" Type="http://schemas.openxmlformats.org/officeDocument/2006/relationships/tags" Target="../tags/tag447.xml"/><Relationship Id="rId19" Type="http://schemas.openxmlformats.org/officeDocument/2006/relationships/tags" Target="../tags/tag456.xml"/><Relationship Id="rId31" Type="http://schemas.openxmlformats.org/officeDocument/2006/relationships/tags" Target="../tags/tag468.xml"/><Relationship Id="rId44" Type="http://schemas.openxmlformats.org/officeDocument/2006/relationships/tags" Target="../tags/tag481.xml"/><Relationship Id="rId4" Type="http://schemas.openxmlformats.org/officeDocument/2006/relationships/tags" Target="../tags/tag441.xml"/><Relationship Id="rId9" Type="http://schemas.openxmlformats.org/officeDocument/2006/relationships/tags" Target="../tags/tag446.xml"/><Relationship Id="rId14" Type="http://schemas.openxmlformats.org/officeDocument/2006/relationships/tags" Target="../tags/tag451.xml"/><Relationship Id="rId22" Type="http://schemas.openxmlformats.org/officeDocument/2006/relationships/tags" Target="../tags/tag459.xml"/><Relationship Id="rId27" Type="http://schemas.openxmlformats.org/officeDocument/2006/relationships/tags" Target="../tags/tag464.xml"/><Relationship Id="rId30" Type="http://schemas.openxmlformats.org/officeDocument/2006/relationships/tags" Target="../tags/tag467.xml"/><Relationship Id="rId35" Type="http://schemas.openxmlformats.org/officeDocument/2006/relationships/tags" Target="../tags/tag472.xml"/><Relationship Id="rId43" Type="http://schemas.openxmlformats.org/officeDocument/2006/relationships/tags" Target="../tags/tag480.xml"/><Relationship Id="rId48" Type="http://schemas.openxmlformats.org/officeDocument/2006/relationships/image" Target="../media/image29.png"/><Relationship Id="rId8" Type="http://schemas.openxmlformats.org/officeDocument/2006/relationships/tags" Target="../tags/tag4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85.xml"/><Relationship Id="rId1" Type="http://schemas.openxmlformats.org/officeDocument/2006/relationships/tags" Target="../tags/tag48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9.jpeg"/><Relationship Id="rId3" Type="http://schemas.openxmlformats.org/officeDocument/2006/relationships/tags" Target="../tags/tag12.xml"/><Relationship Id="rId21" Type="http://schemas.openxmlformats.org/officeDocument/2006/relationships/image" Target="../media/image12.jpeg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8.jpeg"/><Relationship Id="rId2" Type="http://schemas.openxmlformats.org/officeDocument/2006/relationships/tags" Target="../tags/tag11.xml"/><Relationship Id="rId16" Type="http://schemas.openxmlformats.org/officeDocument/2006/relationships/image" Target="../media/image6.jpeg"/><Relationship Id="rId20" Type="http://schemas.openxmlformats.org/officeDocument/2006/relationships/image" Target="../media/image11.jpe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image" Target="../media/image15.png"/><Relationship Id="rId5" Type="http://schemas.openxmlformats.org/officeDocument/2006/relationships/tags" Target="../tags/tag14.xml"/><Relationship Id="rId15" Type="http://schemas.openxmlformats.org/officeDocument/2006/relationships/image" Target="../media/image5.jpeg"/><Relationship Id="rId23" Type="http://schemas.openxmlformats.org/officeDocument/2006/relationships/image" Target="../media/image14.jpeg"/><Relationship Id="rId10" Type="http://schemas.openxmlformats.org/officeDocument/2006/relationships/tags" Target="../tags/tag19.xml"/><Relationship Id="rId19" Type="http://schemas.openxmlformats.org/officeDocument/2006/relationships/image" Target="../media/image10.jpe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7.jpeg"/><Relationship Id="rId22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93.xml"/><Relationship Id="rId13" Type="http://schemas.openxmlformats.org/officeDocument/2006/relationships/hyperlink" Target="http://www.ifla.org/publications/ifla-series-on-bibliographic-control-36" TargetMode="External"/><Relationship Id="rId3" Type="http://schemas.openxmlformats.org/officeDocument/2006/relationships/tags" Target="../tags/tag488.xml"/><Relationship Id="rId7" Type="http://schemas.openxmlformats.org/officeDocument/2006/relationships/tags" Target="../tags/tag492.xml"/><Relationship Id="rId12" Type="http://schemas.openxmlformats.org/officeDocument/2006/relationships/hyperlink" Target="http://www.ifla.org/publications/ifla-series-on-bibliographic-control-38" TargetMode="External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11" Type="http://schemas.openxmlformats.org/officeDocument/2006/relationships/image" Target="../media/image15.png"/><Relationship Id="rId5" Type="http://schemas.openxmlformats.org/officeDocument/2006/relationships/tags" Target="../tags/tag490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489.xml"/><Relationship Id="rId9" Type="http://schemas.openxmlformats.org/officeDocument/2006/relationships/slideLayout" Target="../slideLayouts/slideLayout2.xml"/><Relationship Id="rId14" Type="http://schemas.openxmlformats.org/officeDocument/2006/relationships/hyperlink" Target="http://www.ifla.org/node/4858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96.xml"/><Relationship Id="rId7" Type="http://schemas.openxmlformats.org/officeDocument/2006/relationships/image" Target="../media/image57.png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13" Type="http://schemas.openxmlformats.org/officeDocument/2006/relationships/tags" Target="../tags/tag510.xml"/><Relationship Id="rId18" Type="http://schemas.openxmlformats.org/officeDocument/2006/relationships/image" Target="../media/image15.png"/><Relationship Id="rId3" Type="http://schemas.openxmlformats.org/officeDocument/2006/relationships/tags" Target="../tags/tag500.xml"/><Relationship Id="rId7" Type="http://schemas.openxmlformats.org/officeDocument/2006/relationships/tags" Target="../tags/tag504.xml"/><Relationship Id="rId12" Type="http://schemas.openxmlformats.org/officeDocument/2006/relationships/tags" Target="../tags/tag509.xml"/><Relationship Id="rId17" Type="http://schemas.openxmlformats.org/officeDocument/2006/relationships/notesSlide" Target="../notesSlides/notesSlide7.xml"/><Relationship Id="rId2" Type="http://schemas.openxmlformats.org/officeDocument/2006/relationships/tags" Target="../tags/tag499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tags" Target="../tags/tag508.xml"/><Relationship Id="rId5" Type="http://schemas.openxmlformats.org/officeDocument/2006/relationships/tags" Target="../tags/tag502.xml"/><Relationship Id="rId15" Type="http://schemas.openxmlformats.org/officeDocument/2006/relationships/tags" Target="../tags/tag512.xml"/><Relationship Id="rId10" Type="http://schemas.openxmlformats.org/officeDocument/2006/relationships/tags" Target="../tags/tag507.xml"/><Relationship Id="rId4" Type="http://schemas.openxmlformats.org/officeDocument/2006/relationships/tags" Target="../tags/tag501.xml"/><Relationship Id="rId9" Type="http://schemas.openxmlformats.org/officeDocument/2006/relationships/tags" Target="../tags/tag506.xml"/><Relationship Id="rId14" Type="http://schemas.openxmlformats.org/officeDocument/2006/relationships/tags" Target="../tags/tag5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520.xml"/><Relationship Id="rId13" Type="http://schemas.openxmlformats.org/officeDocument/2006/relationships/tags" Target="../tags/tag525.xml"/><Relationship Id="rId18" Type="http://schemas.openxmlformats.org/officeDocument/2006/relationships/slideLayout" Target="../slideLayouts/slideLayout12.xml"/><Relationship Id="rId3" Type="http://schemas.openxmlformats.org/officeDocument/2006/relationships/tags" Target="../tags/tag515.xml"/><Relationship Id="rId7" Type="http://schemas.openxmlformats.org/officeDocument/2006/relationships/tags" Target="../tags/tag519.xml"/><Relationship Id="rId12" Type="http://schemas.openxmlformats.org/officeDocument/2006/relationships/tags" Target="../tags/tag524.xml"/><Relationship Id="rId17" Type="http://schemas.openxmlformats.org/officeDocument/2006/relationships/tags" Target="../tags/tag529.xml"/><Relationship Id="rId2" Type="http://schemas.openxmlformats.org/officeDocument/2006/relationships/tags" Target="../tags/tag514.xml"/><Relationship Id="rId16" Type="http://schemas.openxmlformats.org/officeDocument/2006/relationships/tags" Target="../tags/tag528.xml"/><Relationship Id="rId20" Type="http://schemas.openxmlformats.org/officeDocument/2006/relationships/image" Target="../media/image58.png"/><Relationship Id="rId1" Type="http://schemas.openxmlformats.org/officeDocument/2006/relationships/tags" Target="../tags/tag513.xml"/><Relationship Id="rId6" Type="http://schemas.openxmlformats.org/officeDocument/2006/relationships/tags" Target="../tags/tag518.xml"/><Relationship Id="rId11" Type="http://schemas.openxmlformats.org/officeDocument/2006/relationships/tags" Target="../tags/tag523.xml"/><Relationship Id="rId5" Type="http://schemas.openxmlformats.org/officeDocument/2006/relationships/tags" Target="../tags/tag517.xml"/><Relationship Id="rId15" Type="http://schemas.openxmlformats.org/officeDocument/2006/relationships/tags" Target="../tags/tag527.xml"/><Relationship Id="rId10" Type="http://schemas.openxmlformats.org/officeDocument/2006/relationships/tags" Target="../tags/tag522.xml"/><Relationship Id="rId19" Type="http://schemas.openxmlformats.org/officeDocument/2006/relationships/notesSlide" Target="../notesSlides/notesSlide8.xml"/><Relationship Id="rId4" Type="http://schemas.openxmlformats.org/officeDocument/2006/relationships/tags" Target="../tags/tag516.xml"/><Relationship Id="rId9" Type="http://schemas.openxmlformats.org/officeDocument/2006/relationships/tags" Target="../tags/tag521.xml"/><Relationship Id="rId14" Type="http://schemas.openxmlformats.org/officeDocument/2006/relationships/tags" Target="../tags/tag52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537.xml"/><Relationship Id="rId13" Type="http://schemas.openxmlformats.org/officeDocument/2006/relationships/tags" Target="../tags/tag542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532.xml"/><Relationship Id="rId21" Type="http://schemas.openxmlformats.org/officeDocument/2006/relationships/image" Target="../media/image15.png"/><Relationship Id="rId7" Type="http://schemas.openxmlformats.org/officeDocument/2006/relationships/tags" Target="../tags/tag536.xml"/><Relationship Id="rId12" Type="http://schemas.openxmlformats.org/officeDocument/2006/relationships/tags" Target="../tags/tag541.xml"/><Relationship Id="rId17" Type="http://schemas.openxmlformats.org/officeDocument/2006/relationships/tags" Target="../tags/tag546.xml"/><Relationship Id="rId2" Type="http://schemas.openxmlformats.org/officeDocument/2006/relationships/tags" Target="../tags/tag531.xml"/><Relationship Id="rId16" Type="http://schemas.openxmlformats.org/officeDocument/2006/relationships/tags" Target="../tags/tag545.xml"/><Relationship Id="rId20" Type="http://schemas.openxmlformats.org/officeDocument/2006/relationships/image" Target="../media/image59.png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11" Type="http://schemas.openxmlformats.org/officeDocument/2006/relationships/tags" Target="../tags/tag540.xml"/><Relationship Id="rId5" Type="http://schemas.openxmlformats.org/officeDocument/2006/relationships/tags" Target="../tags/tag534.xml"/><Relationship Id="rId15" Type="http://schemas.openxmlformats.org/officeDocument/2006/relationships/tags" Target="../tags/tag544.xml"/><Relationship Id="rId10" Type="http://schemas.openxmlformats.org/officeDocument/2006/relationships/tags" Target="../tags/tag539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533.xml"/><Relationship Id="rId9" Type="http://schemas.openxmlformats.org/officeDocument/2006/relationships/tags" Target="../tags/tag538.xml"/><Relationship Id="rId14" Type="http://schemas.openxmlformats.org/officeDocument/2006/relationships/tags" Target="../tags/tag54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54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48.xml"/><Relationship Id="rId1" Type="http://schemas.openxmlformats.org/officeDocument/2006/relationships/tags" Target="../tags/tag547.xml"/><Relationship Id="rId6" Type="http://schemas.openxmlformats.org/officeDocument/2006/relationships/tags" Target="../tags/tag552.xml"/><Relationship Id="rId11" Type="http://schemas.openxmlformats.org/officeDocument/2006/relationships/image" Target="../media/image61.png"/><Relationship Id="rId5" Type="http://schemas.openxmlformats.org/officeDocument/2006/relationships/tags" Target="../tags/tag551.xml"/><Relationship Id="rId10" Type="http://schemas.openxmlformats.org/officeDocument/2006/relationships/image" Target="../media/image60.png"/><Relationship Id="rId4" Type="http://schemas.openxmlformats.org/officeDocument/2006/relationships/tags" Target="../tags/tag550.xml"/><Relationship Id="rId9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55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1.png"/><Relationship Id="rId2" Type="http://schemas.openxmlformats.org/officeDocument/2006/relationships/tags" Target="../tags/tag554.xml"/><Relationship Id="rId1" Type="http://schemas.openxmlformats.org/officeDocument/2006/relationships/tags" Target="../tags/tag553.xml"/><Relationship Id="rId6" Type="http://schemas.openxmlformats.org/officeDocument/2006/relationships/tags" Target="../tags/tag558.xml"/><Relationship Id="rId11" Type="http://schemas.openxmlformats.org/officeDocument/2006/relationships/image" Target="../media/image60.png"/><Relationship Id="rId5" Type="http://schemas.openxmlformats.org/officeDocument/2006/relationships/tags" Target="../tags/tag557.xml"/><Relationship Id="rId10" Type="http://schemas.openxmlformats.org/officeDocument/2006/relationships/hyperlink" Target="https://github.com/DOREMUS-ANR" TargetMode="External"/><Relationship Id="rId4" Type="http://schemas.openxmlformats.org/officeDocument/2006/relationships/tags" Target="../tags/tag556.xml"/><Relationship Id="rId9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60.xml"/><Relationship Id="rId1" Type="http://schemas.openxmlformats.org/officeDocument/2006/relationships/tags" Target="../tags/tag55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68.xml"/><Relationship Id="rId13" Type="http://schemas.openxmlformats.org/officeDocument/2006/relationships/tags" Target="../tags/tag573.xml"/><Relationship Id="rId18" Type="http://schemas.openxmlformats.org/officeDocument/2006/relationships/image" Target="../media/image64.png"/><Relationship Id="rId3" Type="http://schemas.openxmlformats.org/officeDocument/2006/relationships/tags" Target="../tags/tag563.xml"/><Relationship Id="rId21" Type="http://schemas.openxmlformats.org/officeDocument/2006/relationships/image" Target="../media/image67.png"/><Relationship Id="rId7" Type="http://schemas.openxmlformats.org/officeDocument/2006/relationships/tags" Target="../tags/tag567.xml"/><Relationship Id="rId12" Type="http://schemas.openxmlformats.org/officeDocument/2006/relationships/tags" Target="../tags/tag572.xml"/><Relationship Id="rId17" Type="http://schemas.openxmlformats.org/officeDocument/2006/relationships/image" Target="../media/image43.png"/><Relationship Id="rId2" Type="http://schemas.openxmlformats.org/officeDocument/2006/relationships/tags" Target="../tags/tag562.xml"/><Relationship Id="rId16" Type="http://schemas.openxmlformats.org/officeDocument/2006/relationships/image" Target="../media/image63.png"/><Relationship Id="rId20" Type="http://schemas.openxmlformats.org/officeDocument/2006/relationships/image" Target="../media/image66.png"/><Relationship Id="rId1" Type="http://schemas.openxmlformats.org/officeDocument/2006/relationships/tags" Target="../tags/tag561.xml"/><Relationship Id="rId6" Type="http://schemas.openxmlformats.org/officeDocument/2006/relationships/tags" Target="../tags/tag566.xml"/><Relationship Id="rId11" Type="http://schemas.openxmlformats.org/officeDocument/2006/relationships/tags" Target="../tags/tag571.xml"/><Relationship Id="rId5" Type="http://schemas.openxmlformats.org/officeDocument/2006/relationships/tags" Target="../tags/tag565.xml"/><Relationship Id="rId15" Type="http://schemas.openxmlformats.org/officeDocument/2006/relationships/image" Target="../media/image62.png"/><Relationship Id="rId10" Type="http://schemas.openxmlformats.org/officeDocument/2006/relationships/tags" Target="../tags/tag570.xml"/><Relationship Id="rId19" Type="http://schemas.openxmlformats.org/officeDocument/2006/relationships/image" Target="../media/image65.png"/><Relationship Id="rId4" Type="http://schemas.openxmlformats.org/officeDocument/2006/relationships/tags" Target="../tags/tag564.xml"/><Relationship Id="rId9" Type="http://schemas.openxmlformats.org/officeDocument/2006/relationships/tags" Target="../tags/tag569.xml"/><Relationship Id="rId1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81.xml"/><Relationship Id="rId13" Type="http://schemas.openxmlformats.org/officeDocument/2006/relationships/tags" Target="../tags/tag586.xml"/><Relationship Id="rId18" Type="http://schemas.openxmlformats.org/officeDocument/2006/relationships/tags" Target="../tags/tag591.xml"/><Relationship Id="rId26" Type="http://schemas.openxmlformats.org/officeDocument/2006/relationships/image" Target="../media/image66.png"/><Relationship Id="rId3" Type="http://schemas.openxmlformats.org/officeDocument/2006/relationships/tags" Target="../tags/tag576.xml"/><Relationship Id="rId21" Type="http://schemas.openxmlformats.org/officeDocument/2006/relationships/image" Target="../media/image62.png"/><Relationship Id="rId7" Type="http://schemas.openxmlformats.org/officeDocument/2006/relationships/tags" Target="../tags/tag580.xml"/><Relationship Id="rId12" Type="http://schemas.openxmlformats.org/officeDocument/2006/relationships/tags" Target="../tags/tag585.xml"/><Relationship Id="rId17" Type="http://schemas.openxmlformats.org/officeDocument/2006/relationships/tags" Target="../tags/tag590.xml"/><Relationship Id="rId25" Type="http://schemas.openxmlformats.org/officeDocument/2006/relationships/image" Target="../media/image65.png"/><Relationship Id="rId2" Type="http://schemas.openxmlformats.org/officeDocument/2006/relationships/tags" Target="../tags/tag575.xml"/><Relationship Id="rId16" Type="http://schemas.openxmlformats.org/officeDocument/2006/relationships/tags" Target="../tags/tag589.xml"/><Relationship Id="rId20" Type="http://schemas.openxmlformats.org/officeDocument/2006/relationships/slideLayout" Target="../slideLayouts/slideLayout6.xml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tags" Target="../tags/tag584.xml"/><Relationship Id="rId24" Type="http://schemas.openxmlformats.org/officeDocument/2006/relationships/image" Target="../media/image64.png"/><Relationship Id="rId5" Type="http://schemas.openxmlformats.org/officeDocument/2006/relationships/tags" Target="../tags/tag578.xml"/><Relationship Id="rId15" Type="http://schemas.openxmlformats.org/officeDocument/2006/relationships/tags" Target="../tags/tag588.xml"/><Relationship Id="rId23" Type="http://schemas.openxmlformats.org/officeDocument/2006/relationships/image" Target="../media/image43.png"/><Relationship Id="rId10" Type="http://schemas.openxmlformats.org/officeDocument/2006/relationships/tags" Target="../tags/tag583.xml"/><Relationship Id="rId19" Type="http://schemas.openxmlformats.org/officeDocument/2006/relationships/tags" Target="../tags/tag592.xml"/><Relationship Id="rId4" Type="http://schemas.openxmlformats.org/officeDocument/2006/relationships/tags" Target="../tags/tag577.xml"/><Relationship Id="rId9" Type="http://schemas.openxmlformats.org/officeDocument/2006/relationships/tags" Target="../tags/tag582.xml"/><Relationship Id="rId14" Type="http://schemas.openxmlformats.org/officeDocument/2006/relationships/tags" Target="../tags/tag587.xml"/><Relationship Id="rId22" Type="http://schemas.openxmlformats.org/officeDocument/2006/relationships/image" Target="../media/image63.png"/><Relationship Id="rId27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2" Type="http://schemas.openxmlformats.org/officeDocument/2006/relationships/tags" Target="../tags/tag23.xml"/><Relationship Id="rId16" Type="http://schemas.openxmlformats.org/officeDocument/2006/relationships/image" Target="../media/image16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notesSlide" Target="../notesSlides/notesSlide1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595.xml"/><Relationship Id="rId2" Type="http://schemas.openxmlformats.org/officeDocument/2006/relationships/tags" Target="../tags/tag594.xml"/><Relationship Id="rId1" Type="http://schemas.openxmlformats.org/officeDocument/2006/relationships/tags" Target="../tags/tag593.xml"/><Relationship Id="rId5" Type="http://schemas.openxmlformats.org/officeDocument/2006/relationships/image" Target="../media/image68.jpe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598.xml"/><Relationship Id="rId2" Type="http://schemas.openxmlformats.org/officeDocument/2006/relationships/tags" Target="../tags/tag597.xml"/><Relationship Id="rId1" Type="http://schemas.openxmlformats.org/officeDocument/2006/relationships/tags" Target="../tags/tag596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601.xml"/><Relationship Id="rId7" Type="http://schemas.openxmlformats.org/officeDocument/2006/relationships/image" Target="../media/image69.png"/><Relationship Id="rId2" Type="http://schemas.openxmlformats.org/officeDocument/2006/relationships/tags" Target="../tags/tag600.xml"/><Relationship Id="rId1" Type="http://schemas.openxmlformats.org/officeDocument/2006/relationships/tags" Target="../tags/tag59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03.xml"/><Relationship Id="rId4" Type="http://schemas.openxmlformats.org/officeDocument/2006/relationships/tags" Target="../tags/tag60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05.xml"/><Relationship Id="rId1" Type="http://schemas.openxmlformats.org/officeDocument/2006/relationships/tags" Target="../tags/tag60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19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18.png"/><Relationship Id="rId5" Type="http://schemas.openxmlformats.org/officeDocument/2006/relationships/tags" Target="../tags/tag42.xml"/><Relationship Id="rId10" Type="http://schemas.openxmlformats.org/officeDocument/2006/relationships/image" Target="../media/image17.png"/><Relationship Id="rId4" Type="http://schemas.openxmlformats.org/officeDocument/2006/relationships/tags" Target="../tags/tag41.xml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10" Type="http://schemas.openxmlformats.org/officeDocument/2006/relationships/image" Target="../media/image22.jpeg"/><Relationship Id="rId4" Type="http://schemas.openxmlformats.org/officeDocument/2006/relationships/tags" Target="../tags/tag49.xml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598640" y="27947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 </a:t>
            </a:r>
            <a:r>
              <a:rPr lang="fr-CA" sz="4900" dirty="0" smtClean="0">
                <a:solidFill>
                  <a:srgbClr val="646464"/>
                </a:solidFill>
                <a:latin typeface="Trebuchet MS"/>
              </a:rPr>
              <a:t>Créer des données musicales réutilisables 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>
                <a:hlinkClick r:id="rId4"/>
              </a:rPr>
              <a:t>http://doremus.org</a:t>
            </a:r>
            <a:r>
              <a:rPr lang="fr-CA" dirty="0" smtClean="0"/>
              <a:t> </a:t>
            </a:r>
            <a:br>
              <a:rPr lang="fr-CA" dirty="0" smtClean="0"/>
            </a:br>
            <a:endParaRPr lang="fr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4845538"/>
            <a:ext cx="6400800" cy="793261"/>
          </a:xfrm>
        </p:spPr>
        <p:txBody>
          <a:bodyPr>
            <a:normAutofit fontScale="92500" lnSpcReduction="20000"/>
          </a:bodyPr>
          <a:lstStyle/>
          <a:p>
            <a:r>
              <a:rPr lang="fr-CA" dirty="0" smtClean="0"/>
              <a:t>Jean Delahousse – Ourouk</a:t>
            </a:r>
          </a:p>
          <a:p>
            <a:r>
              <a:rPr lang="fr-CA" sz="2000" dirty="0" smtClean="0">
                <a:hlinkClick r:id="rId5"/>
              </a:rPr>
              <a:t>delahousse.jean@gmail.com</a:t>
            </a:r>
            <a:endParaRPr lang="fr-CA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4400" noProof="0" dirty="0" smtClean="0"/>
              <a:t>Portée du projet</a:t>
            </a:r>
            <a:endParaRPr lang="fr-CA" sz="4400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noProof="0" dirty="0" smtClean="0"/>
              <a:t>Œuvre musicale</a:t>
            </a:r>
          </a:p>
          <a:p>
            <a:r>
              <a:rPr lang="fr-CA" noProof="0" dirty="0" smtClean="0"/>
              <a:t>Prestation musicale</a:t>
            </a:r>
          </a:p>
          <a:p>
            <a:r>
              <a:rPr lang="fr-CA" noProof="0" dirty="0" smtClean="0"/>
              <a:t>Publication musicale</a:t>
            </a:r>
          </a:p>
          <a:p>
            <a:r>
              <a:rPr lang="fr-CA" noProof="0" dirty="0" smtClean="0"/>
              <a:t>Enregistrement musical</a:t>
            </a:r>
          </a:p>
          <a:p>
            <a:endParaRPr lang="fr-CA" noProof="0" dirty="0" smtClean="0"/>
          </a:p>
          <a:p>
            <a:r>
              <a:rPr lang="fr-CA" noProof="0" dirty="0" smtClean="0"/>
              <a:t>Tous les genres musicaux avec un accent sur la musique traditionnelle ou classique pour valider le modèle de données.</a:t>
            </a:r>
          </a:p>
          <a:p>
            <a:pPr marL="0" indent="0">
              <a:buNone/>
            </a:pPr>
            <a:endParaRPr lang="fr-CA" noProof="0" dirty="0" smtClean="0"/>
          </a:p>
          <a:p>
            <a:pPr marL="0" indent="0">
              <a:buNone/>
            </a:pPr>
            <a:endParaRPr lang="fr-CA" noProof="0" dirty="0" smtClean="0"/>
          </a:p>
          <a:p>
            <a:endParaRPr lang="fr-CA" noProof="0" dirty="0" smtClean="0"/>
          </a:p>
          <a:p>
            <a:pPr lvl="1"/>
            <a:endParaRPr lang="fr-CA" noProof="0" dirty="0" smtClean="0"/>
          </a:p>
          <a:p>
            <a:pPr lvl="1"/>
            <a:endParaRPr lang="fr-CA" noProof="0" dirty="0" smtClean="0"/>
          </a:p>
          <a:p>
            <a:pPr lvl="1"/>
            <a:endParaRPr lang="fr-CA" noProof="0" dirty="0" smtClean="0"/>
          </a:p>
          <a:p>
            <a:endParaRPr lang="fr-CA" noProof="0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dirty="0" smtClean="0"/>
              <a:t>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051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Événement, Œuvre, Expression</a:t>
            </a:r>
            <a:endParaRPr lang="fr-CA" dirty="0"/>
          </a:p>
        </p:txBody>
      </p:sp>
      <p:grpSp>
        <p:nvGrpSpPr>
          <p:cNvPr id="7" name="Grouper 6"/>
          <p:cNvGrpSpPr/>
          <p:nvPr>
            <p:custDataLst>
              <p:tags r:id="rId2"/>
            </p:custDataLst>
          </p:nvPr>
        </p:nvGrpSpPr>
        <p:grpSpPr>
          <a:xfrm>
            <a:off x="1585589" y="4055265"/>
            <a:ext cx="1497522" cy="1129627"/>
            <a:chOff x="2824017" y="2742335"/>
            <a:chExt cx="1314494" cy="1110933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2824017" y="2742335"/>
              <a:ext cx="1314494" cy="1110933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200" dirty="0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2895897" y="2814228"/>
              <a:ext cx="1162094" cy="369332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3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200" dirty="0">
                <a:solidFill>
                  <a:srgbClr val="FFFFFF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837184" y="2771881"/>
              <a:ext cx="1242736" cy="39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000" dirty="0" smtClean="0">
                  <a:solidFill>
                    <a:srgbClr val="FFFFFF"/>
                  </a:solidFill>
                  <a:latin typeface="Candara"/>
                </a:rPr>
                <a:t>Événement</a:t>
              </a:r>
              <a:endParaRPr lang="fr-CA" sz="2400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853714" y="3302113"/>
              <a:ext cx="162096" cy="2497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1050" dirty="0">
                <a:latin typeface="Candara"/>
                <a:cs typeface="Candara"/>
              </a:endParaRPr>
            </a:p>
          </p:txBody>
        </p:sp>
      </p:grpSp>
      <p:grpSp>
        <p:nvGrpSpPr>
          <p:cNvPr id="12" name="Grouper 11"/>
          <p:cNvGrpSpPr/>
          <p:nvPr>
            <p:custDataLst>
              <p:tags r:id="rId3"/>
            </p:custDataLst>
          </p:nvPr>
        </p:nvGrpSpPr>
        <p:grpSpPr>
          <a:xfrm>
            <a:off x="5139816" y="1892846"/>
            <a:ext cx="1482869" cy="1123831"/>
            <a:chOff x="4346940" y="2764401"/>
            <a:chExt cx="1316419" cy="1110933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4348865" y="2764401"/>
              <a:ext cx="1314494" cy="1110933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400" dirty="0"/>
            </a:p>
          </p:txBody>
        </p:sp>
        <p:sp>
          <p:nvSpPr>
            <p:cNvPr id="14" name="Rectangle à coins arrondis 13"/>
            <p:cNvSpPr/>
            <p:nvPr/>
          </p:nvSpPr>
          <p:spPr>
            <a:xfrm>
              <a:off x="4420745" y="2836294"/>
              <a:ext cx="1162094" cy="369332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sz="1400" dirty="0">
                <a:solidFill>
                  <a:srgbClr val="FFFFFF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643885" y="2783528"/>
              <a:ext cx="925279" cy="456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400" dirty="0" smtClean="0">
                  <a:solidFill>
                    <a:srgbClr val="FFFFFF"/>
                  </a:solidFill>
                  <a:latin typeface="Candara"/>
                </a:rPr>
                <a:t>Œuvre</a:t>
              </a:r>
              <a:endParaRPr lang="fr-CA" sz="2400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346940" y="3324179"/>
              <a:ext cx="163937" cy="258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CA" sz="1100" dirty="0">
                <a:latin typeface="Candara"/>
                <a:cs typeface="Candara"/>
              </a:endParaRPr>
            </a:p>
          </p:txBody>
        </p:sp>
      </p:grpSp>
      <p:grpSp>
        <p:nvGrpSpPr>
          <p:cNvPr id="17" name="Grouper 16"/>
          <p:cNvGrpSpPr/>
          <p:nvPr>
            <p:custDataLst>
              <p:tags r:id="rId4"/>
            </p:custDataLst>
          </p:nvPr>
        </p:nvGrpSpPr>
        <p:grpSpPr>
          <a:xfrm>
            <a:off x="5134979" y="4048369"/>
            <a:ext cx="1465272" cy="1123831"/>
            <a:chOff x="6905971" y="3205626"/>
            <a:chExt cx="1314494" cy="1110933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6905971" y="3205626"/>
              <a:ext cx="1314494" cy="1110933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6977851" y="3277519"/>
              <a:ext cx="1162094" cy="369332"/>
            </a:xfrm>
            <a:prstGeom prst="roundRect">
              <a:avLst>
                <a:gd name="adj" fmla="val 6668"/>
              </a:avLst>
            </a:prstGeom>
            <a:solidFill>
              <a:srgbClr val="800000">
                <a:alpha val="60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>
                <a:solidFill>
                  <a:srgbClr val="FFFFFF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943524" y="3254694"/>
              <a:ext cx="1224879" cy="3955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000" dirty="0" smtClean="0">
                  <a:solidFill>
                    <a:srgbClr val="FFFFFF"/>
                  </a:solidFill>
                  <a:latin typeface="Candara"/>
                </a:rPr>
                <a:t>Expression</a:t>
              </a:r>
              <a:endParaRPr lang="fr-CA" sz="2000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524357" y="3718445"/>
              <a:ext cx="165664" cy="258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CA" sz="1100" dirty="0">
                <a:latin typeface="Candara"/>
                <a:cs typeface="Candara"/>
              </a:endParaRPr>
            </a:p>
          </p:txBody>
        </p:sp>
      </p:grpSp>
      <p:sp>
        <p:nvSpPr>
          <p:cNvPr id="25" name="ZoneTexte 24"/>
          <p:cNvSpPr txBox="1"/>
          <p:nvPr>
            <p:custDataLst>
              <p:tags r:id="rId5"/>
            </p:custDataLst>
          </p:nvPr>
        </p:nvSpPr>
        <p:spPr>
          <a:xfrm>
            <a:off x="578004" y="4033068"/>
            <a:ext cx="10001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A" dirty="0" smtClean="0"/>
              <a:t>Acteurs</a:t>
            </a:r>
          </a:p>
          <a:p>
            <a:pPr algn="r"/>
            <a:r>
              <a:rPr lang="fr-CA" dirty="0" smtClean="0"/>
              <a:t>Lieu</a:t>
            </a:r>
          </a:p>
          <a:p>
            <a:pPr algn="r"/>
            <a:r>
              <a:rPr lang="fr-CA" dirty="0" smtClean="0"/>
              <a:t>Moment</a:t>
            </a:r>
          </a:p>
          <a:p>
            <a:pPr algn="r"/>
            <a:endParaRPr lang="fr-CA" dirty="0"/>
          </a:p>
        </p:txBody>
      </p:sp>
      <p:sp>
        <p:nvSpPr>
          <p:cNvPr id="26" name="ZoneTexte 25"/>
          <p:cNvSpPr txBox="1"/>
          <p:nvPr>
            <p:custDataLst>
              <p:tags r:id="rId6"/>
            </p:custDataLst>
          </p:nvPr>
        </p:nvSpPr>
        <p:spPr>
          <a:xfrm>
            <a:off x="6693958" y="1954814"/>
            <a:ext cx="107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Résumé</a:t>
            </a:r>
          </a:p>
          <a:p>
            <a:endParaRPr lang="fr-CA" dirty="0"/>
          </a:p>
        </p:txBody>
      </p:sp>
      <p:sp>
        <p:nvSpPr>
          <p:cNvPr id="27" name="ZoneTexte 26"/>
          <p:cNvSpPr txBox="1"/>
          <p:nvPr>
            <p:custDataLst>
              <p:tags r:id="rId7"/>
            </p:custDataLst>
          </p:nvPr>
        </p:nvSpPr>
        <p:spPr>
          <a:xfrm>
            <a:off x="6700622" y="3976477"/>
            <a:ext cx="1854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Titre</a:t>
            </a:r>
          </a:p>
          <a:p>
            <a:r>
              <a:rPr lang="fr-CA" dirty="0" smtClean="0"/>
              <a:t>Identification</a:t>
            </a:r>
          </a:p>
          <a:p>
            <a:r>
              <a:rPr lang="fr-CA" dirty="0" smtClean="0"/>
              <a:t>Classement</a:t>
            </a:r>
          </a:p>
          <a:p>
            <a:r>
              <a:rPr lang="fr-CA" dirty="0" smtClean="0"/>
              <a:t>Intention</a:t>
            </a:r>
          </a:p>
          <a:p>
            <a:endParaRPr lang="fr-CA" dirty="0"/>
          </a:p>
        </p:txBody>
      </p:sp>
      <p:cxnSp>
        <p:nvCxnSpPr>
          <p:cNvPr id="28" name="Connecteur en arc 27"/>
          <p:cNvCxnSpPr>
            <a:stCxn id="8" idx="3"/>
            <a:endCxn id="13" idx="1"/>
          </p:cNvCxnSpPr>
          <p:nvPr>
            <p:custDataLst>
              <p:tags r:id="rId8"/>
            </p:custDataLst>
          </p:nvPr>
        </p:nvCxnSpPr>
        <p:spPr>
          <a:xfrm flipV="1">
            <a:off x="3083111" y="2454762"/>
            <a:ext cx="2058873" cy="216531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rc 30"/>
          <p:cNvCxnSpPr>
            <a:stCxn id="8" idx="3"/>
            <a:endCxn id="18" idx="1"/>
          </p:cNvCxnSpPr>
          <p:nvPr>
            <p:custDataLst>
              <p:tags r:id="rId9"/>
            </p:custDataLst>
          </p:nvPr>
        </p:nvCxnSpPr>
        <p:spPr>
          <a:xfrm flipV="1">
            <a:off x="3083111" y="4610285"/>
            <a:ext cx="2051868" cy="979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>
            <p:custDataLst>
              <p:tags r:id="rId10"/>
            </p:custDataLst>
          </p:nvPr>
        </p:nvSpPr>
        <p:spPr>
          <a:xfrm>
            <a:off x="3904339" y="4177671"/>
            <a:ext cx="1165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a créé une</a:t>
            </a:r>
          </a:p>
          <a:p>
            <a:endParaRPr lang="fr-CA" dirty="0"/>
          </a:p>
        </p:txBody>
      </p:sp>
      <p:cxnSp>
        <p:nvCxnSpPr>
          <p:cNvPr id="35" name="Connecteur en arc 34"/>
          <p:cNvCxnSpPr>
            <a:stCxn id="13" idx="2"/>
            <a:endCxn id="18" idx="0"/>
          </p:cNvCxnSpPr>
          <p:nvPr>
            <p:custDataLst>
              <p:tags r:id="rId11"/>
            </p:custDataLst>
          </p:nvPr>
        </p:nvCxnSpPr>
        <p:spPr>
          <a:xfrm rot="5400000">
            <a:off x="5359129" y="3525163"/>
            <a:ext cx="1031692" cy="1472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>
            <p:custDataLst>
              <p:tags r:id="rId12"/>
            </p:custDataLst>
          </p:nvPr>
        </p:nvSpPr>
        <p:spPr>
          <a:xfrm>
            <a:off x="5882335" y="3362451"/>
            <a:ext cx="2040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est réalisé dans une</a:t>
            </a:r>
          </a:p>
          <a:p>
            <a:endParaRPr lang="fr-CA" dirty="0"/>
          </a:p>
        </p:txBody>
      </p:sp>
      <p:sp>
        <p:nvSpPr>
          <p:cNvPr id="39" name="ZoneTexte 38"/>
          <p:cNvSpPr txBox="1"/>
          <p:nvPr>
            <p:custDataLst>
              <p:tags r:id="rId13"/>
            </p:custDataLst>
          </p:nvPr>
        </p:nvSpPr>
        <p:spPr>
          <a:xfrm>
            <a:off x="2029532" y="2371508"/>
            <a:ext cx="2785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a créé une réalisation d’une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044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6-10-24 à 06.55.5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29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 descr="tile_paper_medgray.png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339953" y="1443262"/>
            <a:ext cx="3714750" cy="5184799"/>
          </a:xfrm>
          <a:prstGeom prst="ellipse">
            <a:avLst/>
          </a:prstGeom>
          <a:blipFill dpi="0" rotWithShape="0">
            <a:blip r:embed="rId4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E2FCFA"/>
              </a:solidFill>
            </a:endParaRPr>
          </a:p>
        </p:txBody>
      </p:sp>
      <p:sp>
        <p:nvSpPr>
          <p:cNvPr id="3" name="Oval 2" descr="tile_paper_medgray.png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60734" y="1443262"/>
            <a:ext cx="3714750" cy="5184799"/>
          </a:xfrm>
          <a:prstGeom prst="ellipse">
            <a:avLst/>
          </a:prstGeom>
          <a:blipFill dpi="0" rotWithShape="0">
            <a:blip r:embed="rId50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E2FCFA"/>
              </a:solidFill>
            </a:endParaRPr>
          </a:p>
        </p:txBody>
      </p:sp>
      <p:pic>
        <p:nvPicPr>
          <p:cNvPr id="4" name="Picture 3" descr="Logotype Doremus VA Couleurs.pd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78" y="265658"/>
            <a:ext cx="1179835" cy="10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4436939" y="6505277"/>
            <a:ext cx="156627" cy="2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>
            <a:spAutoFit/>
          </a:bodyPr>
          <a:lstStyle/>
          <a:p>
            <a:fld id="{2F057E75-4563-E74E-9D7B-217EED539FE8}" type="slidenum">
              <a:rPr lang="fr-FR" sz="1300"/>
              <a:pPr/>
              <a:t>13</a:t>
            </a:fld>
            <a:endParaRPr lang="fr-CA" sz="1300" dirty="0"/>
          </a:p>
        </p:txBody>
      </p:sp>
      <p:sp>
        <p:nvSpPr>
          <p:cNvPr id="6" name="AutoShape 6" descr="tile_paper_medgray.jpeg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361902" y="2272605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52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7" name="AutoShape 7" descr="tile_paper_medgray.jpeg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781348" y="3201293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53"/>
            <a:srcRect/>
            <a:tile tx="0" ty="0" sx="100000" sy="100000" flip="none" algn="tl"/>
          </a:blipFill>
          <a:ln>
            <a:noFill/>
          </a:ln>
          <a:effectLst>
            <a:outerShdw blurRad="25400" dist="25400" dir="2388352" algn="ctr" rotWithShape="0">
              <a:srgbClr val="000000">
                <a:alpha val="7930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8" name="AutoShape 8" descr="tile_paper_medgray.jpeg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2361902" y="4089797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54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2361902" y="2436326"/>
            <a:ext cx="920120" cy="5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Œuvre</a:t>
            </a:r>
            <a:br>
              <a:rPr lang="fr-FR" sz="1400" dirty="0" smtClean="0">
                <a:solidFill>
                  <a:srgbClr val="FFFFFF"/>
                </a:solidFill>
              </a:rPr>
            </a:br>
            <a:r>
              <a:rPr lang="fr-FR" sz="1400" dirty="0" smtClean="0">
                <a:solidFill>
                  <a:srgbClr val="FFFFFF"/>
                </a:solidFill>
              </a:rPr>
              <a:t>individuelle</a:t>
            </a:r>
            <a:endParaRPr lang="fr-CA" sz="1400" dirty="0">
              <a:solidFill>
                <a:srgbClr val="FFFFFF"/>
              </a:solidFill>
            </a:endParaRPr>
          </a:p>
        </p:txBody>
      </p:sp>
      <p:sp>
        <p:nvSpPr>
          <p:cNvPr id="10" name="Rectangle 10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722189" y="3287431"/>
            <a:ext cx="980907" cy="71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Création </a:t>
            </a:r>
            <a:br>
              <a:rPr lang="fr-FR" sz="1400" dirty="0" smtClean="0">
                <a:solidFill>
                  <a:srgbClr val="FFFFFF"/>
                </a:solidFill>
              </a:rPr>
            </a:br>
            <a:r>
              <a:rPr lang="fr-FR" sz="1400" dirty="0" smtClean="0">
                <a:solidFill>
                  <a:srgbClr val="FFFFFF"/>
                </a:solidFill>
              </a:rPr>
              <a:t>d’expression</a:t>
            </a:r>
            <a:endParaRPr lang="fr-FR" sz="1400" dirty="0">
              <a:solidFill>
                <a:srgbClr val="FFFFFF"/>
              </a:solidFill>
            </a:endParaRPr>
          </a:p>
          <a:p>
            <a:pPr algn="ctr"/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12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722314" y="2769320"/>
            <a:ext cx="594940" cy="392906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13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1809378" y="4078635"/>
            <a:ext cx="423044" cy="42304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14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815084" y="3351982"/>
            <a:ext cx="0" cy="60387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15" name="Rectangle 15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829596" y="3484811"/>
            <a:ext cx="107267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est réalisée dans une</a:t>
            </a:r>
          </a:p>
        </p:txBody>
      </p:sp>
      <p:sp>
        <p:nvSpPr>
          <p:cNvPr id="16" name="Rectangle 16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55811" y="2686924"/>
            <a:ext cx="2269849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a créé une réalisation </a:t>
            </a:r>
            <a:r>
              <a:rPr lang="fr-FR" sz="1400" dirty="0" smtClean="0">
                <a:latin typeface="Helvetica" charset="0"/>
                <a:sym typeface="Helvetica" charset="0"/>
              </a:rPr>
              <a:t>d’une</a:t>
            </a:r>
            <a:endParaRPr lang="fr-FR" sz="1400" dirty="0">
              <a:latin typeface="Helvetica" charset="0"/>
              <a:sym typeface="Helvetica" charset="0"/>
            </a:endParaRPr>
          </a:p>
        </p:txBody>
      </p:sp>
      <p:sp>
        <p:nvSpPr>
          <p:cNvPr id="17" name="Rectangle 17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399729" y="4321969"/>
            <a:ext cx="676424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a créé une</a:t>
            </a:r>
          </a:p>
        </p:txBody>
      </p:sp>
      <p:sp>
        <p:nvSpPr>
          <p:cNvPr id="18" name="AutoShape 18" descr="tile_paper_medgray.jpeg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5844480" y="2272605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52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19" name="AutoShape 19" descr="tile_paper_medgray.jpeg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844480" y="4089797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54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21" name="Rectangle 21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5844734" y="4283656"/>
            <a:ext cx="855231" cy="5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Expression</a:t>
            </a:r>
            <a:br>
              <a:rPr lang="fr-FR" sz="1400" dirty="0">
                <a:solidFill>
                  <a:srgbClr val="FFFFFF"/>
                </a:solidFill>
              </a:rPr>
            </a:br>
            <a:r>
              <a:rPr lang="fr-FR" sz="1400" dirty="0">
                <a:solidFill>
                  <a:srgbClr val="FFFFFF"/>
                </a:solidFill>
              </a:rPr>
              <a:t>autonome</a:t>
            </a:r>
          </a:p>
        </p:txBody>
      </p:sp>
      <p:sp>
        <p:nvSpPr>
          <p:cNvPr id="22" name="Line 22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297662" y="3351982"/>
            <a:ext cx="0" cy="60387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23" name="AutoShape 23" descr="tile_paper_medgray.jpeg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7478613" y="3201293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53"/>
            <a:srcRect/>
            <a:tile tx="0" ty="0" sx="100000" sy="100000" flip="none" algn="tl"/>
          </a:blipFill>
          <a:ln>
            <a:noFill/>
          </a:ln>
          <a:effectLst>
            <a:outerShdw blurRad="25400" dist="25400" dir="2388352" algn="ctr" rotWithShape="0">
              <a:srgbClr val="000000">
                <a:alpha val="7930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25" name="Line 25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 flipV="1">
            <a:off x="6812236" y="2769320"/>
            <a:ext cx="594940" cy="392906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26" name="Line 26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H="1">
            <a:off x="6899300" y="4078635"/>
            <a:ext cx="423044" cy="42304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27" name="Oval 27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598289" y="5166941"/>
            <a:ext cx="803672" cy="803672"/>
          </a:xfrm>
          <a:prstGeom prst="ellipse">
            <a:avLst/>
          </a:prstGeom>
          <a:solidFill>
            <a:srgbClr val="8610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r>
              <a:rPr lang="fr-FR" dirty="0">
                <a:solidFill>
                  <a:srgbClr val="FFFFFF"/>
                </a:solidFill>
                <a:latin typeface="Gill Sans Light" charset="0"/>
                <a:sym typeface="Gill Sans Light" charset="0"/>
              </a:rPr>
              <a:t>Titre</a:t>
            </a:r>
          </a:p>
        </p:txBody>
      </p:sp>
      <p:sp>
        <p:nvSpPr>
          <p:cNvPr id="28" name="Oval 28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1848445" y="5524128"/>
            <a:ext cx="803672" cy="803672"/>
          </a:xfrm>
          <a:prstGeom prst="ellipse">
            <a:avLst/>
          </a:prstGeom>
          <a:solidFill>
            <a:srgbClr val="8610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r>
              <a:rPr lang="fr-FR" dirty="0">
                <a:solidFill>
                  <a:srgbClr val="FFFFFF"/>
                </a:solidFill>
                <a:latin typeface="Gill Sans Light" charset="0"/>
                <a:sym typeface="Gill Sans Light" charset="0"/>
              </a:rPr>
              <a:t>MoP</a:t>
            </a:r>
          </a:p>
        </p:txBody>
      </p:sp>
      <p:sp>
        <p:nvSpPr>
          <p:cNvPr id="29" name="Line 2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1426518" y="4804172"/>
            <a:ext cx="799207" cy="42304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0" name="Line 3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H="1">
            <a:off x="2259211" y="5123408"/>
            <a:ext cx="165199" cy="263426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1" name="Rectangle 31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402952" y="6017697"/>
            <a:ext cx="1287208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Nuits </a:t>
            </a:r>
            <a:r>
              <a:rPr lang="fr-FR" sz="1400" dirty="0">
                <a:latin typeface="Helvetica" charset="0"/>
                <a:sym typeface="Helvetica" charset="0"/>
              </a:rPr>
              <a:t>d</a:t>
            </a:r>
            <a:r>
              <a:rPr lang="ja-JP" altLang="fr-FR" sz="1400" dirty="0">
                <a:latin typeface="Arial"/>
                <a:sym typeface="Helvetica" charset="0"/>
              </a:rPr>
              <a:t>’</a:t>
            </a:r>
            <a:r>
              <a:rPr lang="fr-FR" sz="1400" dirty="0" smtClean="0">
                <a:latin typeface="Helvetica" charset="0"/>
                <a:sym typeface="Helvetica" charset="0"/>
              </a:rPr>
              <a:t>Été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2" name="Line 32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707928" y="6109023"/>
            <a:ext cx="567035" cy="27235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3" name="Line 33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V="1">
            <a:off x="2707928" y="5573242"/>
            <a:ext cx="567035" cy="27235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4" name="Rectangle 34"/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3362028" y="5374760"/>
            <a:ext cx="709870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Voix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5" name="Rectangle 35"/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3351982" y="6267729"/>
            <a:ext cx="828749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Piano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6" name="Line 36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6873627" y="4804172"/>
            <a:ext cx="799207" cy="42304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7" name="Line 37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6724055" y="5123408"/>
            <a:ext cx="165199" cy="263426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8" name="Oval 38"/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6581180" y="5524128"/>
            <a:ext cx="803672" cy="803672"/>
          </a:xfrm>
          <a:prstGeom prst="ellipse">
            <a:avLst/>
          </a:prstGeom>
          <a:solidFill>
            <a:srgbClr val="8610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r>
              <a:rPr lang="fr-FR" dirty="0">
                <a:solidFill>
                  <a:srgbClr val="FFFFFF"/>
                </a:solidFill>
                <a:latin typeface="Gill Sans Light" charset="0"/>
                <a:sym typeface="Gill Sans Light" charset="0"/>
              </a:rPr>
              <a:t>MoP</a:t>
            </a:r>
          </a:p>
        </p:txBody>
      </p:sp>
      <p:sp>
        <p:nvSpPr>
          <p:cNvPr id="39" name="Oval 39"/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7652742" y="5166941"/>
            <a:ext cx="803672" cy="803672"/>
          </a:xfrm>
          <a:prstGeom prst="ellipse">
            <a:avLst/>
          </a:prstGeom>
          <a:solidFill>
            <a:srgbClr val="8610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r>
              <a:rPr lang="fr-FR" dirty="0">
                <a:solidFill>
                  <a:srgbClr val="FFFFFF"/>
                </a:solidFill>
                <a:latin typeface="Gill Sans Light" charset="0"/>
                <a:sym typeface="Gill Sans Light" charset="0"/>
              </a:rPr>
              <a:t>Titre</a:t>
            </a:r>
          </a:p>
        </p:txBody>
      </p:sp>
      <p:sp>
        <p:nvSpPr>
          <p:cNvPr id="40" name="Rectangle 40"/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7725296" y="6017697"/>
            <a:ext cx="1287208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Nuits </a:t>
            </a:r>
            <a:r>
              <a:rPr lang="fr-FR" sz="1400" dirty="0">
                <a:latin typeface="Helvetica" charset="0"/>
                <a:sym typeface="Helvetica" charset="0"/>
              </a:rPr>
              <a:t>d</a:t>
            </a:r>
            <a:r>
              <a:rPr lang="ja-JP" altLang="fr-FR" sz="1400" dirty="0">
                <a:latin typeface="Arial"/>
                <a:sym typeface="Helvetica" charset="0"/>
              </a:rPr>
              <a:t>’</a:t>
            </a:r>
            <a:r>
              <a:rPr lang="fr-FR" sz="1400" dirty="0" smtClean="0">
                <a:latin typeface="Helvetica" charset="0"/>
                <a:sym typeface="Helvetica" charset="0"/>
              </a:rPr>
              <a:t>Été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1" name="Line 41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flipH="1">
            <a:off x="5922615" y="6109023"/>
            <a:ext cx="567035" cy="27235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42" name="Line 42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H="1" flipV="1">
            <a:off x="5922615" y="5573242"/>
            <a:ext cx="567035" cy="27235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43" name="Rectangle 43"/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5174754" y="5374760"/>
            <a:ext cx="709870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Voix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4" name="Rectangle 44"/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4903516" y="6267729"/>
            <a:ext cx="1155762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Orchestre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5" name="Rectangle 45"/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1038076" y="4696104"/>
            <a:ext cx="926533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a </a:t>
            </a:r>
            <a:r>
              <a:rPr lang="fr-FR" sz="1400" dirty="0" smtClean="0">
                <a:latin typeface="Helvetica" charset="0"/>
                <a:sym typeface="Helvetica" charset="0"/>
              </a:rPr>
              <a:t>pour titre</a:t>
            </a:r>
            <a:endParaRPr lang="fr-FR" sz="1400" dirty="0">
              <a:latin typeface="Helvetica" charset="0"/>
              <a:sym typeface="Helvetica" charset="0"/>
            </a:endParaRPr>
          </a:p>
        </p:txBody>
      </p:sp>
      <p:sp>
        <p:nvSpPr>
          <p:cNvPr id="46" name="Rectangle 46"/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2021459" y="5035432"/>
            <a:ext cx="2776398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a un moyen </a:t>
            </a:r>
            <a:r>
              <a:rPr lang="fr-FR" sz="1400" dirty="0" smtClean="0">
                <a:latin typeface="Helvetica" charset="0"/>
                <a:sym typeface="Helvetica" charset="0"/>
              </a:rPr>
              <a:t>d’interprétation </a:t>
            </a:r>
            <a:r>
              <a:rPr lang="fr-FR" sz="1400" dirty="0">
                <a:latin typeface="Helvetica" charset="0"/>
                <a:sym typeface="Helvetica" charset="0"/>
              </a:rPr>
              <a:t>(MoP)</a:t>
            </a:r>
          </a:p>
        </p:txBody>
      </p:sp>
      <p:sp>
        <p:nvSpPr>
          <p:cNvPr id="47" name="Rectangle 47"/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3441279" y="1458273"/>
            <a:ext cx="1687959" cy="90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dirty="0">
                <a:solidFill>
                  <a:srgbClr val="C82506"/>
                </a:solidFill>
                <a:latin typeface="Helvetica" charset="0"/>
                <a:sym typeface="Helvetica" charset="0"/>
              </a:rPr>
              <a:t>2 versions de</a:t>
            </a:r>
          </a:p>
          <a:p>
            <a:r>
              <a:rPr lang="fr-FR" dirty="0">
                <a:solidFill>
                  <a:srgbClr val="C82506"/>
                </a:solidFill>
                <a:latin typeface="Helvetica" charset="0"/>
                <a:sym typeface="Helvetica" charset="0"/>
              </a:rPr>
              <a:t>la même </a:t>
            </a:r>
            <a:r>
              <a:rPr lang="fr-FR" dirty="0" smtClean="0">
                <a:solidFill>
                  <a:srgbClr val="C82506"/>
                </a:solidFill>
                <a:latin typeface="Helvetica" charset="0"/>
                <a:sym typeface="Helvetica" charset="0"/>
              </a:rPr>
              <a:t>œuvre</a:t>
            </a:r>
            <a:endParaRPr lang="fr-CA" dirty="0">
              <a:solidFill>
                <a:srgbClr val="C82506"/>
              </a:solidFill>
              <a:latin typeface="Helvetica" charset="0"/>
              <a:cs typeface="Helvetica" charset="0"/>
              <a:sym typeface="Helvetica" charset="0"/>
            </a:endParaRPr>
          </a:p>
          <a:p>
            <a:r>
              <a:rPr lang="fr-FR" dirty="0">
                <a:solidFill>
                  <a:srgbClr val="C82506"/>
                </a:solidFill>
                <a:latin typeface="Helvetica" charset="0"/>
                <a:sym typeface="Helvetica" charset="0"/>
              </a:rPr>
              <a:t>« Nuits d</a:t>
            </a:r>
            <a:r>
              <a:rPr lang="ja-JP" altLang="fr-FR" dirty="0">
                <a:solidFill>
                  <a:srgbClr val="C82506"/>
                </a:solidFill>
                <a:latin typeface="Arial"/>
                <a:sym typeface="Helvetica" charset="0"/>
              </a:rPr>
              <a:t>’</a:t>
            </a:r>
            <a:r>
              <a:rPr lang="fr-FR" dirty="0">
                <a:solidFill>
                  <a:srgbClr val="C82506"/>
                </a:solidFill>
                <a:latin typeface="Helvetica" charset="0"/>
                <a:sym typeface="Helvetica" charset="0"/>
              </a:rPr>
              <a:t>été »</a:t>
            </a:r>
            <a:endParaRPr lang="fr-CA" dirty="0">
              <a:solidFill>
                <a:srgbClr val="C82506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8" name="Rectangle 55"/>
          <p:cNvSpPr txBox="1">
            <a:spLocks noChangeArrowheads="1"/>
          </p:cNvSpPr>
          <p:nvPr>
            <p:custDataLst>
              <p:tags r:id="rId44"/>
            </p:custDataLst>
          </p:nvPr>
        </p:nvSpPr>
        <p:spPr>
          <a:xfrm>
            <a:off x="669727" y="107157"/>
            <a:ext cx="5861224" cy="114634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7175"/>
            <a:r>
              <a:rPr lang="fr-FR" sz="41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L’œuvre</a:t>
            </a:r>
            <a:r>
              <a:rPr dirty="0" smtClean="0"/>
              <a:t> </a:t>
            </a:r>
            <a:r>
              <a:rPr lang="fr-FR" sz="41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complexe (1/2)</a:t>
            </a:r>
            <a:endParaRPr lang="fr-CA" sz="4100" dirty="0">
              <a:solidFill>
                <a:srgbClr val="53585F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9" name="Rectangle 9"/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5844480" y="2392824"/>
            <a:ext cx="920120" cy="5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Œuvre</a:t>
            </a:r>
            <a:br>
              <a:rPr lang="fr-FR" sz="1400" dirty="0" smtClean="0">
                <a:solidFill>
                  <a:srgbClr val="FFFFFF"/>
                </a:solidFill>
              </a:rPr>
            </a:br>
            <a:r>
              <a:rPr lang="fr-FR" sz="1400" dirty="0" smtClean="0">
                <a:solidFill>
                  <a:srgbClr val="FFFFFF"/>
                </a:solidFill>
              </a:rPr>
              <a:t>individuelle</a:t>
            </a:r>
            <a:endParaRPr lang="fr-CA" sz="1400" dirty="0">
              <a:solidFill>
                <a:srgbClr val="FFFFFF"/>
              </a:solidFill>
            </a:endParaRPr>
          </a:p>
        </p:txBody>
      </p:sp>
      <p:sp>
        <p:nvSpPr>
          <p:cNvPr id="50" name="Rectangle 10"/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7434643" y="3368245"/>
            <a:ext cx="980907" cy="71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Création </a:t>
            </a:r>
            <a:br>
              <a:rPr lang="fr-FR" sz="1400" dirty="0" smtClean="0">
                <a:solidFill>
                  <a:srgbClr val="FFFFFF"/>
                </a:solidFill>
              </a:rPr>
            </a:br>
            <a:r>
              <a:rPr lang="fr-FR" sz="1400" dirty="0" smtClean="0">
                <a:solidFill>
                  <a:srgbClr val="FFFFFF"/>
                </a:solidFill>
              </a:rPr>
              <a:t>d’expression</a:t>
            </a:r>
            <a:endParaRPr lang="fr-FR" sz="1400" dirty="0">
              <a:solidFill>
                <a:srgbClr val="FFFFFF"/>
              </a:solidFill>
            </a:endParaRPr>
          </a:p>
          <a:p>
            <a:pPr algn="ctr"/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51" name="Rectangle 21"/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2387468" y="4275845"/>
            <a:ext cx="855231" cy="5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Expression</a:t>
            </a:r>
            <a:br>
              <a:rPr lang="fr-FR" sz="1400" dirty="0">
                <a:solidFill>
                  <a:srgbClr val="FFFFFF"/>
                </a:solidFill>
              </a:rPr>
            </a:br>
            <a:r>
              <a:rPr lang="fr-FR" sz="1400" dirty="0">
                <a:solidFill>
                  <a:srgbClr val="FFFFFF"/>
                </a:solidFill>
              </a:rPr>
              <a:t>autonome</a:t>
            </a:r>
          </a:p>
        </p:txBody>
      </p:sp>
    </p:spTree>
    <p:extLst>
      <p:ext uri="{BB962C8B-B14F-4D97-AF65-F5344CB8AC3E}">
        <p14:creationId xmlns:p14="http://schemas.microsoft.com/office/powerpoint/2010/main" val="3510193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 descr="tile_paper_medgray.jpeg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339953" y="1443262"/>
            <a:ext cx="3714750" cy="5184799"/>
          </a:xfrm>
          <a:prstGeom prst="ellipse">
            <a:avLst/>
          </a:prstGeom>
          <a:blipFill dpi="0" rotWithShape="0">
            <a:blip r:embed="rId5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E2FCFA"/>
              </a:solidFill>
            </a:endParaRPr>
          </a:p>
        </p:txBody>
      </p:sp>
      <p:sp>
        <p:nvSpPr>
          <p:cNvPr id="3" name="Oval 2" descr="tile_paper_medgray.jpeg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60734" y="1443262"/>
            <a:ext cx="3714750" cy="5184799"/>
          </a:xfrm>
          <a:prstGeom prst="ellipse">
            <a:avLst/>
          </a:prstGeom>
          <a:blipFill dpi="0" rotWithShape="0">
            <a:blip r:embed="rId59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E2FCFA"/>
              </a:solidFill>
            </a:endParaRPr>
          </a:p>
        </p:txBody>
      </p:sp>
      <p:pic>
        <p:nvPicPr>
          <p:cNvPr id="4" name="Picture 3" descr="Logotype Doremus VA Couleurs.pd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78" y="265658"/>
            <a:ext cx="1179835" cy="10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4436939" y="6505277"/>
            <a:ext cx="156627" cy="2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>
            <a:spAutoFit/>
          </a:bodyPr>
          <a:lstStyle/>
          <a:p>
            <a:fld id="{F97DBBFF-405E-C945-8BEE-9AA6EB53203D}" type="slidenum">
              <a:rPr lang="fr-FR" sz="1300"/>
              <a:pPr/>
              <a:t>14</a:t>
            </a:fld>
            <a:endParaRPr lang="fr-CA" sz="1300" dirty="0"/>
          </a:p>
        </p:txBody>
      </p:sp>
      <p:sp>
        <p:nvSpPr>
          <p:cNvPr id="6" name="AutoShape 5" descr="tile_paper_medgray.jpeg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361902" y="2272605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61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7" name="AutoShape 6" descr="tile_paper_medgray.jpeg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781348" y="3201293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62"/>
            <a:srcRect/>
            <a:tile tx="0" ty="0" sx="100000" sy="100000" flip="none" algn="tl"/>
          </a:blipFill>
          <a:ln>
            <a:noFill/>
          </a:ln>
          <a:effectLst>
            <a:outerShdw blurRad="25400" dist="25400" dir="2388352" algn="ctr" rotWithShape="0">
              <a:srgbClr val="000000">
                <a:alpha val="7930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8" name="AutoShape 7" descr="tile_paper_medgray.jpeg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2361902" y="4089797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63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722314" y="2769320"/>
            <a:ext cx="594940" cy="392906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13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809378" y="4078635"/>
            <a:ext cx="423044" cy="42304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14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815084" y="3351982"/>
            <a:ext cx="0" cy="60387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15" name="Rectangle 14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2829596" y="3484811"/>
            <a:ext cx="107267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est réalisée dans une</a:t>
            </a:r>
          </a:p>
        </p:txBody>
      </p:sp>
      <p:sp>
        <p:nvSpPr>
          <p:cNvPr id="16" name="Rectangle 15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55811" y="2686924"/>
            <a:ext cx="2269849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a créé une réalisation </a:t>
            </a:r>
            <a:r>
              <a:rPr lang="fr-FR" sz="1400" dirty="0" smtClean="0">
                <a:latin typeface="Helvetica" charset="0"/>
                <a:sym typeface="Helvetica" charset="0"/>
              </a:rPr>
              <a:t>d’une</a:t>
            </a:r>
            <a:endParaRPr lang="fr-FR" sz="1400" dirty="0">
              <a:latin typeface="Helvetica" charset="0"/>
              <a:sym typeface="Helvetica" charset="0"/>
            </a:endParaRPr>
          </a:p>
        </p:txBody>
      </p:sp>
      <p:sp>
        <p:nvSpPr>
          <p:cNvPr id="17" name="Rectangle 16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1399729" y="4321969"/>
            <a:ext cx="676424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a créé une</a:t>
            </a:r>
          </a:p>
        </p:txBody>
      </p:sp>
      <p:sp>
        <p:nvSpPr>
          <p:cNvPr id="18" name="AutoShape 17" descr="tile_paper_medgray.png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4125516" y="1290340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64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4148957" y="1484199"/>
            <a:ext cx="810219" cy="5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Œuvre</a:t>
            </a:r>
            <a:br>
              <a:rPr lang="fr-FR" sz="1400" dirty="0" smtClean="0">
                <a:solidFill>
                  <a:srgbClr val="FFFFFF"/>
                </a:solidFill>
              </a:rPr>
            </a:br>
            <a:r>
              <a:rPr lang="fr-FR" sz="1400" dirty="0" smtClean="0">
                <a:solidFill>
                  <a:srgbClr val="FFFFFF"/>
                </a:solidFill>
              </a:rPr>
              <a:t>complexe 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20" name="AutoShape 19" descr="tile_paper_medgray.jpeg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5844480" y="2272605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61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21" name="AutoShape 20" descr="tile_paper_medgray.jpeg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844480" y="4089797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63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24" name="Line 23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97662" y="3351982"/>
            <a:ext cx="0" cy="60387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25" name="AutoShape 24" descr="tile_paper_medgray.jpeg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7478613" y="3201293"/>
            <a:ext cx="892969" cy="892969"/>
          </a:xfrm>
          <a:prstGeom prst="roundRect">
            <a:avLst>
              <a:gd name="adj" fmla="val 15000"/>
            </a:avLst>
          </a:prstGeom>
          <a:blipFill dpi="0" rotWithShape="0">
            <a:blip r:embed="rId62"/>
            <a:srcRect/>
            <a:tile tx="0" ty="0" sx="100000" sy="100000" flip="none" algn="tl"/>
          </a:blipFill>
          <a:ln>
            <a:noFill/>
          </a:ln>
          <a:effectLst>
            <a:outerShdw blurRad="25400" dist="25400" dir="2388352" algn="ctr" rotWithShape="0">
              <a:srgbClr val="000000">
                <a:alpha val="79309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27" name="Line 26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H="1" flipV="1">
            <a:off x="6812236" y="2769320"/>
            <a:ext cx="594940" cy="392906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28" name="Line 27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H="1">
            <a:off x="6899300" y="4078635"/>
            <a:ext cx="423044" cy="42304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29" name="Oval 28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598289" y="5166941"/>
            <a:ext cx="803672" cy="803672"/>
          </a:xfrm>
          <a:prstGeom prst="ellipse">
            <a:avLst/>
          </a:prstGeom>
          <a:solidFill>
            <a:srgbClr val="8610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r>
              <a:rPr lang="fr-FR" dirty="0">
                <a:solidFill>
                  <a:srgbClr val="FFFFFF"/>
                </a:solidFill>
                <a:latin typeface="Gill Sans Light" charset="0"/>
                <a:sym typeface="Gill Sans Light" charset="0"/>
              </a:rPr>
              <a:t>Titre</a:t>
            </a:r>
          </a:p>
        </p:txBody>
      </p:sp>
      <p:sp>
        <p:nvSpPr>
          <p:cNvPr id="30" name="Oval 29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1848445" y="5524128"/>
            <a:ext cx="803672" cy="803672"/>
          </a:xfrm>
          <a:prstGeom prst="ellipse">
            <a:avLst/>
          </a:prstGeom>
          <a:solidFill>
            <a:srgbClr val="8610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r>
              <a:rPr lang="fr-FR" dirty="0">
                <a:solidFill>
                  <a:srgbClr val="FFFFFF"/>
                </a:solidFill>
                <a:latin typeface="Gill Sans Light" charset="0"/>
                <a:sym typeface="Gill Sans Light" charset="0"/>
              </a:rPr>
              <a:t>MoP</a:t>
            </a:r>
          </a:p>
        </p:txBody>
      </p:sp>
      <p:sp>
        <p:nvSpPr>
          <p:cNvPr id="31" name="Line 30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H="1">
            <a:off x="3418955" y="1787054"/>
            <a:ext cx="594940" cy="392906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2" name="Line 31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5115595" y="1787054"/>
            <a:ext cx="594940" cy="392906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3" name="Rectangle 32"/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2665512" y="1593949"/>
            <a:ext cx="107267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a un membre</a:t>
            </a:r>
          </a:p>
        </p:txBody>
      </p:sp>
      <p:sp>
        <p:nvSpPr>
          <p:cNvPr id="34" name="Rectangle 33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5344418" y="1593949"/>
            <a:ext cx="107267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a un membre</a:t>
            </a:r>
          </a:p>
        </p:txBody>
      </p:sp>
      <p:sp>
        <p:nvSpPr>
          <p:cNvPr id="35" name="Line 34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 flipH="1">
            <a:off x="1426518" y="4804172"/>
            <a:ext cx="799207" cy="42304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6" name="Line 35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 flipH="1">
            <a:off x="2259211" y="5123408"/>
            <a:ext cx="165199" cy="263426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7" name="Rectangle 36"/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402952" y="6017697"/>
            <a:ext cx="1287208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Nuits </a:t>
            </a:r>
            <a:r>
              <a:rPr lang="fr-FR" sz="1400" dirty="0">
                <a:latin typeface="Helvetica" charset="0"/>
                <a:sym typeface="Helvetica" charset="0"/>
              </a:rPr>
              <a:t>d</a:t>
            </a:r>
            <a:r>
              <a:rPr lang="ja-JP" altLang="fr-FR" sz="1400" dirty="0">
                <a:latin typeface="Arial"/>
                <a:sym typeface="Helvetica" charset="0"/>
              </a:rPr>
              <a:t>’</a:t>
            </a:r>
            <a:r>
              <a:rPr lang="fr-FR" sz="1400" dirty="0" smtClean="0">
                <a:latin typeface="Helvetica" charset="0"/>
                <a:sym typeface="Helvetica" charset="0"/>
              </a:rPr>
              <a:t>Été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8" name="Line 37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2707928" y="6109023"/>
            <a:ext cx="567035" cy="27235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39" name="Line 38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flipV="1">
            <a:off x="2707928" y="5573242"/>
            <a:ext cx="567035" cy="27235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40" name="Rectangle 39"/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3362028" y="5374760"/>
            <a:ext cx="709870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Voix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1" name="Rectangle 40"/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3351982" y="6252340"/>
            <a:ext cx="973019" cy="31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600" b="1" dirty="0" smtClean="0">
                <a:solidFill>
                  <a:srgbClr val="FF0000"/>
                </a:solidFill>
                <a:latin typeface="Arial"/>
                <a:sym typeface="Helvetica" charset="0"/>
              </a:rPr>
              <a:t>« </a:t>
            </a:r>
            <a:r>
              <a:rPr lang="fr-FR" sz="1600" b="1" dirty="0" smtClean="0">
                <a:solidFill>
                  <a:srgbClr val="FF0000"/>
                </a:solidFill>
                <a:latin typeface="Helvetica" charset="0"/>
                <a:sym typeface="Helvetica" charset="0"/>
              </a:rPr>
              <a:t>Piano</a:t>
            </a:r>
            <a:r>
              <a:rPr lang="ja-JP" altLang="fr-FR" sz="1600" b="1" dirty="0" smtClean="0">
                <a:solidFill>
                  <a:srgbClr val="FF0000"/>
                </a:solidFill>
                <a:latin typeface="Arial"/>
                <a:sym typeface="Helvetica" charset="0"/>
              </a:rPr>
              <a:t> </a:t>
            </a:r>
            <a:r>
              <a:rPr lang="fr-FR" altLang="ja-JP" sz="1600" b="1" dirty="0" smtClean="0">
                <a:solidFill>
                  <a:srgbClr val="FF0000"/>
                </a:solidFill>
                <a:latin typeface="Arial"/>
                <a:sym typeface="Helvetica" charset="0"/>
              </a:rPr>
              <a:t>»</a:t>
            </a:r>
            <a:endParaRPr lang="fr-CA" sz="1600" b="1" dirty="0">
              <a:solidFill>
                <a:srgbClr val="FF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2" name="Line 41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6873627" y="4804172"/>
            <a:ext cx="799207" cy="42304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43" name="Line 42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6724055" y="5123408"/>
            <a:ext cx="165199" cy="263426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44" name="Oval 43"/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6581180" y="5524128"/>
            <a:ext cx="803672" cy="803672"/>
          </a:xfrm>
          <a:prstGeom prst="ellipse">
            <a:avLst/>
          </a:prstGeom>
          <a:solidFill>
            <a:srgbClr val="8610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r>
              <a:rPr lang="fr-FR" dirty="0">
                <a:solidFill>
                  <a:srgbClr val="FFFFFF"/>
                </a:solidFill>
                <a:latin typeface="Gill Sans Light" charset="0"/>
                <a:sym typeface="Gill Sans Light" charset="0"/>
              </a:rPr>
              <a:t>MoP</a:t>
            </a:r>
          </a:p>
        </p:txBody>
      </p:sp>
      <p:sp>
        <p:nvSpPr>
          <p:cNvPr id="45" name="Oval 44"/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7652742" y="5166941"/>
            <a:ext cx="803672" cy="803672"/>
          </a:xfrm>
          <a:prstGeom prst="ellipse">
            <a:avLst/>
          </a:prstGeom>
          <a:solidFill>
            <a:srgbClr val="86100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r>
              <a:rPr lang="fr-FR" dirty="0">
                <a:solidFill>
                  <a:srgbClr val="FFFFFF"/>
                </a:solidFill>
                <a:latin typeface="Gill Sans Light" charset="0"/>
                <a:sym typeface="Gill Sans Light" charset="0"/>
              </a:rPr>
              <a:t>Titre</a:t>
            </a:r>
          </a:p>
        </p:txBody>
      </p:sp>
      <p:sp>
        <p:nvSpPr>
          <p:cNvPr id="46" name="Rectangle 45"/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7725296" y="6017697"/>
            <a:ext cx="1287208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Nuits </a:t>
            </a:r>
            <a:r>
              <a:rPr lang="fr-FR" sz="1400" dirty="0">
                <a:latin typeface="Helvetica" charset="0"/>
                <a:sym typeface="Helvetica" charset="0"/>
              </a:rPr>
              <a:t>d</a:t>
            </a:r>
            <a:r>
              <a:rPr lang="ja-JP" altLang="fr-FR" sz="1400" dirty="0">
                <a:latin typeface="Arial"/>
                <a:sym typeface="Helvetica" charset="0"/>
              </a:rPr>
              <a:t>’</a:t>
            </a:r>
            <a:r>
              <a:rPr lang="fr-FR" sz="1400" dirty="0" smtClean="0">
                <a:latin typeface="Helvetica" charset="0"/>
                <a:sym typeface="Helvetica" charset="0"/>
              </a:rPr>
              <a:t>Été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7" name="Line 46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H="1">
            <a:off x="5922615" y="6109023"/>
            <a:ext cx="567035" cy="27235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48" name="Line 47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H="1" flipV="1">
            <a:off x="5922615" y="5573242"/>
            <a:ext cx="567035" cy="27235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49" name="Rectangle 48"/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5174754" y="5374760"/>
            <a:ext cx="709870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Voix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0" name="Rectangle 49"/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4903516" y="6252340"/>
            <a:ext cx="1384992" cy="31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600" b="1" dirty="0" smtClean="0">
                <a:solidFill>
                  <a:srgbClr val="FF0000"/>
                </a:solidFill>
                <a:latin typeface="Arial"/>
                <a:sym typeface="Helvetica" charset="0"/>
              </a:rPr>
              <a:t>« </a:t>
            </a:r>
            <a:r>
              <a:rPr lang="fr-FR" sz="1600" b="1" dirty="0" smtClean="0">
                <a:solidFill>
                  <a:srgbClr val="FF0000"/>
                </a:solidFill>
                <a:latin typeface="Helvetica" charset="0"/>
                <a:sym typeface="Helvetica" charset="0"/>
              </a:rPr>
              <a:t>Orchestre</a:t>
            </a:r>
            <a:r>
              <a:rPr lang="ja-JP" altLang="fr-FR" sz="1600" b="1" dirty="0" smtClean="0">
                <a:solidFill>
                  <a:srgbClr val="FF0000"/>
                </a:solidFill>
                <a:latin typeface="Arial"/>
                <a:sym typeface="Helvetica" charset="0"/>
              </a:rPr>
              <a:t> </a:t>
            </a:r>
            <a:r>
              <a:rPr lang="fr-FR" altLang="ja-JP" sz="1600" b="1" dirty="0" smtClean="0">
                <a:solidFill>
                  <a:srgbClr val="FF0000"/>
                </a:solidFill>
                <a:latin typeface="Arial"/>
                <a:sym typeface="Helvetica" charset="0"/>
              </a:rPr>
              <a:t>»</a:t>
            </a:r>
            <a:endParaRPr lang="fr-CA" sz="1600" b="1" dirty="0">
              <a:solidFill>
                <a:srgbClr val="FF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1" name="Rectangle 50"/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4045149" y="2253268"/>
            <a:ext cx="1138129" cy="5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altLang="ja-JP" sz="1400" dirty="0" smtClean="0">
                <a:latin typeface="Arial"/>
                <a:sym typeface="Helvetica" charset="0"/>
              </a:rPr>
              <a:t>« </a:t>
            </a:r>
            <a:r>
              <a:rPr lang="fr-FR" sz="1400" dirty="0" smtClean="0">
                <a:latin typeface="Helvetica" charset="0"/>
                <a:sym typeface="Helvetica" charset="0"/>
              </a:rPr>
              <a:t>Nuits </a:t>
            </a:r>
            <a:r>
              <a:rPr lang="fr-FR" sz="1400" dirty="0">
                <a:latin typeface="Helvetica" charset="0"/>
                <a:sym typeface="Helvetica" charset="0"/>
              </a:rPr>
              <a:t>d</a:t>
            </a:r>
            <a:r>
              <a:rPr lang="ja-JP" altLang="fr-FR" sz="1400" dirty="0">
                <a:latin typeface="Arial"/>
                <a:sym typeface="Helvetica" charset="0"/>
              </a:rPr>
              <a:t>’</a:t>
            </a:r>
            <a:r>
              <a:rPr lang="fr-FR" sz="1400" dirty="0">
                <a:latin typeface="Helvetica" charset="0"/>
                <a:sym typeface="Helvetica" charset="0"/>
              </a:rPr>
              <a:t>Été</a:t>
            </a:r>
          </a:p>
          <a:p>
            <a:r>
              <a:rPr lang="fr-FR" sz="1400" dirty="0" smtClean="0">
                <a:latin typeface="Helvetica" charset="0"/>
                <a:sym typeface="Helvetica" charset="0"/>
              </a:rPr>
              <a:t>H.Berlioz</a:t>
            </a:r>
            <a:r>
              <a:rPr lang="ja-JP" altLang="fr-FR" sz="1400" dirty="0" smtClean="0">
                <a:latin typeface="Arial"/>
                <a:sym typeface="Helvetica" charset="0"/>
              </a:rPr>
              <a:t> </a:t>
            </a:r>
            <a:r>
              <a:rPr lang="fr-FR" altLang="ja-JP" sz="1400" dirty="0" smtClean="0">
                <a:latin typeface="Arial"/>
                <a:sym typeface="Helvetica" charset="0"/>
              </a:rPr>
              <a:t>»</a:t>
            </a:r>
            <a:endParaRPr lang="fr-CA" sz="1400" dirty="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2" name="Rectangle 51"/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1038076" y="4696104"/>
            <a:ext cx="926533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a </a:t>
            </a:r>
            <a:r>
              <a:rPr lang="fr-FR" sz="1400" dirty="0" smtClean="0">
                <a:latin typeface="Helvetica" charset="0"/>
                <a:sym typeface="Helvetica" charset="0"/>
              </a:rPr>
              <a:t>pour titre</a:t>
            </a:r>
            <a:endParaRPr lang="fr-FR" sz="1400" dirty="0">
              <a:latin typeface="Helvetica" charset="0"/>
              <a:sym typeface="Helvetica" charset="0"/>
            </a:endParaRPr>
          </a:p>
        </p:txBody>
      </p:sp>
      <p:sp>
        <p:nvSpPr>
          <p:cNvPr id="53" name="Rectangle 52"/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2021459" y="5035432"/>
            <a:ext cx="2776398" cy="2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a un moyen </a:t>
            </a:r>
            <a:r>
              <a:rPr lang="fr-FR" sz="1400" dirty="0" smtClean="0">
                <a:latin typeface="Helvetica" charset="0"/>
                <a:sym typeface="Helvetica" charset="0"/>
              </a:rPr>
              <a:t>d’interprétation </a:t>
            </a:r>
            <a:r>
              <a:rPr lang="fr-FR" sz="1400" dirty="0">
                <a:latin typeface="Helvetica" charset="0"/>
                <a:sym typeface="Helvetica" charset="0"/>
              </a:rPr>
              <a:t>(MoP)</a:t>
            </a:r>
          </a:p>
        </p:txBody>
      </p:sp>
      <p:sp>
        <p:nvSpPr>
          <p:cNvPr id="54" name="AutoShape 53"/>
          <p:cNvSpPr>
            <a:spLocks/>
          </p:cNvSpPr>
          <p:nvPr>
            <p:custDataLst>
              <p:tags r:id="rId47"/>
            </p:custDataLst>
          </p:nvPr>
        </p:nvSpPr>
        <p:spPr bwMode="auto">
          <a:xfrm rot="6357701">
            <a:off x="2773785" y="3026048"/>
            <a:ext cx="2102941" cy="495598"/>
          </a:xfrm>
          <a:custGeom>
            <a:avLst/>
            <a:gdLst>
              <a:gd name="T0" fmla="*/ 10800 w 21600"/>
              <a:gd name="T1" fmla="+- 0 12957 4453"/>
              <a:gd name="T2" fmla="*/ 12957 h 17009"/>
              <a:gd name="T3" fmla="*/ 10800 w 21600"/>
              <a:gd name="T4" fmla="+- 0 12957 4453"/>
              <a:gd name="T5" fmla="*/ 12957 h 17009"/>
              <a:gd name="T6" fmla="*/ 10800 w 21600"/>
              <a:gd name="T7" fmla="+- 0 12957 4453"/>
              <a:gd name="T8" fmla="*/ 12957 h 17009"/>
              <a:gd name="T9" fmla="*/ 10800 w 21600"/>
              <a:gd name="T10" fmla="+- 0 12957 4453"/>
              <a:gd name="T11" fmla="*/ 12957 h 1700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17009">
                <a:moveTo>
                  <a:pt x="0" y="12095"/>
                </a:moveTo>
                <a:cubicBezTo>
                  <a:pt x="1165" y="15399"/>
                  <a:pt x="2655" y="17147"/>
                  <a:pt x="4182" y="17001"/>
                </a:cubicBezTo>
                <a:cubicBezTo>
                  <a:pt x="9306" y="16509"/>
                  <a:pt x="13086" y="-4453"/>
                  <a:pt x="18276" y="863"/>
                </a:cubicBezTo>
                <a:cubicBezTo>
                  <a:pt x="19877" y="2504"/>
                  <a:pt x="21126" y="6722"/>
                  <a:pt x="21600" y="12095"/>
                </a:cubicBez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55" name="AutoShape 54"/>
          <p:cNvSpPr>
            <a:spLocks/>
          </p:cNvSpPr>
          <p:nvPr>
            <p:custDataLst>
              <p:tags r:id="rId48"/>
            </p:custDataLst>
          </p:nvPr>
        </p:nvSpPr>
        <p:spPr bwMode="auto">
          <a:xfrm rot="15357701" flipH="1">
            <a:off x="4193605" y="3026048"/>
            <a:ext cx="2102941" cy="495598"/>
          </a:xfrm>
          <a:custGeom>
            <a:avLst/>
            <a:gdLst>
              <a:gd name="T0" fmla="*/ 10800 w 21600"/>
              <a:gd name="T1" fmla="+- 0 12957 4453"/>
              <a:gd name="T2" fmla="*/ 12957 h 17009"/>
              <a:gd name="T3" fmla="*/ 10800 w 21600"/>
              <a:gd name="T4" fmla="+- 0 12957 4453"/>
              <a:gd name="T5" fmla="*/ 12957 h 17009"/>
              <a:gd name="T6" fmla="*/ 10800 w 21600"/>
              <a:gd name="T7" fmla="+- 0 12957 4453"/>
              <a:gd name="T8" fmla="*/ 12957 h 17009"/>
              <a:gd name="T9" fmla="*/ 10800 w 21600"/>
              <a:gd name="T10" fmla="+- 0 12957 4453"/>
              <a:gd name="T11" fmla="*/ 12957 h 1700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17009">
                <a:moveTo>
                  <a:pt x="0" y="12095"/>
                </a:moveTo>
                <a:cubicBezTo>
                  <a:pt x="1165" y="15399"/>
                  <a:pt x="2655" y="17147"/>
                  <a:pt x="4182" y="17001"/>
                </a:cubicBezTo>
                <a:cubicBezTo>
                  <a:pt x="9306" y="16509"/>
                  <a:pt x="13086" y="-4453"/>
                  <a:pt x="18276" y="863"/>
                </a:cubicBezTo>
                <a:cubicBezTo>
                  <a:pt x="19877" y="2504"/>
                  <a:pt x="21126" y="6722"/>
                  <a:pt x="21600" y="12095"/>
                </a:cubicBezTo>
              </a:path>
            </a:pathLst>
          </a:cu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FR" sz="1700" dirty="0"/>
          </a:p>
        </p:txBody>
      </p:sp>
      <p:sp>
        <p:nvSpPr>
          <p:cNvPr id="56" name="Rectangle 55"/>
          <p:cNvSpPr txBox="1">
            <a:spLocks noChangeArrowheads="1"/>
          </p:cNvSpPr>
          <p:nvPr>
            <p:custDataLst>
              <p:tags r:id="rId49"/>
            </p:custDataLst>
          </p:nvPr>
        </p:nvSpPr>
        <p:spPr>
          <a:xfrm>
            <a:off x="669727" y="107157"/>
            <a:ext cx="5861224" cy="114634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57175"/>
            <a:r>
              <a:rPr lang="fr-FR" sz="41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L’œuvre</a:t>
            </a:r>
            <a:r>
              <a:rPr dirty="0" smtClean="0"/>
              <a:t> </a:t>
            </a:r>
            <a:r>
              <a:rPr lang="fr-FR" sz="41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complexe (2/2)</a:t>
            </a:r>
            <a:endParaRPr lang="fr-CA" sz="4100" dirty="0">
              <a:solidFill>
                <a:srgbClr val="53585F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7" name="Rectangle 56"/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4012779" y="3201293"/>
            <a:ext cx="1072678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latin typeface="Helvetica" charset="0"/>
                <a:sym typeface="Helvetica" charset="0"/>
              </a:rPr>
              <a:t>est réalisée dans une</a:t>
            </a:r>
          </a:p>
        </p:txBody>
      </p:sp>
      <p:sp>
        <p:nvSpPr>
          <p:cNvPr id="58" name="Rectangle 9"/>
          <p:cNvSpPr>
            <a:spLocks/>
          </p:cNvSpPr>
          <p:nvPr>
            <p:custDataLst>
              <p:tags r:id="rId51"/>
            </p:custDataLst>
          </p:nvPr>
        </p:nvSpPr>
        <p:spPr bwMode="auto">
          <a:xfrm>
            <a:off x="2361902" y="2436326"/>
            <a:ext cx="920120" cy="5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Œuvre</a:t>
            </a:r>
            <a:br>
              <a:rPr lang="fr-FR" sz="1400" dirty="0" smtClean="0">
                <a:solidFill>
                  <a:srgbClr val="FFFFFF"/>
                </a:solidFill>
              </a:rPr>
            </a:br>
            <a:r>
              <a:rPr lang="fr-FR" sz="1400" dirty="0" smtClean="0">
                <a:solidFill>
                  <a:srgbClr val="FFFFFF"/>
                </a:solidFill>
              </a:rPr>
              <a:t>individuelle</a:t>
            </a:r>
            <a:endParaRPr lang="fr-CA" sz="1400" dirty="0">
              <a:solidFill>
                <a:srgbClr val="FFFFFF"/>
              </a:solidFill>
            </a:endParaRPr>
          </a:p>
        </p:txBody>
      </p:sp>
      <p:sp>
        <p:nvSpPr>
          <p:cNvPr id="59" name="Rectangle 10"/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722189" y="3287431"/>
            <a:ext cx="980907" cy="71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Création </a:t>
            </a:r>
            <a:br>
              <a:rPr lang="fr-FR" sz="1400" dirty="0" smtClean="0">
                <a:solidFill>
                  <a:srgbClr val="FFFFFF"/>
                </a:solidFill>
              </a:rPr>
            </a:br>
            <a:r>
              <a:rPr lang="fr-FR" sz="1400" dirty="0" smtClean="0">
                <a:solidFill>
                  <a:srgbClr val="FFFFFF"/>
                </a:solidFill>
              </a:rPr>
              <a:t>d’expression</a:t>
            </a:r>
            <a:endParaRPr lang="fr-FR" sz="1400" dirty="0">
              <a:solidFill>
                <a:srgbClr val="FFFFFF"/>
              </a:solidFill>
            </a:endParaRPr>
          </a:p>
          <a:p>
            <a:pPr algn="ctr"/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60" name="Rectangle 21"/>
          <p:cNvSpPr>
            <a:spLocks/>
          </p:cNvSpPr>
          <p:nvPr>
            <p:custDataLst>
              <p:tags r:id="rId53"/>
            </p:custDataLst>
          </p:nvPr>
        </p:nvSpPr>
        <p:spPr bwMode="auto">
          <a:xfrm>
            <a:off x="5844734" y="4283656"/>
            <a:ext cx="855231" cy="5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Expression</a:t>
            </a:r>
            <a:br>
              <a:rPr lang="fr-FR" sz="1400" dirty="0">
                <a:solidFill>
                  <a:srgbClr val="FFFFFF"/>
                </a:solidFill>
              </a:rPr>
            </a:br>
            <a:r>
              <a:rPr lang="fr-FR" sz="1400" dirty="0">
                <a:solidFill>
                  <a:srgbClr val="FFFFFF"/>
                </a:solidFill>
              </a:rPr>
              <a:t>autonome</a:t>
            </a:r>
          </a:p>
        </p:txBody>
      </p:sp>
      <p:sp>
        <p:nvSpPr>
          <p:cNvPr id="61" name="Rectangle 9"/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5844480" y="2392824"/>
            <a:ext cx="920120" cy="5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Œuvre</a:t>
            </a:r>
            <a:br>
              <a:rPr lang="fr-FR" sz="1400" dirty="0" smtClean="0">
                <a:solidFill>
                  <a:srgbClr val="FFFFFF"/>
                </a:solidFill>
              </a:rPr>
            </a:br>
            <a:r>
              <a:rPr lang="fr-FR" sz="1400" dirty="0" smtClean="0">
                <a:solidFill>
                  <a:srgbClr val="FFFFFF"/>
                </a:solidFill>
              </a:rPr>
              <a:t>individuelle</a:t>
            </a:r>
            <a:endParaRPr lang="fr-CA" sz="1400" dirty="0">
              <a:solidFill>
                <a:srgbClr val="FFFFFF"/>
              </a:solidFill>
            </a:endParaRPr>
          </a:p>
        </p:txBody>
      </p:sp>
      <p:sp>
        <p:nvSpPr>
          <p:cNvPr id="62" name="Rectangle 10"/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7434643" y="3368245"/>
            <a:ext cx="980907" cy="71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/>
            <a:r>
              <a:rPr lang="fr-FR" sz="1400" dirty="0" smtClean="0">
                <a:solidFill>
                  <a:srgbClr val="FFFFFF"/>
                </a:solidFill>
              </a:rPr>
              <a:t>Création </a:t>
            </a:r>
            <a:br>
              <a:rPr lang="fr-FR" sz="1400" dirty="0" smtClean="0">
                <a:solidFill>
                  <a:srgbClr val="FFFFFF"/>
                </a:solidFill>
              </a:rPr>
            </a:br>
            <a:r>
              <a:rPr lang="fr-FR" sz="1400" dirty="0" smtClean="0">
                <a:solidFill>
                  <a:srgbClr val="FFFFFF"/>
                </a:solidFill>
              </a:rPr>
              <a:t>d’expression</a:t>
            </a:r>
            <a:endParaRPr lang="fr-FR" sz="1400" dirty="0">
              <a:solidFill>
                <a:srgbClr val="FFFFFF"/>
              </a:solidFill>
            </a:endParaRPr>
          </a:p>
          <a:p>
            <a:pPr algn="ctr"/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63" name="Rectangle 21"/>
          <p:cNvSpPr>
            <a:spLocks/>
          </p:cNvSpPr>
          <p:nvPr>
            <p:custDataLst>
              <p:tags r:id="rId56"/>
            </p:custDataLst>
          </p:nvPr>
        </p:nvSpPr>
        <p:spPr bwMode="auto">
          <a:xfrm>
            <a:off x="2387468" y="4275845"/>
            <a:ext cx="855231" cy="50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Expression</a:t>
            </a:r>
            <a:br>
              <a:rPr lang="fr-FR" sz="1400" dirty="0">
                <a:solidFill>
                  <a:srgbClr val="FFFFFF"/>
                </a:solidFill>
              </a:rPr>
            </a:br>
            <a:r>
              <a:rPr lang="fr-FR" sz="1400" dirty="0">
                <a:solidFill>
                  <a:srgbClr val="FFFFFF"/>
                </a:solidFill>
              </a:rPr>
              <a:t>autonome</a:t>
            </a:r>
          </a:p>
        </p:txBody>
      </p:sp>
    </p:spTree>
    <p:extLst>
      <p:ext uri="{BB962C8B-B14F-4D97-AF65-F5344CB8AC3E}">
        <p14:creationId xmlns:p14="http://schemas.microsoft.com/office/powerpoint/2010/main" val="1256122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58364" y="1014168"/>
            <a:ext cx="1239639" cy="1645621"/>
          </a:xfrm>
          <a:prstGeom prst="rect">
            <a:avLst/>
          </a:prstGeom>
        </p:spPr>
      </p:pic>
      <p:pic>
        <p:nvPicPr>
          <p:cNvPr id="4" name="Image 3" descr="50675842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79" y="1399250"/>
            <a:ext cx="1638276" cy="2521078"/>
          </a:xfrm>
          <a:prstGeom prst="rect">
            <a:avLst/>
          </a:prstGeom>
        </p:spPr>
      </p:pic>
      <p:pic>
        <p:nvPicPr>
          <p:cNvPr id="7" name="Image 6" descr="e1794d6cab11766ddf20db526678a75f.jp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r="49134" b="65402"/>
          <a:stretch/>
        </p:blipFill>
        <p:spPr>
          <a:xfrm>
            <a:off x="2009569" y="2659789"/>
            <a:ext cx="2970957" cy="229421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77499" y="424557"/>
            <a:ext cx="8899451" cy="521998"/>
          </a:xfrm>
        </p:spPr>
        <p:txBody>
          <a:bodyPr/>
          <a:lstStyle/>
          <a:p>
            <a:r>
              <a:rPr lang="fr-CA" sz="4400" dirty="0" smtClean="0"/>
              <a:t>Description d’une partition musicale</a:t>
            </a:r>
            <a:endParaRPr lang="fr-CA" sz="4400" dirty="0"/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1432890" y="5934670"/>
            <a:ext cx="6279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dirty="0" smtClean="0"/>
              <a:t>Créée à Vienne, le 11 novembre 1811, par Czerny au piano, dédiée à l’archiduc Rodolphe d’Autriche (1788-1831) </a:t>
            </a:r>
            <a:endParaRPr lang="fr-CA" dirty="0"/>
          </a:p>
        </p:txBody>
      </p:sp>
      <p:pic>
        <p:nvPicPr>
          <p:cNvPr id="9" name="Image 8" descr="Carl-Czerny-youn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40" y="3513947"/>
            <a:ext cx="1541664" cy="1940557"/>
          </a:xfrm>
          <a:prstGeom prst="rect">
            <a:avLst/>
          </a:prstGeom>
        </p:spPr>
      </p:pic>
      <p:pic>
        <p:nvPicPr>
          <p:cNvPr id="11" name="Image 10" descr="c1631bd8e00f6e06b92331fe1051c9654031a754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685" y="1413515"/>
            <a:ext cx="3154969" cy="4040989"/>
          </a:xfrm>
          <a:prstGeom prst="rect">
            <a:avLst/>
          </a:prstGeom>
        </p:spPr>
      </p:pic>
      <p:sp>
        <p:nvSpPr>
          <p:cNvPr id="12" name="Rectangle 11"/>
          <p:cNvSpPr/>
          <p:nvPr>
            <p:custDataLst>
              <p:tags r:id="rId8"/>
            </p:custDataLst>
          </p:nvPr>
        </p:nvSpPr>
        <p:spPr>
          <a:xfrm>
            <a:off x="6169587" y="1014168"/>
            <a:ext cx="20680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dirty="0" smtClean="0"/>
              <a:t>Beethoven concerto no 5 op 73</a:t>
            </a:r>
          </a:p>
        </p:txBody>
      </p:sp>
    </p:spTree>
    <p:extLst>
      <p:ext uri="{BB962C8B-B14F-4D97-AF65-F5344CB8AC3E}">
        <p14:creationId xmlns:p14="http://schemas.microsoft.com/office/powerpoint/2010/main" val="138848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 130" descr="e1794d6cab11766ddf20db526678a75f.jpg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r="49134" b="65402"/>
          <a:stretch/>
        </p:blipFill>
        <p:spPr>
          <a:xfrm>
            <a:off x="1198288" y="989409"/>
            <a:ext cx="1467872" cy="1133513"/>
          </a:xfrm>
          <a:prstGeom prst="rect">
            <a:avLst/>
          </a:prstGeom>
        </p:spPr>
      </p:pic>
      <p:pic>
        <p:nvPicPr>
          <p:cNvPr id="132" name="Image 13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1"/>
          <a:srcRect l="6437" t="32769" r="5698" b="32431"/>
          <a:stretch/>
        </p:blipFill>
        <p:spPr>
          <a:xfrm>
            <a:off x="809322" y="891204"/>
            <a:ext cx="1370878" cy="727570"/>
          </a:xfrm>
          <a:prstGeom prst="rect">
            <a:avLst/>
          </a:prstGeom>
        </p:spPr>
      </p:pic>
      <p:grpSp>
        <p:nvGrpSpPr>
          <p:cNvPr id="173" name="Grouper 172"/>
          <p:cNvGrpSpPr/>
          <p:nvPr>
            <p:custDataLst>
              <p:tags r:id="rId3"/>
            </p:custDataLst>
          </p:nvPr>
        </p:nvGrpSpPr>
        <p:grpSpPr>
          <a:xfrm>
            <a:off x="1923246" y="1446637"/>
            <a:ext cx="956041" cy="648078"/>
            <a:chOff x="3832503" y="2764401"/>
            <a:chExt cx="1314494" cy="860822"/>
          </a:xfrm>
        </p:grpSpPr>
        <p:sp>
          <p:nvSpPr>
            <p:cNvPr id="174" name="Rectangle à coins arrondis 173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75" name="Rectangle à coins arrondis 174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Œuvre individuelle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6" name="Grouper 175"/>
          <p:cNvGrpSpPr/>
          <p:nvPr>
            <p:custDataLst>
              <p:tags r:id="rId4"/>
            </p:custDataLst>
          </p:nvPr>
        </p:nvGrpSpPr>
        <p:grpSpPr>
          <a:xfrm>
            <a:off x="1931044" y="2455136"/>
            <a:ext cx="956041" cy="659664"/>
            <a:chOff x="3832503" y="2764401"/>
            <a:chExt cx="1314494" cy="876212"/>
          </a:xfrm>
        </p:grpSpPr>
        <p:sp>
          <p:nvSpPr>
            <p:cNvPr id="177" name="Rectangle à coins arrondis 176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78" name="Rectangle à coins arrondis 177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Expression autonome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9" name="Grouper 178"/>
          <p:cNvGrpSpPr/>
          <p:nvPr>
            <p:custDataLst>
              <p:tags r:id="rId5"/>
            </p:custDataLst>
          </p:nvPr>
        </p:nvGrpSpPr>
        <p:grpSpPr>
          <a:xfrm>
            <a:off x="1107301" y="1974554"/>
            <a:ext cx="956041" cy="661802"/>
            <a:chOff x="3832503" y="2764401"/>
            <a:chExt cx="1314494" cy="879051"/>
          </a:xfrm>
        </p:grpSpPr>
        <p:sp>
          <p:nvSpPr>
            <p:cNvPr id="180" name="Rectangle à coins arrondis 179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81" name="Rectangle à coins arrondis 180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28" name="Image 127" descr="Carl-Czerny-youn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379" y="1331220"/>
            <a:ext cx="1336376" cy="1682153"/>
          </a:xfrm>
          <a:prstGeom prst="rect">
            <a:avLst/>
          </a:prstGeom>
        </p:spPr>
      </p:pic>
      <p:pic>
        <p:nvPicPr>
          <p:cNvPr id="96" name="Image 95" descr="Capture d’écran 2016-05-15 à 10.50.35.png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t="73894" r="44940" b="20654"/>
          <a:stretch/>
        </p:blipFill>
        <p:spPr>
          <a:xfrm>
            <a:off x="686991" y="6414807"/>
            <a:ext cx="994170" cy="324924"/>
          </a:xfrm>
          <a:prstGeom prst="rect">
            <a:avLst/>
          </a:prstGeom>
        </p:spPr>
      </p:pic>
      <p:pic>
        <p:nvPicPr>
          <p:cNvPr id="95" name="Image 94" descr="Capture d’écran 2016-05-15 à 10.50.35.png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77929" r="29111" b="11281"/>
          <a:stretch/>
        </p:blipFill>
        <p:spPr>
          <a:xfrm>
            <a:off x="2006340" y="6268418"/>
            <a:ext cx="2138085" cy="594876"/>
          </a:xfrm>
          <a:prstGeom prst="rect">
            <a:avLst/>
          </a:prstGeom>
        </p:spPr>
      </p:pic>
      <p:cxnSp>
        <p:nvCxnSpPr>
          <p:cNvPr id="91" name="Connecteur en arc 90"/>
          <p:cNvCxnSpPr>
            <a:stCxn id="24" idx="1"/>
          </p:cNvCxnSpPr>
          <p:nvPr>
            <p:custDataLst>
              <p:tags r:id="rId9"/>
            </p:custDataLst>
          </p:nvPr>
        </p:nvCxnSpPr>
        <p:spPr>
          <a:xfrm rot="10800000" flipV="1">
            <a:off x="1281646" y="1828565"/>
            <a:ext cx="630501" cy="1682224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en arc 91"/>
          <p:cNvCxnSpPr>
            <a:stCxn id="222" idx="2"/>
          </p:cNvCxnSpPr>
          <p:nvPr>
            <p:custDataLst>
              <p:tags r:id="rId10"/>
            </p:custDataLst>
          </p:nvPr>
        </p:nvCxnSpPr>
        <p:spPr>
          <a:xfrm rot="16200000" flipH="1">
            <a:off x="2939597" y="4410635"/>
            <a:ext cx="508958" cy="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en arc 92"/>
          <p:cNvCxnSpPr>
            <a:stCxn id="183" idx="2"/>
          </p:cNvCxnSpPr>
          <p:nvPr>
            <p:custDataLst>
              <p:tags r:id="rId11"/>
            </p:custDataLst>
          </p:nvPr>
        </p:nvCxnSpPr>
        <p:spPr>
          <a:xfrm rot="16200000" flipH="1">
            <a:off x="1020527" y="4411282"/>
            <a:ext cx="516777" cy="139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en arc 114"/>
          <p:cNvCxnSpPr>
            <a:stCxn id="24" idx="3"/>
          </p:cNvCxnSpPr>
          <p:nvPr>
            <p:custDataLst>
              <p:tags r:id="rId12"/>
            </p:custDataLst>
          </p:nvPr>
        </p:nvCxnSpPr>
        <p:spPr>
          <a:xfrm>
            <a:off x="2868188" y="1828565"/>
            <a:ext cx="1136750" cy="51004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en arc 117"/>
          <p:cNvCxnSpPr/>
          <p:nvPr>
            <p:custDataLst>
              <p:tags r:id="rId13"/>
            </p:custDataLst>
          </p:nvPr>
        </p:nvCxnSpPr>
        <p:spPr>
          <a:xfrm rot="10800000">
            <a:off x="2954451" y="2765701"/>
            <a:ext cx="1971798" cy="3559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ZoneTexte 120"/>
          <p:cNvSpPr txBox="1"/>
          <p:nvPr>
            <p:custDataLst>
              <p:tags r:id="rId14"/>
            </p:custDataLst>
          </p:nvPr>
        </p:nvSpPr>
        <p:spPr>
          <a:xfrm>
            <a:off x="2984923" y="1945034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 smtClean="0"/>
              <a:t>exécutée lors d’une première</a:t>
            </a:r>
            <a:endParaRPr lang="fr-CA" sz="1100" dirty="0"/>
          </a:p>
        </p:txBody>
      </p:sp>
      <p:sp>
        <p:nvSpPr>
          <p:cNvPr id="122" name="ZoneTexte 121"/>
          <p:cNvSpPr txBox="1"/>
          <p:nvPr>
            <p:custDataLst>
              <p:tags r:id="rId15"/>
            </p:custDataLst>
          </p:nvPr>
        </p:nvSpPr>
        <p:spPr>
          <a:xfrm>
            <a:off x="4014014" y="2827887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 smtClean="0"/>
              <a:t>intègre</a:t>
            </a:r>
            <a:endParaRPr lang="fr-CA" sz="1100" dirty="0"/>
          </a:p>
        </p:txBody>
      </p:sp>
      <p:sp>
        <p:nvSpPr>
          <p:cNvPr id="123" name="ZoneTexte 122"/>
          <p:cNvSpPr txBox="1"/>
          <p:nvPr>
            <p:custDataLst>
              <p:tags r:id="rId16"/>
            </p:custDataLst>
          </p:nvPr>
        </p:nvSpPr>
        <p:spPr>
          <a:xfrm>
            <a:off x="700139" y="3138948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 smtClean="0"/>
              <a:t>a des composants</a:t>
            </a:r>
            <a:endParaRPr lang="fr-CA" sz="1100" dirty="0"/>
          </a:p>
        </p:txBody>
      </p:sp>
      <p:sp>
        <p:nvSpPr>
          <p:cNvPr id="125" name="ZoneTexte 124"/>
          <p:cNvSpPr txBox="1"/>
          <p:nvPr>
            <p:custDataLst>
              <p:tags r:id="rId17"/>
            </p:custDataLst>
          </p:nvPr>
        </p:nvSpPr>
        <p:spPr>
          <a:xfrm>
            <a:off x="817043" y="4265413"/>
            <a:ext cx="95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 smtClean="0"/>
              <a:t>a un membre</a:t>
            </a:r>
            <a:endParaRPr lang="fr-CA" sz="1100" dirty="0"/>
          </a:p>
        </p:txBody>
      </p:sp>
      <p:sp>
        <p:nvSpPr>
          <p:cNvPr id="126" name="ZoneTexte 125"/>
          <p:cNvSpPr txBox="1"/>
          <p:nvPr>
            <p:custDataLst>
              <p:tags r:id="rId18"/>
            </p:custDataLst>
          </p:nvPr>
        </p:nvSpPr>
        <p:spPr>
          <a:xfrm>
            <a:off x="2761252" y="4240935"/>
            <a:ext cx="952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 smtClean="0"/>
              <a:t>a un membre</a:t>
            </a:r>
            <a:endParaRPr lang="fr-CA" sz="1100" dirty="0"/>
          </a:p>
        </p:txBody>
      </p:sp>
      <p:sp>
        <p:nvSpPr>
          <p:cNvPr id="127" name="ZoneTexte 126"/>
          <p:cNvSpPr txBox="1"/>
          <p:nvPr>
            <p:custDataLst>
              <p:tags r:id="rId19"/>
            </p:custDataLst>
          </p:nvPr>
        </p:nvSpPr>
        <p:spPr>
          <a:xfrm>
            <a:off x="395351" y="0"/>
            <a:ext cx="8661791" cy="592291"/>
          </a:xfrm>
          <a:prstGeom prst="rect">
            <a:avLst/>
          </a:prstGeom>
          <a:noFill/>
          <a:ln w="127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spcBef>
                <a:spcPct val="0"/>
              </a:spcBef>
            </a:pPr>
            <a:r>
              <a:rPr lang="fr-CA" sz="4400" dirty="0" smtClean="0"/>
              <a:t>Représentation de FRBRoo/Doremus</a:t>
            </a:r>
            <a:endParaRPr lang="fr-CA" sz="4400" dirty="0"/>
          </a:p>
        </p:txBody>
      </p:sp>
      <p:cxnSp>
        <p:nvCxnSpPr>
          <p:cNvPr id="130" name="Connecteur en arc 129"/>
          <p:cNvCxnSpPr>
            <a:stCxn id="24" idx="3"/>
            <a:endCxn id="116" idx="0"/>
          </p:cNvCxnSpPr>
          <p:nvPr>
            <p:custDataLst>
              <p:tags r:id="rId20"/>
            </p:custDataLst>
          </p:nvPr>
        </p:nvCxnSpPr>
        <p:spPr>
          <a:xfrm>
            <a:off x="2868188" y="1828565"/>
            <a:ext cx="339216" cy="1684216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4" name="Image 133" descr="c1631bd8e00f6e06b92331fe1051c9654031a754.png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446" y="3303562"/>
            <a:ext cx="1701974" cy="2179945"/>
          </a:xfrm>
          <a:prstGeom prst="rect">
            <a:avLst/>
          </a:prstGeom>
        </p:spPr>
      </p:pic>
      <p:cxnSp>
        <p:nvCxnSpPr>
          <p:cNvPr id="151" name="Connecteur en arc 150"/>
          <p:cNvCxnSpPr>
            <a:stCxn id="146" idx="1"/>
            <a:endCxn id="30" idx="3"/>
          </p:cNvCxnSpPr>
          <p:nvPr>
            <p:custDataLst>
              <p:tags r:id="rId22"/>
            </p:custDataLst>
          </p:nvPr>
        </p:nvCxnSpPr>
        <p:spPr>
          <a:xfrm rot="10800000">
            <a:off x="2901077" y="2794919"/>
            <a:ext cx="4941258" cy="274258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ZoneTexte 169"/>
          <p:cNvSpPr txBox="1"/>
          <p:nvPr>
            <p:custDataLst>
              <p:tags r:id="rId23"/>
            </p:custDataLst>
          </p:nvPr>
        </p:nvSpPr>
        <p:spPr>
          <a:xfrm>
            <a:off x="6904755" y="5523286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intègre</a:t>
            </a:r>
            <a:endParaRPr lang="fr-CA" sz="1200" dirty="0"/>
          </a:p>
        </p:txBody>
      </p:sp>
      <p:sp>
        <p:nvSpPr>
          <p:cNvPr id="133" name="ZoneTexte 132"/>
          <p:cNvSpPr txBox="1"/>
          <p:nvPr>
            <p:custDataLst>
              <p:tags r:id="rId24"/>
            </p:custDataLst>
          </p:nvPr>
        </p:nvSpPr>
        <p:spPr>
          <a:xfrm>
            <a:off x="2639805" y="3217095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100" dirty="0" smtClean="0"/>
              <a:t>a des composants</a:t>
            </a:r>
            <a:endParaRPr lang="fr-CA" sz="1100" dirty="0"/>
          </a:p>
        </p:txBody>
      </p:sp>
      <p:grpSp>
        <p:nvGrpSpPr>
          <p:cNvPr id="182" name="Grouper 181"/>
          <p:cNvGrpSpPr/>
          <p:nvPr>
            <p:custDataLst>
              <p:tags r:id="rId25"/>
            </p:custDataLst>
          </p:nvPr>
        </p:nvGrpSpPr>
        <p:grpSpPr>
          <a:xfrm>
            <a:off x="800195" y="3505516"/>
            <a:ext cx="956041" cy="648078"/>
            <a:chOff x="3832503" y="2764401"/>
            <a:chExt cx="1314494" cy="860822"/>
          </a:xfrm>
        </p:grpSpPr>
        <p:sp>
          <p:nvSpPr>
            <p:cNvPr id="183" name="Rectangle à coins arrondis 182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84" name="Rectangle à coins arrondis 183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Œuvre complexe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5" name="Grouper 184"/>
          <p:cNvGrpSpPr/>
          <p:nvPr>
            <p:custDataLst>
              <p:tags r:id="rId26"/>
            </p:custDataLst>
          </p:nvPr>
        </p:nvGrpSpPr>
        <p:grpSpPr>
          <a:xfrm>
            <a:off x="863620" y="4652453"/>
            <a:ext cx="956041" cy="648078"/>
            <a:chOff x="3832503" y="2764401"/>
            <a:chExt cx="1314494" cy="860822"/>
          </a:xfrm>
        </p:grpSpPr>
        <p:sp>
          <p:nvSpPr>
            <p:cNvPr id="186" name="Rectangle à coins arrondis 185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87" name="Rectangle à coins arrondis 186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Œuvre individuelle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8" name="Grouper 187"/>
          <p:cNvGrpSpPr/>
          <p:nvPr>
            <p:custDataLst>
              <p:tags r:id="rId27"/>
            </p:custDataLst>
          </p:nvPr>
        </p:nvGrpSpPr>
        <p:grpSpPr>
          <a:xfrm>
            <a:off x="871418" y="5660952"/>
            <a:ext cx="956041" cy="659664"/>
            <a:chOff x="3832503" y="2764401"/>
            <a:chExt cx="1314494" cy="876212"/>
          </a:xfrm>
        </p:grpSpPr>
        <p:sp>
          <p:nvSpPr>
            <p:cNvPr id="189" name="Rectangle à coins arrondis 188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 à coins arrondis 189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Expression autonome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1" name="Grouper 190"/>
          <p:cNvGrpSpPr/>
          <p:nvPr>
            <p:custDataLst>
              <p:tags r:id="rId28"/>
            </p:custDataLst>
          </p:nvPr>
        </p:nvGrpSpPr>
        <p:grpSpPr>
          <a:xfrm>
            <a:off x="98135" y="5180370"/>
            <a:ext cx="956041" cy="661802"/>
            <a:chOff x="3832503" y="2764401"/>
            <a:chExt cx="1314494" cy="879051"/>
          </a:xfrm>
        </p:grpSpPr>
        <p:sp>
          <p:nvSpPr>
            <p:cNvPr id="192" name="Rectangle à coins arrondis 191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93" name="Rectangle à coins arrondis 192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4" name="Grouper 193"/>
          <p:cNvGrpSpPr/>
          <p:nvPr>
            <p:custDataLst>
              <p:tags r:id="rId29"/>
            </p:custDataLst>
          </p:nvPr>
        </p:nvGrpSpPr>
        <p:grpSpPr>
          <a:xfrm>
            <a:off x="2744734" y="4665040"/>
            <a:ext cx="956041" cy="648078"/>
            <a:chOff x="3832503" y="2764401"/>
            <a:chExt cx="1314494" cy="860822"/>
          </a:xfrm>
        </p:grpSpPr>
        <p:sp>
          <p:nvSpPr>
            <p:cNvPr id="195" name="Rectangle à coins arrondis 194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96" name="Rectangle à coins arrondis 195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Œuvre individuelle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7" name="Grouper 196"/>
          <p:cNvGrpSpPr/>
          <p:nvPr>
            <p:custDataLst>
              <p:tags r:id="rId30"/>
            </p:custDataLst>
          </p:nvPr>
        </p:nvGrpSpPr>
        <p:grpSpPr>
          <a:xfrm>
            <a:off x="2752532" y="5673539"/>
            <a:ext cx="956041" cy="659664"/>
            <a:chOff x="3832503" y="2764401"/>
            <a:chExt cx="1314494" cy="876212"/>
          </a:xfrm>
        </p:grpSpPr>
        <p:sp>
          <p:nvSpPr>
            <p:cNvPr id="198" name="Rectangle à coins arrondis 197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99" name="Rectangle à coins arrondis 198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Expression autonome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0" name="Grouper 199"/>
          <p:cNvGrpSpPr/>
          <p:nvPr>
            <p:custDataLst>
              <p:tags r:id="rId31"/>
            </p:custDataLst>
          </p:nvPr>
        </p:nvGrpSpPr>
        <p:grpSpPr>
          <a:xfrm>
            <a:off x="1987659" y="5192957"/>
            <a:ext cx="956041" cy="661802"/>
            <a:chOff x="3832503" y="2764401"/>
            <a:chExt cx="1314494" cy="879051"/>
          </a:xfrm>
        </p:grpSpPr>
        <p:sp>
          <p:nvSpPr>
            <p:cNvPr id="201" name="Rectangle à coins arrondis 200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02" name="Rectangle à coins arrondis 201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3" name="Grouper 202"/>
          <p:cNvGrpSpPr/>
          <p:nvPr>
            <p:custDataLst>
              <p:tags r:id="rId32"/>
            </p:custDataLst>
          </p:nvPr>
        </p:nvGrpSpPr>
        <p:grpSpPr>
          <a:xfrm>
            <a:off x="4829922" y="1416091"/>
            <a:ext cx="956041" cy="648078"/>
            <a:chOff x="3832503" y="2764401"/>
            <a:chExt cx="1314494" cy="860822"/>
          </a:xfrm>
        </p:grpSpPr>
        <p:sp>
          <p:nvSpPr>
            <p:cNvPr id="204" name="Rectangle à coins arrondis 203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05" name="Rectangle à coins arrondis 204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Interprétation de l’œuvre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6" name="Grouper 205"/>
          <p:cNvGrpSpPr/>
          <p:nvPr>
            <p:custDataLst>
              <p:tags r:id="rId33"/>
            </p:custDataLst>
          </p:nvPr>
        </p:nvGrpSpPr>
        <p:grpSpPr>
          <a:xfrm>
            <a:off x="4812062" y="2424590"/>
            <a:ext cx="981698" cy="659664"/>
            <a:chOff x="3797226" y="2764401"/>
            <a:chExt cx="1349771" cy="876212"/>
          </a:xfrm>
        </p:grpSpPr>
        <p:sp>
          <p:nvSpPr>
            <p:cNvPr id="207" name="Rectangle à coins arrondis 206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08" name="Rectangle à coins arrondis 207"/>
            <p:cNvSpPr/>
            <p:nvPr/>
          </p:nvSpPr>
          <p:spPr>
            <a:xfrm>
              <a:off x="3797226" y="3073636"/>
              <a:ext cx="1339049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Plan d’interprétation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9" name="Grouper 208"/>
          <p:cNvGrpSpPr/>
          <p:nvPr>
            <p:custDataLst>
              <p:tags r:id="rId34"/>
            </p:custDataLst>
          </p:nvPr>
        </p:nvGrpSpPr>
        <p:grpSpPr>
          <a:xfrm>
            <a:off x="4004938" y="1945034"/>
            <a:ext cx="956041" cy="661802"/>
            <a:chOff x="3832503" y="2764401"/>
            <a:chExt cx="1314494" cy="879051"/>
          </a:xfrm>
        </p:grpSpPr>
        <p:sp>
          <p:nvSpPr>
            <p:cNvPr id="210" name="Rectangle à coins arrondis 209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11" name="Rectangle à coins arrondis 210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2" name="Grouper 211"/>
          <p:cNvGrpSpPr/>
          <p:nvPr>
            <p:custDataLst>
              <p:tags r:id="rId35"/>
            </p:custDataLst>
          </p:nvPr>
        </p:nvGrpSpPr>
        <p:grpSpPr>
          <a:xfrm>
            <a:off x="7834537" y="4128026"/>
            <a:ext cx="956041" cy="648078"/>
            <a:chOff x="3832503" y="2764401"/>
            <a:chExt cx="1314494" cy="860822"/>
          </a:xfrm>
        </p:grpSpPr>
        <p:sp>
          <p:nvSpPr>
            <p:cNvPr id="213" name="Rectangle à coins arrondis 212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14" name="Rectangle à coins arrondis 213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Œuvre pour publication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5" name="Grouper 214"/>
          <p:cNvGrpSpPr/>
          <p:nvPr>
            <p:custDataLst>
              <p:tags r:id="rId36"/>
            </p:custDataLst>
          </p:nvPr>
        </p:nvGrpSpPr>
        <p:grpSpPr>
          <a:xfrm>
            <a:off x="7842335" y="5136525"/>
            <a:ext cx="956041" cy="659664"/>
            <a:chOff x="3832503" y="2764401"/>
            <a:chExt cx="1314494" cy="876212"/>
          </a:xfrm>
        </p:grpSpPr>
        <p:sp>
          <p:nvSpPr>
            <p:cNvPr id="216" name="Rectangle à coins arrondis 215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17" name="Rectangle à coins arrondis 216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Expression pour publication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8" name="Grouper 217"/>
          <p:cNvGrpSpPr/>
          <p:nvPr>
            <p:custDataLst>
              <p:tags r:id="rId37"/>
            </p:custDataLst>
          </p:nvPr>
        </p:nvGrpSpPr>
        <p:grpSpPr>
          <a:xfrm>
            <a:off x="7018592" y="4655943"/>
            <a:ext cx="956041" cy="661802"/>
            <a:chOff x="3832503" y="2764401"/>
            <a:chExt cx="1314494" cy="879051"/>
          </a:xfrm>
        </p:grpSpPr>
        <p:sp>
          <p:nvSpPr>
            <p:cNvPr id="219" name="Rectangle à coins arrondis 218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20" name="Rectangle à coins arrondis 219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Événement de publication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1" name="Grouper 220"/>
          <p:cNvGrpSpPr/>
          <p:nvPr>
            <p:custDataLst>
              <p:tags r:id="rId38"/>
            </p:custDataLst>
          </p:nvPr>
        </p:nvGrpSpPr>
        <p:grpSpPr>
          <a:xfrm>
            <a:off x="2716055" y="3508079"/>
            <a:ext cx="956041" cy="648078"/>
            <a:chOff x="3832503" y="2764401"/>
            <a:chExt cx="1314494" cy="860822"/>
          </a:xfrm>
        </p:grpSpPr>
        <p:sp>
          <p:nvSpPr>
            <p:cNvPr id="222" name="Rectangle à coins arrondis 221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23" name="Rectangle à coins arrondis 222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>
                  <a:solidFill>
                    <a:srgbClr val="FFFFFF"/>
                  </a:solidFill>
                </a:rPr>
                <a:t>Œuvre </a:t>
              </a:r>
              <a:r>
                <a:rPr lang="fr-CA" sz="1100" dirty="0" smtClean="0">
                  <a:solidFill>
                    <a:srgbClr val="FFFFFF"/>
                  </a:solidFill>
                </a:rPr>
                <a:t>complexe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76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50675842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973" y="1070301"/>
            <a:ext cx="1249308" cy="1922511"/>
          </a:xfrm>
          <a:prstGeom prst="rect">
            <a:avLst/>
          </a:prstGeom>
        </p:spPr>
      </p:pic>
      <p:pic>
        <p:nvPicPr>
          <p:cNvPr id="4" name="Image 3" descr="Capture d’écran 2016-05-13 à 11.11.25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99" y="2456192"/>
            <a:ext cx="2507897" cy="3774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199" y="-726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Description d’un programme de concert</a:t>
            </a:r>
            <a:endParaRPr lang="fr-CA" dirty="0"/>
          </a:p>
        </p:txBody>
      </p:sp>
      <p:pic>
        <p:nvPicPr>
          <p:cNvPr id="7" name="Image 6" descr="Capture d’écran 2016-05-15 à 10.50.35.png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51458" r="22384" b="28227"/>
          <a:stretch/>
        </p:blipFill>
        <p:spPr>
          <a:xfrm>
            <a:off x="4959299" y="927168"/>
            <a:ext cx="1974022" cy="980939"/>
          </a:xfrm>
          <a:prstGeom prst="rect">
            <a:avLst/>
          </a:prstGeom>
        </p:spPr>
      </p:pic>
      <p:pic>
        <p:nvPicPr>
          <p:cNvPr id="8" name="Image 7" descr="dmitri-shostakovich_c_jpg_681x349_crop_upscale_q95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27" y="4526940"/>
            <a:ext cx="2262214" cy="1159343"/>
          </a:xfrm>
          <a:prstGeom prst="rect">
            <a:avLst/>
          </a:prstGeom>
        </p:spPr>
      </p:pic>
      <p:pic>
        <p:nvPicPr>
          <p:cNvPr id="9" name="Image 8" descr="3180863_01.jpg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4" t="9812" r="8108" b="75901"/>
          <a:stretch/>
        </p:blipFill>
        <p:spPr>
          <a:xfrm>
            <a:off x="5090944" y="3581819"/>
            <a:ext cx="3269082" cy="945121"/>
          </a:xfrm>
          <a:prstGeom prst="rect">
            <a:avLst/>
          </a:prstGeom>
        </p:spPr>
      </p:pic>
      <p:pic>
        <p:nvPicPr>
          <p:cNvPr id="10" name="Image 9" descr="e1794d6cab11766ddf20db526678a75f.jpg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r="49134" b="65402"/>
          <a:stretch/>
        </p:blipFill>
        <p:spPr>
          <a:xfrm>
            <a:off x="5355214" y="1896079"/>
            <a:ext cx="1578107" cy="12186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23"/>
          <a:srcRect l="11468" b="64872"/>
          <a:stretch/>
        </p:blipFill>
        <p:spPr>
          <a:xfrm>
            <a:off x="4995533" y="4710244"/>
            <a:ext cx="2252577" cy="1196551"/>
          </a:xfrm>
          <a:prstGeom prst="rect">
            <a:avLst/>
          </a:prstGeom>
        </p:spPr>
      </p:pic>
      <p:sp>
        <p:nvSpPr>
          <p:cNvPr id="14" name="ZoneTexte 13"/>
          <p:cNvSpPr txBox="1"/>
          <p:nvPr>
            <p:custDataLst>
              <p:tags r:id="rId9"/>
            </p:custDataLst>
          </p:nvPr>
        </p:nvSpPr>
        <p:spPr>
          <a:xfrm>
            <a:off x="524759" y="3893091"/>
            <a:ext cx="985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Janos Fürst, chef d'orchestre</a:t>
            </a:r>
            <a:endParaRPr lang="fr-CA" sz="1200" dirty="0"/>
          </a:p>
        </p:txBody>
      </p:sp>
      <p:sp>
        <p:nvSpPr>
          <p:cNvPr id="15" name="ZoneTexte 14"/>
          <p:cNvSpPr txBox="1"/>
          <p:nvPr>
            <p:custDataLst>
              <p:tags r:id="rId10"/>
            </p:custDataLst>
          </p:nvPr>
        </p:nvSpPr>
        <p:spPr>
          <a:xfrm>
            <a:off x="457199" y="5129218"/>
            <a:ext cx="1167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Deszö Ranki au piano</a:t>
            </a:r>
            <a:endParaRPr lang="fr-CA" sz="1200" dirty="0"/>
          </a:p>
        </p:txBody>
      </p:sp>
      <p:sp>
        <p:nvSpPr>
          <p:cNvPr id="16" name="ZoneTexte 15"/>
          <p:cNvSpPr txBox="1"/>
          <p:nvPr>
            <p:custDataLst>
              <p:tags r:id="rId11"/>
            </p:custDataLst>
          </p:nvPr>
        </p:nvSpPr>
        <p:spPr>
          <a:xfrm>
            <a:off x="261618" y="2761979"/>
            <a:ext cx="15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Orchestre symphonique de Budapest en prestation</a:t>
            </a:r>
            <a:endParaRPr lang="fr-CA" sz="1200" dirty="0"/>
          </a:p>
        </p:txBody>
      </p:sp>
      <p:pic>
        <p:nvPicPr>
          <p:cNvPr id="17" name="Image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611355" y="1570876"/>
            <a:ext cx="2466125" cy="650406"/>
          </a:xfrm>
          <a:prstGeom prst="rect">
            <a:avLst/>
          </a:prstGeom>
        </p:spPr>
      </p:pic>
      <p:grpSp>
        <p:nvGrpSpPr>
          <p:cNvPr id="18" name="Grouper 17"/>
          <p:cNvGrpSpPr/>
          <p:nvPr>
            <p:custDataLst>
              <p:tags r:id="rId13"/>
            </p:custDataLst>
          </p:nvPr>
        </p:nvGrpSpPr>
        <p:grpSpPr>
          <a:xfrm>
            <a:off x="237063" y="3213960"/>
            <a:ext cx="1607355" cy="735718"/>
            <a:chOff x="1925599" y="4320228"/>
            <a:chExt cx="3530600" cy="1363699"/>
          </a:xfrm>
        </p:grpSpPr>
        <p:pic>
          <p:nvPicPr>
            <p:cNvPr id="19" name="Image 18" descr="MI0003459375.jpg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19" r="5909"/>
            <a:stretch/>
          </p:blipFill>
          <p:spPr>
            <a:xfrm>
              <a:off x="1925599" y="4702987"/>
              <a:ext cx="3530600" cy="980940"/>
            </a:xfrm>
            <a:prstGeom prst="rect">
              <a:avLst/>
            </a:prstGeom>
          </p:spPr>
        </p:pic>
        <p:pic>
          <p:nvPicPr>
            <p:cNvPr id="20" name="Image 19" descr="Capture d’écran 2016-05-15 à 16.37.39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599" y="4320228"/>
              <a:ext cx="3530600" cy="508000"/>
            </a:xfrm>
            <a:prstGeom prst="rect">
              <a:avLst/>
            </a:prstGeom>
          </p:spPr>
        </p:pic>
      </p:grpSp>
      <p:pic>
        <p:nvPicPr>
          <p:cNvPr id="21" name="Image 20" descr="pdwm.jp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8" y="4394476"/>
            <a:ext cx="942589" cy="631535"/>
          </a:xfrm>
          <a:prstGeom prst="rect">
            <a:avLst/>
          </a:prstGeom>
        </p:spPr>
      </p:pic>
      <p:pic>
        <p:nvPicPr>
          <p:cNvPr id="22" name="Image 21" descr="maxresdefault.jp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590883"/>
            <a:ext cx="1148320" cy="6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 10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8"/>
          <a:srcRect l="11468" b="64872"/>
          <a:stretch/>
        </p:blipFill>
        <p:spPr>
          <a:xfrm>
            <a:off x="83968" y="4394926"/>
            <a:ext cx="2252577" cy="1196551"/>
          </a:xfrm>
          <a:prstGeom prst="rect">
            <a:avLst/>
          </a:prstGeom>
        </p:spPr>
      </p:pic>
      <p:pic>
        <p:nvPicPr>
          <p:cNvPr id="101" name="Image 100" descr="e1794d6cab11766ddf20db526678a75f.jp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r="49134" b="65402"/>
          <a:stretch/>
        </p:blipFill>
        <p:spPr>
          <a:xfrm>
            <a:off x="98178" y="1309941"/>
            <a:ext cx="1578107" cy="1218638"/>
          </a:xfrm>
          <a:prstGeom prst="rect">
            <a:avLst/>
          </a:prstGeom>
        </p:spPr>
      </p:pic>
      <p:pic>
        <p:nvPicPr>
          <p:cNvPr id="5" name="Image 4" descr="article-1212617-0131FBAF00001005-702_468x296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40" y="1270043"/>
            <a:ext cx="1743569" cy="1102770"/>
          </a:xfrm>
          <a:prstGeom prst="rect">
            <a:avLst/>
          </a:prstGeom>
        </p:spPr>
      </p:pic>
      <p:pic>
        <p:nvPicPr>
          <p:cNvPr id="109" name="Image 108" descr="Capture d’écran 2016-05-13 à 11.11.25.png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8536" r="5225" b="10688"/>
          <a:stretch/>
        </p:blipFill>
        <p:spPr>
          <a:xfrm>
            <a:off x="6345621" y="900392"/>
            <a:ext cx="2158178" cy="305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ZoneTexte 26"/>
          <p:cNvSpPr txBox="1"/>
          <p:nvPr>
            <p:custDataLst>
              <p:tags r:id="rId5"/>
            </p:custDataLst>
          </p:nvPr>
        </p:nvSpPr>
        <p:spPr>
          <a:xfrm>
            <a:off x="892710" y="0"/>
            <a:ext cx="8009251" cy="592291"/>
          </a:xfrm>
          <a:prstGeom prst="rect">
            <a:avLst/>
          </a:prstGeom>
          <a:noFill/>
          <a:ln w="127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spcBef>
                <a:spcPct val="0"/>
              </a:spcBef>
            </a:pPr>
            <a:r>
              <a:rPr lang="fr-CA" sz="4400" dirty="0" smtClean="0"/>
              <a:t>Représentation de FRBRoo/Doremus</a:t>
            </a:r>
            <a:endParaRPr lang="fr-CA" sz="4400" dirty="0"/>
          </a:p>
        </p:txBody>
      </p:sp>
      <p:cxnSp>
        <p:nvCxnSpPr>
          <p:cNvPr id="100" name="Connecteur en arc 99"/>
          <p:cNvCxnSpPr>
            <a:stCxn id="105" idx="1"/>
            <a:endCxn id="30" idx="3"/>
          </p:cNvCxnSpPr>
          <p:nvPr>
            <p:custDataLst>
              <p:tags r:id="rId6"/>
            </p:custDataLst>
          </p:nvPr>
        </p:nvCxnSpPr>
        <p:spPr>
          <a:xfrm rot="10800000">
            <a:off x="2520318" y="3009959"/>
            <a:ext cx="2096498" cy="14923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en arc 102"/>
          <p:cNvCxnSpPr>
            <a:endCxn id="105" idx="3"/>
          </p:cNvCxnSpPr>
          <p:nvPr>
            <p:custDataLst>
              <p:tags r:id="rId7"/>
            </p:custDataLst>
          </p:nvPr>
        </p:nvCxnSpPr>
        <p:spPr>
          <a:xfrm rot="10800000">
            <a:off x="5582332" y="3159198"/>
            <a:ext cx="1358535" cy="8315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en arc 127"/>
          <p:cNvCxnSpPr>
            <a:stCxn id="105" idx="1"/>
          </p:cNvCxnSpPr>
          <p:nvPr>
            <p:custDataLst>
              <p:tags r:id="rId8"/>
            </p:custDataLst>
          </p:nvPr>
        </p:nvCxnSpPr>
        <p:spPr>
          <a:xfrm rot="10800000" flipV="1">
            <a:off x="2732986" y="3159197"/>
            <a:ext cx="1883831" cy="244807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er 134"/>
          <p:cNvGrpSpPr/>
          <p:nvPr>
            <p:custDataLst>
              <p:tags r:id="rId9"/>
            </p:custDataLst>
          </p:nvPr>
        </p:nvGrpSpPr>
        <p:grpSpPr>
          <a:xfrm>
            <a:off x="3088087" y="6060749"/>
            <a:ext cx="1607355" cy="735718"/>
            <a:chOff x="1925599" y="4320228"/>
            <a:chExt cx="3530600" cy="1363699"/>
          </a:xfrm>
        </p:grpSpPr>
        <p:pic>
          <p:nvPicPr>
            <p:cNvPr id="136" name="Image 135" descr="MI0003459375.jpg"/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19" r="5909"/>
            <a:stretch/>
          </p:blipFill>
          <p:spPr>
            <a:xfrm>
              <a:off x="1925599" y="4702987"/>
              <a:ext cx="3530600" cy="980940"/>
            </a:xfrm>
            <a:prstGeom prst="rect">
              <a:avLst/>
            </a:prstGeom>
          </p:spPr>
        </p:pic>
        <p:pic>
          <p:nvPicPr>
            <p:cNvPr id="137" name="Image 136" descr="Capture d’écran 2016-05-15 à 16.37.39.png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599" y="4320228"/>
              <a:ext cx="3530600" cy="508000"/>
            </a:xfrm>
            <a:prstGeom prst="rect">
              <a:avLst/>
            </a:prstGeom>
          </p:spPr>
        </p:pic>
      </p:grpSp>
      <p:pic>
        <p:nvPicPr>
          <p:cNvPr id="161" name="Image 160" descr="pdwm.jp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94" y="6104370"/>
            <a:ext cx="942589" cy="631535"/>
          </a:xfrm>
          <a:prstGeom prst="rect">
            <a:avLst/>
          </a:prstGeom>
        </p:spPr>
      </p:pic>
      <p:pic>
        <p:nvPicPr>
          <p:cNvPr id="162" name="Image 161" descr="maxresdefault.jp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381" y="6092250"/>
            <a:ext cx="1148320" cy="645930"/>
          </a:xfrm>
          <a:prstGeom prst="rect">
            <a:avLst/>
          </a:prstGeom>
        </p:spPr>
      </p:pic>
      <p:cxnSp>
        <p:nvCxnSpPr>
          <p:cNvPr id="163" name="Connecteur en arc 162"/>
          <p:cNvCxnSpPr>
            <a:endCxn id="147" idx="0"/>
          </p:cNvCxnSpPr>
          <p:nvPr>
            <p:custDataLst>
              <p:tags r:id="rId12"/>
            </p:custDataLst>
          </p:nvPr>
        </p:nvCxnSpPr>
        <p:spPr>
          <a:xfrm rot="5400000">
            <a:off x="4201144" y="4359898"/>
            <a:ext cx="652492" cy="114868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en arc 163"/>
          <p:cNvCxnSpPr>
            <a:endCxn id="152" idx="0"/>
          </p:cNvCxnSpPr>
          <p:nvPr>
            <p:custDataLst>
              <p:tags r:id="rId13"/>
            </p:custDataLst>
          </p:nvPr>
        </p:nvCxnSpPr>
        <p:spPr>
          <a:xfrm rot="16200000" flipH="1">
            <a:off x="4901158" y="4808568"/>
            <a:ext cx="634586" cy="23343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en arc 164"/>
          <p:cNvCxnSpPr>
            <a:endCxn id="156" idx="0"/>
          </p:cNvCxnSpPr>
          <p:nvPr>
            <p:custDataLst>
              <p:tags r:id="rId14"/>
            </p:custDataLst>
          </p:nvPr>
        </p:nvCxnSpPr>
        <p:spPr>
          <a:xfrm rot="16200000" flipH="1">
            <a:off x="5595686" y="4114040"/>
            <a:ext cx="643901" cy="163180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ZoneTexte 166"/>
          <p:cNvSpPr txBox="1"/>
          <p:nvPr>
            <p:custDataLst>
              <p:tags r:id="rId15"/>
            </p:custDataLst>
          </p:nvPr>
        </p:nvSpPr>
        <p:spPr>
          <a:xfrm>
            <a:off x="4344460" y="4875858"/>
            <a:ext cx="1645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a une association avec</a:t>
            </a:r>
            <a:endParaRPr lang="fr-CA" sz="1200" dirty="0"/>
          </a:p>
        </p:txBody>
      </p:sp>
      <p:cxnSp>
        <p:nvCxnSpPr>
          <p:cNvPr id="170" name="Connecteur en arc 169"/>
          <p:cNvCxnSpPr>
            <a:stCxn id="105" idx="2"/>
          </p:cNvCxnSpPr>
          <p:nvPr>
            <p:custDataLst>
              <p:tags r:id="rId16"/>
            </p:custDataLst>
          </p:nvPr>
        </p:nvCxnSpPr>
        <p:spPr>
          <a:xfrm rot="16200000" flipH="1">
            <a:off x="4947102" y="3692234"/>
            <a:ext cx="307102" cy="215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ZoneTexte 170"/>
          <p:cNvSpPr txBox="1"/>
          <p:nvPr>
            <p:custDataLst>
              <p:tags r:id="rId17"/>
            </p:custDataLst>
          </p:nvPr>
        </p:nvSpPr>
        <p:spPr>
          <a:xfrm>
            <a:off x="4343991" y="3535871"/>
            <a:ext cx="1683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prévoit l’interprétation</a:t>
            </a:r>
            <a:endParaRPr lang="fr-CA" sz="1200" dirty="0"/>
          </a:p>
        </p:txBody>
      </p:sp>
      <p:sp>
        <p:nvSpPr>
          <p:cNvPr id="131" name="ZoneTexte 130"/>
          <p:cNvSpPr txBox="1"/>
          <p:nvPr>
            <p:custDataLst>
              <p:tags r:id="rId18"/>
            </p:custDataLst>
          </p:nvPr>
        </p:nvSpPr>
        <p:spPr>
          <a:xfrm>
            <a:off x="2585025" y="3035908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intègre</a:t>
            </a:r>
            <a:endParaRPr lang="fr-CA" sz="1200" dirty="0"/>
          </a:p>
        </p:txBody>
      </p:sp>
      <p:sp>
        <p:nvSpPr>
          <p:cNvPr id="132" name="ZoneTexte 131"/>
          <p:cNvSpPr txBox="1"/>
          <p:nvPr>
            <p:custDataLst>
              <p:tags r:id="rId19"/>
            </p:custDataLst>
          </p:nvPr>
        </p:nvSpPr>
        <p:spPr>
          <a:xfrm>
            <a:off x="2694497" y="4988205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intègre</a:t>
            </a:r>
            <a:endParaRPr lang="fr-CA" sz="1200" dirty="0"/>
          </a:p>
        </p:txBody>
      </p:sp>
      <p:sp>
        <p:nvSpPr>
          <p:cNvPr id="133" name="ZoneTexte 132"/>
          <p:cNvSpPr txBox="1"/>
          <p:nvPr>
            <p:custDataLst>
              <p:tags r:id="rId20"/>
            </p:custDataLst>
          </p:nvPr>
        </p:nvSpPr>
        <p:spPr>
          <a:xfrm>
            <a:off x="5781435" y="3197564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intègre</a:t>
            </a:r>
            <a:endParaRPr lang="fr-CA" sz="1200" dirty="0"/>
          </a:p>
        </p:txBody>
      </p:sp>
      <p:grpSp>
        <p:nvGrpSpPr>
          <p:cNvPr id="138" name="Grouper 137"/>
          <p:cNvGrpSpPr/>
          <p:nvPr>
            <p:custDataLst>
              <p:tags r:id="rId21"/>
            </p:custDataLst>
          </p:nvPr>
        </p:nvGrpSpPr>
        <p:grpSpPr>
          <a:xfrm>
            <a:off x="1574000" y="1669761"/>
            <a:ext cx="956041" cy="648078"/>
            <a:chOff x="3832503" y="2764401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39" name="Rectangle à coins arrondis 138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à coins arrondis 139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Œuvre individuelle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1" name="Grouper 140"/>
          <p:cNvGrpSpPr/>
          <p:nvPr>
            <p:custDataLst>
              <p:tags r:id="rId22"/>
            </p:custDataLst>
          </p:nvPr>
        </p:nvGrpSpPr>
        <p:grpSpPr>
          <a:xfrm>
            <a:off x="1581798" y="2678260"/>
            <a:ext cx="956041" cy="659664"/>
            <a:chOff x="3832503" y="2764401"/>
            <a:chExt cx="1314494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42" name="Rectangle à coins arrondis 141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66" name="Rectangle à coins arrondis 165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Expression autonome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5" name="Grouper 174"/>
          <p:cNvGrpSpPr/>
          <p:nvPr>
            <p:custDataLst>
              <p:tags r:id="rId23"/>
            </p:custDataLst>
          </p:nvPr>
        </p:nvGrpSpPr>
        <p:grpSpPr>
          <a:xfrm>
            <a:off x="758055" y="2197678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6" name="Rectangle à coins arrondis 175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77" name="Rectangle à coins arrondis 176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8" name="Grouper 177"/>
          <p:cNvGrpSpPr/>
          <p:nvPr>
            <p:custDataLst>
              <p:tags r:id="rId24"/>
            </p:custDataLst>
          </p:nvPr>
        </p:nvGrpSpPr>
        <p:grpSpPr>
          <a:xfrm>
            <a:off x="1769146" y="4229479"/>
            <a:ext cx="956041" cy="648078"/>
            <a:chOff x="3832503" y="2764401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9" name="Rectangle à coins arrondis 178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80" name="Rectangle à coins arrondis 179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Œuvre individuelle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1" name="Grouper 180"/>
          <p:cNvGrpSpPr/>
          <p:nvPr>
            <p:custDataLst>
              <p:tags r:id="rId25"/>
            </p:custDataLst>
          </p:nvPr>
        </p:nvGrpSpPr>
        <p:grpSpPr>
          <a:xfrm>
            <a:off x="1776944" y="5237978"/>
            <a:ext cx="956041" cy="659664"/>
            <a:chOff x="3832503" y="2764401"/>
            <a:chExt cx="1314494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2" name="Rectangle à coins arrondis 181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83" name="Rectangle à coins arrondis 182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Expression autonome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4" name="Grouper 183"/>
          <p:cNvGrpSpPr/>
          <p:nvPr>
            <p:custDataLst>
              <p:tags r:id="rId26"/>
            </p:custDataLst>
          </p:nvPr>
        </p:nvGrpSpPr>
        <p:grpSpPr>
          <a:xfrm>
            <a:off x="953201" y="4757396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5" name="Rectangle à coins arrondis 184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86" name="Rectangle à coins arrondis 185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7" name="Grouper 186"/>
          <p:cNvGrpSpPr/>
          <p:nvPr>
            <p:custDataLst>
              <p:tags r:id="rId27"/>
            </p:custDataLst>
          </p:nvPr>
        </p:nvGrpSpPr>
        <p:grpSpPr>
          <a:xfrm>
            <a:off x="4617056" y="1828624"/>
            <a:ext cx="956041" cy="648078"/>
            <a:chOff x="3832503" y="2764401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8" name="Rectangle à coins arrondis 187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 à coins arrondis 188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Interprétation de l’œuvre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0" name="Grouper 189"/>
          <p:cNvGrpSpPr/>
          <p:nvPr>
            <p:custDataLst>
              <p:tags r:id="rId28"/>
            </p:custDataLst>
          </p:nvPr>
        </p:nvGrpSpPr>
        <p:grpSpPr>
          <a:xfrm>
            <a:off x="4624855" y="2837123"/>
            <a:ext cx="975286" cy="659664"/>
            <a:chOff x="3832503" y="2764401"/>
            <a:chExt cx="1340954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91" name="Rectangle à coins arrondis 190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 à coins arrondis 191"/>
            <p:cNvSpPr/>
            <p:nvPr/>
          </p:nvSpPr>
          <p:spPr>
            <a:xfrm>
              <a:off x="3878501" y="3073636"/>
              <a:ext cx="1294956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Plan d’interprétation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3" name="Grouper 192"/>
          <p:cNvGrpSpPr/>
          <p:nvPr>
            <p:custDataLst>
              <p:tags r:id="rId29"/>
            </p:custDataLst>
          </p:nvPr>
        </p:nvGrpSpPr>
        <p:grpSpPr>
          <a:xfrm>
            <a:off x="3792072" y="2357567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94" name="Rectangle à coins arrondis 193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95" name="Rectangle à coins arrondis 194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6" name="Grouper 195"/>
          <p:cNvGrpSpPr/>
          <p:nvPr>
            <p:custDataLst>
              <p:tags r:id="rId30"/>
            </p:custDataLst>
          </p:nvPr>
        </p:nvGrpSpPr>
        <p:grpSpPr>
          <a:xfrm>
            <a:off x="4626554" y="3896028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97" name="Rectangle à coins arrondis 196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98" name="Rectangle à coins arrondis 197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Interprétation prévue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9" name="Grouper 198"/>
          <p:cNvGrpSpPr/>
          <p:nvPr>
            <p:custDataLst>
              <p:tags r:id="rId31"/>
            </p:custDataLst>
          </p:nvPr>
        </p:nvGrpSpPr>
        <p:grpSpPr>
          <a:xfrm>
            <a:off x="6261573" y="5271594"/>
            <a:ext cx="956041" cy="838319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00" name="Rectangle à coins arrondis 199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01" name="Rectangle à coins arrondis 200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>
                  <a:solidFill>
                    <a:srgbClr val="FFFFFF"/>
                  </a:solidFill>
                </a:rPr>
                <a:t>Interprétation </a:t>
              </a:r>
              <a:r>
                <a:rPr lang="fr-CA" sz="1100" dirty="0" smtClean="0">
                  <a:solidFill>
                    <a:srgbClr val="FFFFFF"/>
                  </a:solidFill>
                </a:rPr>
                <a:t>individuelle prévue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2" name="Grouper 201"/>
          <p:cNvGrpSpPr/>
          <p:nvPr>
            <p:custDataLst>
              <p:tags r:id="rId32"/>
            </p:custDataLst>
          </p:nvPr>
        </p:nvGrpSpPr>
        <p:grpSpPr>
          <a:xfrm>
            <a:off x="4857149" y="5265204"/>
            <a:ext cx="956041" cy="838319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03" name="Rectangle à coins arrondis 202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04" name="Rectangle à coins arrondis 203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>
                  <a:solidFill>
                    <a:srgbClr val="FFFFFF"/>
                  </a:solidFill>
                </a:rPr>
                <a:t>I</a:t>
              </a:r>
              <a:r>
                <a:rPr lang="fr-CA" sz="1100" dirty="0" smtClean="0">
                  <a:solidFill>
                    <a:srgbClr val="FFFFFF"/>
                  </a:solidFill>
                </a:rPr>
                <a:t>nterprétation individuelle prévue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5" name="Grouper 204"/>
          <p:cNvGrpSpPr/>
          <p:nvPr>
            <p:custDataLst>
              <p:tags r:id="rId33"/>
            </p:custDataLst>
          </p:nvPr>
        </p:nvGrpSpPr>
        <p:grpSpPr>
          <a:xfrm>
            <a:off x="3480992" y="5265204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06" name="Rectangle à coins arrondis 205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07" name="Rectangle à coins arrondis 206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dirty="0">
                  <a:solidFill>
                    <a:srgbClr val="FFFFFF"/>
                  </a:solidFill>
                </a:rPr>
                <a:t>Interprétation prévue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8" name="Grouper 207"/>
          <p:cNvGrpSpPr/>
          <p:nvPr>
            <p:custDataLst>
              <p:tags r:id="rId34"/>
            </p:custDataLst>
          </p:nvPr>
        </p:nvGrpSpPr>
        <p:grpSpPr>
          <a:xfrm>
            <a:off x="6940867" y="1837936"/>
            <a:ext cx="956041" cy="648078"/>
            <a:chOff x="3832503" y="2764401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09" name="Rectangle à coins arrondis 208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10" name="Rectangle à coins arrondis 209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Œuvre pour publication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1" name="Grouper 210"/>
          <p:cNvGrpSpPr/>
          <p:nvPr>
            <p:custDataLst>
              <p:tags r:id="rId35"/>
            </p:custDataLst>
          </p:nvPr>
        </p:nvGrpSpPr>
        <p:grpSpPr>
          <a:xfrm>
            <a:off x="6948665" y="2846435"/>
            <a:ext cx="956041" cy="659664"/>
            <a:chOff x="3832503" y="2764401"/>
            <a:chExt cx="1314494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2" name="Rectangle à coins arrondis 211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13" name="Rectangle à coins arrondis 212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Expression pour publication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4" name="Grouper 213"/>
          <p:cNvGrpSpPr/>
          <p:nvPr>
            <p:custDataLst>
              <p:tags r:id="rId36"/>
            </p:custDataLst>
          </p:nvPr>
        </p:nvGrpSpPr>
        <p:grpSpPr>
          <a:xfrm>
            <a:off x="6124922" y="2365853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5" name="Rectangle à coins arrondis 214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216" name="Rectangle à coins arrondis 215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Événement de publication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85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pdwm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03" y="1348880"/>
            <a:ext cx="2349842" cy="15743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199" y="-72699"/>
            <a:ext cx="8229600" cy="1143000"/>
          </a:xfrm>
        </p:spPr>
        <p:txBody>
          <a:bodyPr/>
          <a:lstStyle/>
          <a:p>
            <a:r>
              <a:rPr lang="fr-CA" dirty="0" smtClean="0"/>
              <a:t>Description d’un concert</a:t>
            </a:r>
            <a:endParaRPr lang="fr-CA" dirty="0"/>
          </a:p>
        </p:txBody>
      </p:sp>
      <p:pic>
        <p:nvPicPr>
          <p:cNvPr id="7" name="Image 6" descr="Capture d’écran 2016-05-15 à 10.50.35.pn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t="51458" r="22384" b="28227"/>
          <a:stretch/>
        </p:blipFill>
        <p:spPr>
          <a:xfrm>
            <a:off x="94011" y="2136077"/>
            <a:ext cx="2222034" cy="1104182"/>
          </a:xfrm>
          <a:prstGeom prst="rect">
            <a:avLst/>
          </a:prstGeom>
        </p:spPr>
      </p:pic>
      <p:pic>
        <p:nvPicPr>
          <p:cNvPr id="10" name="Image 9" descr="cit_de_la_musique-1.jpg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5"/>
          <a:stretch/>
        </p:blipFill>
        <p:spPr>
          <a:xfrm>
            <a:off x="2693836" y="3448617"/>
            <a:ext cx="2562986" cy="1462717"/>
          </a:xfrm>
          <a:prstGeom prst="rect">
            <a:avLst/>
          </a:prstGeom>
        </p:spPr>
      </p:pic>
      <p:grpSp>
        <p:nvGrpSpPr>
          <p:cNvPr id="16" name="Grouper 15"/>
          <p:cNvGrpSpPr/>
          <p:nvPr>
            <p:custDataLst>
              <p:tags r:id="rId5"/>
            </p:custDataLst>
          </p:nvPr>
        </p:nvGrpSpPr>
        <p:grpSpPr>
          <a:xfrm>
            <a:off x="5661170" y="5379635"/>
            <a:ext cx="3085831" cy="1154861"/>
            <a:chOff x="1925599" y="4320228"/>
            <a:chExt cx="3530600" cy="1363699"/>
          </a:xfrm>
        </p:grpSpPr>
        <p:pic>
          <p:nvPicPr>
            <p:cNvPr id="3" name="Image 2" descr="MI0003459375.jp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19" r="5909"/>
            <a:stretch/>
          </p:blipFill>
          <p:spPr>
            <a:xfrm>
              <a:off x="1925599" y="4702987"/>
              <a:ext cx="3530600" cy="980940"/>
            </a:xfrm>
            <a:prstGeom prst="rect">
              <a:avLst/>
            </a:prstGeom>
          </p:spPr>
        </p:pic>
        <p:pic>
          <p:nvPicPr>
            <p:cNvPr id="11" name="Image 10" descr="Capture d’écran 2016-05-15 à 16.37.39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599" y="4320228"/>
              <a:ext cx="3530600" cy="508000"/>
            </a:xfrm>
            <a:prstGeom prst="rect">
              <a:avLst/>
            </a:prstGeom>
          </p:spPr>
        </p:pic>
      </p:grpSp>
      <p:sp>
        <p:nvSpPr>
          <p:cNvPr id="13" name="ZoneTexte 12"/>
          <p:cNvSpPr txBox="1"/>
          <p:nvPr>
            <p:custDataLst>
              <p:tags r:id="rId6"/>
            </p:custDataLst>
          </p:nvPr>
        </p:nvSpPr>
        <p:spPr>
          <a:xfrm>
            <a:off x="5691103" y="979548"/>
            <a:ext cx="122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dirty="0" smtClean="0"/>
              <a:t>Janos Fürst</a:t>
            </a:r>
            <a:endParaRPr lang="fr-CA" dirty="0"/>
          </a:p>
        </p:txBody>
      </p:sp>
      <p:pic>
        <p:nvPicPr>
          <p:cNvPr id="14" name="Image 13" descr="maxresdefault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70" y="3352516"/>
            <a:ext cx="3115764" cy="1752617"/>
          </a:xfrm>
          <a:prstGeom prst="rect">
            <a:avLst/>
          </a:prstGeom>
        </p:spPr>
      </p:pic>
      <p:sp>
        <p:nvSpPr>
          <p:cNvPr id="15" name="ZoneTexte 14"/>
          <p:cNvSpPr txBox="1"/>
          <p:nvPr>
            <p:custDataLst>
              <p:tags r:id="rId8"/>
            </p:custDataLst>
          </p:nvPr>
        </p:nvSpPr>
        <p:spPr>
          <a:xfrm>
            <a:off x="5661170" y="2983184"/>
            <a:ext cx="1312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dirty="0" smtClean="0"/>
              <a:t>Deszö Ranki</a:t>
            </a:r>
            <a:endParaRPr lang="fr-CA" dirty="0"/>
          </a:p>
        </p:txBody>
      </p:sp>
      <p:pic>
        <p:nvPicPr>
          <p:cNvPr id="17" name="Image 16" descr="e1794d6cab11766ddf20db526678a75f.jpg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r="49134" b="65402"/>
          <a:stretch/>
        </p:blipFill>
        <p:spPr>
          <a:xfrm>
            <a:off x="259902" y="3448617"/>
            <a:ext cx="1848638" cy="142754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2897995" y="2589853"/>
            <a:ext cx="2466125" cy="6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69727" y="124317"/>
            <a:ext cx="7804547" cy="6546125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176" name="IMG_0224-filtered.jpe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-11356" y="-1138812"/>
            <a:ext cx="9293536" cy="5634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mrf50_edifice_mobile_crop_light_0-filtered.jpe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-324884" y="3735300"/>
            <a:ext cx="5645405" cy="31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1re_repetition-orchparis-12-01-2015cbeaucardet-22-filtered.jpe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4459922" y="3481396"/>
            <a:ext cx="6771119" cy="338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df_id=1QO@7UnoD7IOQ6TA-jM91Hna80lieC_YPTKKyzHWEIszM&amp;pageid=gad9a06b22_2_25&amp;attachment=false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240299" y="0"/>
            <a:ext cx="1768079" cy="140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rf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-135306" y="4012345"/>
            <a:ext cx="1610065" cy="1610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df_id=1QO7UnoD7IOQ6TA-jM91Hna80lieC_YPTKKyzHWEIszM&amp;pageid=gad9a06b22_2_25&amp;attachment=false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/>
          </a:blip>
          <a:stretch>
            <a:fillRect/>
          </a:stretch>
        </p:blipFill>
        <p:spPr>
          <a:xfrm>
            <a:off x="4818104" y="3661051"/>
            <a:ext cx="1190422" cy="11904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79003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 93" descr="e1794d6cab11766ddf20db526678a75f.jpg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r="49134" b="65402"/>
          <a:stretch/>
        </p:blipFill>
        <p:spPr>
          <a:xfrm>
            <a:off x="98178" y="1749031"/>
            <a:ext cx="1578107" cy="121863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-33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Représentation de FRBRoo/Doremus</a:t>
            </a:r>
            <a:endParaRPr lang="fr-CA" dirty="0"/>
          </a:p>
        </p:txBody>
      </p:sp>
      <p:grpSp>
        <p:nvGrpSpPr>
          <p:cNvPr id="114" name="Grouper 113"/>
          <p:cNvGrpSpPr/>
          <p:nvPr>
            <p:custDataLst>
              <p:tags r:id="rId3"/>
            </p:custDataLst>
          </p:nvPr>
        </p:nvGrpSpPr>
        <p:grpSpPr>
          <a:xfrm>
            <a:off x="4523503" y="5517447"/>
            <a:ext cx="1607355" cy="735718"/>
            <a:chOff x="1925599" y="4320228"/>
            <a:chExt cx="3530600" cy="1363699"/>
          </a:xfrm>
        </p:grpSpPr>
        <p:pic>
          <p:nvPicPr>
            <p:cNvPr id="115" name="Image 114" descr="MI0003459375.jpg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19" r="5909"/>
            <a:stretch/>
          </p:blipFill>
          <p:spPr>
            <a:xfrm>
              <a:off x="1925599" y="4702987"/>
              <a:ext cx="3530600" cy="980940"/>
            </a:xfrm>
            <a:prstGeom prst="rect">
              <a:avLst/>
            </a:prstGeom>
          </p:spPr>
        </p:pic>
        <p:pic>
          <p:nvPicPr>
            <p:cNvPr id="116" name="Image 115" descr="Capture d’écran 2016-05-15 à 16.37.39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599" y="4320228"/>
              <a:ext cx="3530600" cy="508000"/>
            </a:xfrm>
            <a:prstGeom prst="rect">
              <a:avLst/>
            </a:prstGeom>
          </p:spPr>
        </p:pic>
      </p:grpSp>
      <p:pic>
        <p:nvPicPr>
          <p:cNvPr id="95" name="Image 94" descr="cit_de_la_musique-1.jpg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5"/>
          <a:stretch/>
        </p:blipFill>
        <p:spPr>
          <a:xfrm>
            <a:off x="2729644" y="1749031"/>
            <a:ext cx="1592054" cy="908598"/>
          </a:xfrm>
          <a:prstGeom prst="rect">
            <a:avLst/>
          </a:prstGeom>
        </p:spPr>
      </p:pic>
      <p:cxnSp>
        <p:nvCxnSpPr>
          <p:cNvPr id="91" name="Connecteur en arc 90"/>
          <p:cNvCxnSpPr>
            <a:stCxn id="36" idx="2"/>
          </p:cNvCxnSpPr>
          <p:nvPr>
            <p:custDataLst>
              <p:tags r:id="rId5"/>
            </p:custDataLst>
          </p:nvPr>
        </p:nvCxnSpPr>
        <p:spPr>
          <a:xfrm rot="5400000" flipH="1">
            <a:off x="3043184" y="2290090"/>
            <a:ext cx="311310" cy="2553488"/>
          </a:xfrm>
          <a:prstGeom prst="curvedConnector4">
            <a:avLst>
              <a:gd name="adj1" fmla="val -73432"/>
              <a:gd name="adj2" fmla="val 5945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7" name="Image 116" descr="pdwm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116" y="5507968"/>
            <a:ext cx="1112234" cy="745197"/>
          </a:xfrm>
          <a:prstGeom prst="rect">
            <a:avLst/>
          </a:prstGeom>
        </p:spPr>
      </p:pic>
      <p:pic>
        <p:nvPicPr>
          <p:cNvPr id="119" name="Image 118" descr="maxresdefault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14" y="5531931"/>
            <a:ext cx="1282192" cy="721233"/>
          </a:xfrm>
          <a:prstGeom prst="rect">
            <a:avLst/>
          </a:prstGeom>
        </p:spPr>
      </p:pic>
      <p:cxnSp>
        <p:nvCxnSpPr>
          <p:cNvPr id="122" name="Connecteur en arc 121"/>
          <p:cNvCxnSpPr>
            <a:endCxn id="99" idx="0"/>
          </p:cNvCxnSpPr>
          <p:nvPr>
            <p:custDataLst>
              <p:tags r:id="rId8"/>
            </p:custDataLst>
          </p:nvPr>
        </p:nvCxnSpPr>
        <p:spPr>
          <a:xfrm rot="5400000">
            <a:off x="5493831" y="3844479"/>
            <a:ext cx="928078" cy="114868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en arc 124"/>
          <p:cNvCxnSpPr>
            <a:endCxn id="105" idx="0"/>
          </p:cNvCxnSpPr>
          <p:nvPr>
            <p:custDataLst>
              <p:tags r:id="rId9"/>
            </p:custDataLst>
          </p:nvPr>
        </p:nvCxnSpPr>
        <p:spPr>
          <a:xfrm rot="16200000" flipH="1">
            <a:off x="6193845" y="4293149"/>
            <a:ext cx="910172" cy="23343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en arc 127"/>
          <p:cNvCxnSpPr>
            <a:endCxn id="109" idx="0"/>
          </p:cNvCxnSpPr>
          <p:nvPr>
            <p:custDataLst>
              <p:tags r:id="rId10"/>
            </p:custDataLst>
          </p:nvPr>
        </p:nvCxnSpPr>
        <p:spPr>
          <a:xfrm rot="16200000" flipH="1">
            <a:off x="6888373" y="3598621"/>
            <a:ext cx="919487" cy="163180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ZoneTexte 130"/>
          <p:cNvSpPr txBox="1"/>
          <p:nvPr>
            <p:custDataLst>
              <p:tags r:id="rId11"/>
            </p:custDataLst>
          </p:nvPr>
        </p:nvSpPr>
        <p:spPr>
          <a:xfrm>
            <a:off x="6615474" y="3934237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comprend</a:t>
            </a:r>
            <a:endParaRPr lang="fr-CA" sz="1200" dirty="0"/>
          </a:p>
        </p:txBody>
      </p:sp>
      <p:cxnSp>
        <p:nvCxnSpPr>
          <p:cNvPr id="72" name="Connecteur en arc 71"/>
          <p:cNvCxnSpPr/>
          <p:nvPr>
            <p:custDataLst>
              <p:tags r:id="rId12"/>
            </p:custDataLst>
          </p:nvPr>
        </p:nvCxnSpPr>
        <p:spPr>
          <a:xfrm rot="10800000">
            <a:off x="4911506" y="3401845"/>
            <a:ext cx="1161134" cy="17237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ZoneTexte 74"/>
          <p:cNvSpPr txBox="1"/>
          <p:nvPr>
            <p:custDataLst>
              <p:tags r:id="rId13"/>
            </p:custDataLst>
          </p:nvPr>
        </p:nvSpPr>
        <p:spPr>
          <a:xfrm>
            <a:off x="5044567" y="3167354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interprétée</a:t>
            </a:r>
            <a:endParaRPr lang="fr-CA" sz="1200" dirty="0"/>
          </a:p>
        </p:txBody>
      </p:sp>
      <p:sp>
        <p:nvSpPr>
          <p:cNvPr id="123" name="ZoneTexte 122"/>
          <p:cNvSpPr txBox="1"/>
          <p:nvPr>
            <p:custDataLst>
              <p:tags r:id="rId14"/>
            </p:custDataLst>
          </p:nvPr>
        </p:nvSpPr>
        <p:spPr>
          <a:xfrm>
            <a:off x="2709950" y="3929465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intègre</a:t>
            </a:r>
            <a:endParaRPr lang="fr-CA" sz="1200" dirty="0"/>
          </a:p>
        </p:txBody>
      </p:sp>
      <p:grpSp>
        <p:nvGrpSpPr>
          <p:cNvPr id="76" name="Grouper 75"/>
          <p:cNvGrpSpPr/>
          <p:nvPr>
            <p:custDataLst>
              <p:tags r:id="rId15"/>
            </p:custDataLst>
          </p:nvPr>
        </p:nvGrpSpPr>
        <p:grpSpPr>
          <a:xfrm>
            <a:off x="956796" y="2049649"/>
            <a:ext cx="956041" cy="648078"/>
            <a:chOff x="3832503" y="2764401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77" name="Rectangle à coins arrondis 76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à coins arrondis 77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Œuvre individuelle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1" name="Grouper 80"/>
          <p:cNvGrpSpPr/>
          <p:nvPr>
            <p:custDataLst>
              <p:tags r:id="rId16"/>
            </p:custDataLst>
          </p:nvPr>
        </p:nvGrpSpPr>
        <p:grpSpPr>
          <a:xfrm>
            <a:off x="964594" y="3058148"/>
            <a:ext cx="956041" cy="659664"/>
            <a:chOff x="3832503" y="2764401"/>
            <a:chExt cx="1314494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82" name="Rectangle à coins arrondis 81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83" name="Rectangle à coins arrondis 82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Expression autonome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4" name="Grouper 83"/>
          <p:cNvGrpSpPr/>
          <p:nvPr>
            <p:custDataLst>
              <p:tags r:id="rId17"/>
            </p:custDataLst>
          </p:nvPr>
        </p:nvGrpSpPr>
        <p:grpSpPr>
          <a:xfrm>
            <a:off x="140851" y="2577566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85" name="Rectangle à coins arrondis 84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86" name="Rectangle à coins arrondis 85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8" name="Grouper 117"/>
          <p:cNvGrpSpPr/>
          <p:nvPr>
            <p:custDataLst>
              <p:tags r:id="rId18"/>
            </p:custDataLst>
          </p:nvPr>
        </p:nvGrpSpPr>
        <p:grpSpPr>
          <a:xfrm>
            <a:off x="3959379" y="2065052"/>
            <a:ext cx="956041" cy="648078"/>
            <a:chOff x="3832503" y="2764401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20" name="Rectangle à coins arrondis 119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Œuvre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à coins arrondis 120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Interprétation de l’œuvre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4" name="Grouper 123"/>
          <p:cNvGrpSpPr/>
          <p:nvPr>
            <p:custDataLst>
              <p:tags r:id="rId19"/>
            </p:custDataLst>
          </p:nvPr>
        </p:nvGrpSpPr>
        <p:grpSpPr>
          <a:xfrm>
            <a:off x="3967175" y="3073551"/>
            <a:ext cx="1006519" cy="659664"/>
            <a:chOff x="3832503" y="2764401"/>
            <a:chExt cx="1383899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26" name="Rectangle à coins arrondis 125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Expression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27" name="Rectangle à coins arrondis 126"/>
            <p:cNvSpPr/>
            <p:nvPr/>
          </p:nvSpPr>
          <p:spPr>
            <a:xfrm>
              <a:off x="3846658" y="3080584"/>
              <a:ext cx="1369744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Plan d’interprétation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9" name="Grouper 128"/>
          <p:cNvGrpSpPr/>
          <p:nvPr>
            <p:custDataLst>
              <p:tags r:id="rId20"/>
            </p:custDataLst>
          </p:nvPr>
        </p:nvGrpSpPr>
        <p:grpSpPr>
          <a:xfrm>
            <a:off x="3134395" y="2593995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30" name="Rectangle à coins arrondis 129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32" name="Rectangle à coins arrondis 131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3" name="Grouper 132"/>
          <p:cNvGrpSpPr/>
          <p:nvPr>
            <p:custDataLst>
              <p:tags r:id="rId21"/>
            </p:custDataLst>
          </p:nvPr>
        </p:nvGrpSpPr>
        <p:grpSpPr>
          <a:xfrm>
            <a:off x="6054191" y="3306361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34" name="Rectangle à coins arrondis 133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35" name="Rectangle à coins arrondis 134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>
                  <a:solidFill>
                    <a:srgbClr val="FFFFFF"/>
                  </a:solidFill>
                </a:rPr>
                <a:t>Interprétation</a:t>
              </a:r>
            </a:p>
          </p:txBody>
        </p:sp>
      </p:grpSp>
      <p:grpSp>
        <p:nvGrpSpPr>
          <p:cNvPr id="136" name="Grouper 135"/>
          <p:cNvGrpSpPr/>
          <p:nvPr>
            <p:custDataLst>
              <p:tags r:id="rId22"/>
            </p:custDataLst>
          </p:nvPr>
        </p:nvGrpSpPr>
        <p:grpSpPr>
          <a:xfrm>
            <a:off x="4904812" y="4874269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37" name="Rectangle à coins arrondis 136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38" name="Rectangle à coins arrondis 137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>
                  <a:solidFill>
                    <a:srgbClr val="FFFFFF"/>
                  </a:solidFill>
                </a:rPr>
                <a:t>Interprétation</a:t>
              </a:r>
            </a:p>
          </p:txBody>
        </p:sp>
      </p:grpSp>
      <p:grpSp>
        <p:nvGrpSpPr>
          <p:cNvPr id="139" name="Grouper 138"/>
          <p:cNvGrpSpPr/>
          <p:nvPr>
            <p:custDataLst>
              <p:tags r:id="rId23"/>
            </p:custDataLst>
          </p:nvPr>
        </p:nvGrpSpPr>
        <p:grpSpPr>
          <a:xfrm>
            <a:off x="6287629" y="4882860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40" name="Rectangle à coins arrondis 139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/>
            <a:p>
              <a:pPr algn="ctr"/>
              <a:r>
                <a:rPr lang="fr-CA" sz="1100" dirty="0" smtClean="0">
                  <a:solidFill>
                    <a:schemeClr val="tx1"/>
                  </a:solidFill>
                </a:rPr>
                <a:t>Événement</a:t>
              </a:r>
              <a:endParaRPr lang="fr-CA" sz="1100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à coins arrondis 140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Interprétation individuelle</a:t>
              </a:r>
              <a:endParaRPr lang="fr-CA" sz="11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43" name="Rectangle à coins arrondis 142"/>
          <p:cNvSpPr/>
          <p:nvPr>
            <p:custDataLst>
              <p:tags r:id="rId24"/>
            </p:custDataLst>
          </p:nvPr>
        </p:nvSpPr>
        <p:spPr>
          <a:xfrm>
            <a:off x="7686000" y="4882860"/>
            <a:ext cx="956041" cy="661802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algn="ctr"/>
            <a:r>
              <a:rPr lang="fr-CA" sz="1100" dirty="0" smtClean="0">
                <a:solidFill>
                  <a:schemeClr val="tx1"/>
                </a:solidFill>
              </a:rPr>
              <a:t>Événement</a:t>
            </a:r>
            <a:endParaRPr lang="fr-CA" sz="1100" dirty="0">
              <a:solidFill>
                <a:schemeClr val="tx1"/>
              </a:solidFill>
            </a:endParaRPr>
          </a:p>
        </p:txBody>
      </p:sp>
      <p:sp>
        <p:nvSpPr>
          <p:cNvPr id="48" name="Rectangle à coins arrondis 47"/>
          <p:cNvSpPr/>
          <p:nvPr>
            <p:custDataLst>
              <p:tags r:id="rId25"/>
            </p:custDataLst>
          </p:nvPr>
        </p:nvSpPr>
        <p:spPr>
          <a:xfrm>
            <a:off x="7726582" y="5110174"/>
            <a:ext cx="874876" cy="381902"/>
          </a:xfrm>
          <a:prstGeom prst="roundRect">
            <a:avLst>
              <a:gd name="adj" fmla="val 6668"/>
            </a:avLst>
          </a:prstGeom>
          <a:solidFill>
            <a:srgbClr val="660066">
              <a:alpha val="66000"/>
            </a:srgb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CA" sz="1100" dirty="0" smtClean="0">
                <a:solidFill>
                  <a:srgbClr val="FFFFFF"/>
                </a:solidFill>
              </a:rPr>
              <a:t>Interprétation individuelle</a:t>
            </a:r>
            <a:endParaRPr lang="fr-CA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0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50675842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16" y="274638"/>
            <a:ext cx="1638276" cy="2521078"/>
          </a:xfrm>
          <a:prstGeom prst="rect">
            <a:avLst/>
          </a:prstGeom>
        </p:spPr>
      </p:pic>
      <p:pic>
        <p:nvPicPr>
          <p:cNvPr id="6" name="Image 5" descr="Nigel_Wright_studio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25" y="2045678"/>
            <a:ext cx="2396404" cy="177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 descr="wavepad-audio-editing-software-01-700x460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82" y="3106864"/>
            <a:ext cx="2964680" cy="194821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 smtClean="0"/>
              <a:t>Catalogage d’un CD</a:t>
            </a:r>
            <a:endParaRPr lang="fr-CA" dirty="0"/>
          </a:p>
        </p:txBody>
      </p:sp>
      <p:pic>
        <p:nvPicPr>
          <p:cNvPr id="3" name="Image 2" descr="4810312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4" y="3913006"/>
            <a:ext cx="2696610" cy="2696610"/>
          </a:xfrm>
          <a:prstGeom prst="rect">
            <a:avLst/>
          </a:prstGeom>
        </p:spPr>
      </p:pic>
      <p:pic>
        <p:nvPicPr>
          <p:cNvPr id="8" name="Image 7" descr="e1794d6cab11766ddf20db526678a75f.jpg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r="49134" b="65402"/>
          <a:stretch/>
        </p:blipFill>
        <p:spPr>
          <a:xfrm>
            <a:off x="6389524" y="1104585"/>
            <a:ext cx="1967583" cy="1519397"/>
          </a:xfrm>
          <a:prstGeom prst="rect">
            <a:avLst/>
          </a:prstGeom>
        </p:spPr>
      </p:pic>
      <p:pic>
        <p:nvPicPr>
          <p:cNvPr id="4" name="Image 3" descr="Prom_55_3019958b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88" y="2045678"/>
            <a:ext cx="2668201" cy="1771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983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 218" descr="Nigel_Wright_studio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54" y="890022"/>
            <a:ext cx="1353391" cy="10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8" name="Image 217" descr="wavepad-audio-editing-software-01-700x460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27" y="1390251"/>
            <a:ext cx="1340595" cy="880963"/>
          </a:xfrm>
          <a:prstGeom prst="rect">
            <a:avLst/>
          </a:prstGeom>
        </p:spPr>
      </p:pic>
      <p:pic>
        <p:nvPicPr>
          <p:cNvPr id="154" name="Image 153" descr="Prom_55_3019958b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21" y="5811724"/>
            <a:ext cx="1131787" cy="75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6"/>
          <a:stretch>
            <a:fillRect/>
          </a:stretch>
        </p:blipFill>
        <p:spPr>
          <a:xfrm>
            <a:off x="2734944" y="5754800"/>
            <a:ext cx="883428" cy="883428"/>
          </a:xfrm>
          <a:prstGeom prst="rect">
            <a:avLst/>
          </a:prstGeom>
        </p:spPr>
      </p:pic>
      <p:pic>
        <p:nvPicPr>
          <p:cNvPr id="119" name="Image 118" descr="e1794d6cab11766ddf20db526678a75f.jpg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r="49134" b="65402"/>
          <a:stretch/>
        </p:blipFill>
        <p:spPr>
          <a:xfrm>
            <a:off x="123071" y="1336121"/>
            <a:ext cx="962021" cy="742887"/>
          </a:xfrm>
          <a:prstGeom prst="rect">
            <a:avLst/>
          </a:prstGeom>
        </p:spPr>
      </p:pic>
      <p:pic>
        <p:nvPicPr>
          <p:cNvPr id="19" name="Image 18" descr="4810312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19" y="1034221"/>
            <a:ext cx="1224322" cy="1224322"/>
          </a:xfrm>
          <a:prstGeom prst="rect">
            <a:avLst/>
          </a:prstGeom>
        </p:spPr>
      </p:pic>
      <p:sp>
        <p:nvSpPr>
          <p:cNvPr id="27" name="ZoneTexte 26"/>
          <p:cNvSpPr txBox="1"/>
          <p:nvPr>
            <p:custDataLst>
              <p:tags r:id="rId7"/>
            </p:custDataLst>
          </p:nvPr>
        </p:nvSpPr>
        <p:spPr>
          <a:xfrm>
            <a:off x="724107" y="104280"/>
            <a:ext cx="8009566" cy="592291"/>
          </a:xfrm>
          <a:prstGeom prst="rect">
            <a:avLst/>
          </a:prstGeom>
          <a:noFill/>
          <a:ln w="127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spcBef>
                <a:spcPct val="0"/>
              </a:spcBef>
            </a:pPr>
            <a:r>
              <a:rPr lang="fr-CA" sz="4400" dirty="0" smtClean="0"/>
              <a:t>Représentation de FRBRoo/Doremus</a:t>
            </a:r>
            <a:endParaRPr lang="fr-CA" sz="4400" dirty="0">
              <a:ea typeface="+mj-ea"/>
              <a:cs typeface="+mj-cs"/>
            </a:endParaRPr>
          </a:p>
        </p:txBody>
      </p:sp>
      <p:cxnSp>
        <p:nvCxnSpPr>
          <p:cNvPr id="123" name="Connecteur en arc 122"/>
          <p:cNvCxnSpPr>
            <a:stCxn id="65" idx="2"/>
            <a:endCxn id="32" idx="2"/>
          </p:cNvCxnSpPr>
          <p:nvPr>
            <p:custDataLst>
              <p:tags r:id="rId8"/>
            </p:custDataLst>
          </p:nvPr>
        </p:nvCxnSpPr>
        <p:spPr>
          <a:xfrm rot="5400000" flipH="1">
            <a:off x="2217020" y="2561111"/>
            <a:ext cx="54400" cy="1812803"/>
          </a:xfrm>
          <a:prstGeom prst="curvedConnector3">
            <a:avLst>
              <a:gd name="adj1" fmla="val -42022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en arc 127"/>
          <p:cNvCxnSpPr>
            <a:stCxn id="182" idx="2"/>
          </p:cNvCxnSpPr>
          <p:nvPr>
            <p:custDataLst>
              <p:tags r:id="rId9"/>
            </p:custDataLst>
          </p:nvPr>
        </p:nvCxnSpPr>
        <p:spPr>
          <a:xfrm rot="5400000">
            <a:off x="3279650" y="3276609"/>
            <a:ext cx="1251056" cy="690960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en arc 131"/>
          <p:cNvCxnSpPr>
            <a:stCxn id="191" idx="2"/>
            <a:endCxn id="184" idx="2"/>
          </p:cNvCxnSpPr>
          <p:nvPr>
            <p:custDataLst>
              <p:tags r:id="rId10"/>
            </p:custDataLst>
          </p:nvPr>
        </p:nvCxnSpPr>
        <p:spPr>
          <a:xfrm rot="5400000">
            <a:off x="5320850" y="2655025"/>
            <a:ext cx="449951" cy="1221443"/>
          </a:xfrm>
          <a:prstGeom prst="curvedConnector3">
            <a:avLst>
              <a:gd name="adj1" fmla="val 150806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en arc 134"/>
          <p:cNvCxnSpPr/>
          <p:nvPr>
            <p:custDataLst>
              <p:tags r:id="rId11"/>
            </p:custDataLst>
          </p:nvPr>
        </p:nvCxnSpPr>
        <p:spPr>
          <a:xfrm rot="5400000">
            <a:off x="7638190" y="2545698"/>
            <a:ext cx="17138" cy="1838682"/>
          </a:xfrm>
          <a:prstGeom prst="curvedConnector3">
            <a:avLst>
              <a:gd name="adj1" fmla="val 2094241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ZoneTexte 119"/>
          <p:cNvSpPr txBox="1"/>
          <p:nvPr>
            <p:custDataLst>
              <p:tags r:id="rId12"/>
            </p:custDataLst>
          </p:nvPr>
        </p:nvSpPr>
        <p:spPr>
          <a:xfrm>
            <a:off x="1608413" y="3680455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intègre</a:t>
            </a:r>
            <a:endParaRPr lang="fr-CA" sz="1200" dirty="0"/>
          </a:p>
        </p:txBody>
      </p:sp>
      <p:sp>
        <p:nvSpPr>
          <p:cNvPr id="121" name="ZoneTexte 120"/>
          <p:cNvSpPr txBox="1"/>
          <p:nvPr>
            <p:custDataLst>
              <p:tags r:id="rId13"/>
            </p:custDataLst>
          </p:nvPr>
        </p:nvSpPr>
        <p:spPr>
          <a:xfrm>
            <a:off x="3669376" y="3785616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a enregistré</a:t>
            </a:r>
            <a:endParaRPr lang="fr-CA" sz="1200" dirty="0"/>
          </a:p>
        </p:txBody>
      </p:sp>
      <p:sp>
        <p:nvSpPr>
          <p:cNvPr id="124" name="ZoneTexte 123"/>
          <p:cNvSpPr txBox="1"/>
          <p:nvPr>
            <p:custDataLst>
              <p:tags r:id="rId14"/>
            </p:custDataLst>
          </p:nvPr>
        </p:nvSpPr>
        <p:spPr>
          <a:xfrm>
            <a:off x="5193987" y="3662100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a modifié</a:t>
            </a:r>
            <a:endParaRPr lang="fr-CA" sz="1200" dirty="0"/>
          </a:p>
        </p:txBody>
      </p:sp>
      <p:sp>
        <p:nvSpPr>
          <p:cNvPr id="125" name="ZoneTexte 124"/>
          <p:cNvSpPr txBox="1"/>
          <p:nvPr>
            <p:custDataLst>
              <p:tags r:id="rId15"/>
            </p:custDataLst>
          </p:nvPr>
        </p:nvSpPr>
        <p:spPr>
          <a:xfrm>
            <a:off x="7164191" y="3785616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intègre</a:t>
            </a:r>
            <a:endParaRPr lang="fr-CA" sz="1200" dirty="0"/>
          </a:p>
        </p:txBody>
      </p:sp>
      <p:cxnSp>
        <p:nvCxnSpPr>
          <p:cNvPr id="144" name="Connecteur en arc 143"/>
          <p:cNvCxnSpPr>
            <a:endCxn id="130" idx="0"/>
          </p:cNvCxnSpPr>
          <p:nvPr>
            <p:custDataLst>
              <p:tags r:id="rId16"/>
            </p:custDataLst>
          </p:nvPr>
        </p:nvCxnSpPr>
        <p:spPr>
          <a:xfrm rot="5400000">
            <a:off x="2016983" y="4042414"/>
            <a:ext cx="497377" cy="1668913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eur en arc 144"/>
          <p:cNvCxnSpPr>
            <a:endCxn id="140" idx="0"/>
          </p:cNvCxnSpPr>
          <p:nvPr>
            <p:custDataLst>
              <p:tags r:id="rId17"/>
            </p:custDataLst>
          </p:nvPr>
        </p:nvCxnSpPr>
        <p:spPr>
          <a:xfrm rot="16200000" flipH="1">
            <a:off x="2901687" y="4826621"/>
            <a:ext cx="527785" cy="13090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ZoneTexte 145"/>
          <p:cNvSpPr txBox="1"/>
          <p:nvPr>
            <p:custDataLst>
              <p:tags r:id="rId18"/>
            </p:custDataLst>
          </p:nvPr>
        </p:nvSpPr>
        <p:spPr>
          <a:xfrm>
            <a:off x="2688362" y="4778524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comprend</a:t>
            </a:r>
            <a:endParaRPr lang="fr-CA" sz="1200" dirty="0"/>
          </a:p>
        </p:txBody>
      </p:sp>
      <p:cxnSp>
        <p:nvCxnSpPr>
          <p:cNvPr id="148" name="Connecteur en arc 147"/>
          <p:cNvCxnSpPr>
            <a:stCxn id="207" idx="0"/>
          </p:cNvCxnSpPr>
          <p:nvPr>
            <p:custDataLst>
              <p:tags r:id="rId19"/>
            </p:custDataLst>
          </p:nvPr>
        </p:nvCxnSpPr>
        <p:spPr>
          <a:xfrm rot="5400000" flipH="1" flipV="1">
            <a:off x="2861550" y="3708903"/>
            <a:ext cx="492068" cy="2147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ZoneTexte 148"/>
          <p:cNvSpPr txBox="1"/>
          <p:nvPr>
            <p:custDataLst>
              <p:tags r:id="rId20"/>
            </p:custDataLst>
          </p:nvPr>
        </p:nvSpPr>
        <p:spPr>
          <a:xfrm>
            <a:off x="3042246" y="3561823"/>
            <a:ext cx="985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interprétée</a:t>
            </a:r>
            <a:endParaRPr lang="fr-CA" sz="1200" dirty="0"/>
          </a:p>
        </p:txBody>
      </p:sp>
      <p:pic>
        <p:nvPicPr>
          <p:cNvPr id="9" name="Image 8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49"/>
          <a:srcRect b="37683"/>
          <a:stretch/>
        </p:blipFill>
        <p:spPr>
          <a:xfrm>
            <a:off x="4512707" y="5863689"/>
            <a:ext cx="841814" cy="699453"/>
          </a:xfrm>
          <a:prstGeom prst="rect">
            <a:avLst/>
          </a:prstGeom>
        </p:spPr>
      </p:pic>
      <p:cxnSp>
        <p:nvCxnSpPr>
          <p:cNvPr id="161" name="Connecteur en arc 160"/>
          <p:cNvCxnSpPr>
            <a:endCxn id="158" idx="0"/>
          </p:cNvCxnSpPr>
          <p:nvPr>
            <p:custDataLst>
              <p:tags r:id="rId22"/>
            </p:custDataLst>
          </p:nvPr>
        </p:nvCxnSpPr>
        <p:spPr>
          <a:xfrm rot="16200000" flipH="1">
            <a:off x="3760787" y="3967522"/>
            <a:ext cx="542744" cy="186406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2" name="Grouper 161"/>
          <p:cNvGrpSpPr/>
          <p:nvPr>
            <p:custDataLst>
              <p:tags r:id="rId23"/>
            </p:custDataLst>
          </p:nvPr>
        </p:nvGrpSpPr>
        <p:grpSpPr>
          <a:xfrm>
            <a:off x="757590" y="1778642"/>
            <a:ext cx="956041" cy="648078"/>
            <a:chOff x="3832503" y="2764401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6" name="Rectangle à coins arrondis 165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Œuvre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67" name="Rectangle à coins arrondis 166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Œuvre individuelle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3" name="Grouper 162"/>
          <p:cNvGrpSpPr/>
          <p:nvPr>
            <p:custDataLst>
              <p:tags r:id="rId24"/>
            </p:custDataLst>
          </p:nvPr>
        </p:nvGrpSpPr>
        <p:grpSpPr>
          <a:xfrm>
            <a:off x="765388" y="2787141"/>
            <a:ext cx="956041" cy="659664"/>
            <a:chOff x="3832503" y="2764401"/>
            <a:chExt cx="1314494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4" name="Rectangle à coins arrondis 163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Expression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65" name="Rectangle à coins arrondis 164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Expression autonome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0" name="Grouper 169"/>
          <p:cNvGrpSpPr/>
          <p:nvPr>
            <p:custDataLst>
              <p:tags r:id="rId25"/>
            </p:custDataLst>
          </p:nvPr>
        </p:nvGrpSpPr>
        <p:grpSpPr>
          <a:xfrm>
            <a:off x="2640743" y="1801968"/>
            <a:ext cx="956041" cy="648078"/>
            <a:chOff x="3832503" y="2764401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7" name="Rectangle à coins arrondis 176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Œuvre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78" name="Rectangle à coins arrondis 177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Interprétation de l’œuvre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1" name="Grouper 170"/>
          <p:cNvGrpSpPr/>
          <p:nvPr>
            <p:custDataLst>
              <p:tags r:id="rId26"/>
            </p:custDataLst>
          </p:nvPr>
        </p:nvGrpSpPr>
        <p:grpSpPr>
          <a:xfrm>
            <a:off x="2648541" y="2810467"/>
            <a:ext cx="956041" cy="659664"/>
            <a:chOff x="3832503" y="2764401"/>
            <a:chExt cx="1314494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5" name="Rectangle à coins arrondis 174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050" kern="1200" dirty="0" smtClean="0">
                  <a:solidFill>
                    <a:schemeClr val="tx1"/>
                  </a:solidFill>
                </a:rPr>
                <a:t>Expression</a:t>
              </a:r>
              <a:endParaRPr lang="fr-CA" sz="1050" kern="1200" dirty="0">
                <a:solidFill>
                  <a:schemeClr val="tx1"/>
                </a:solidFill>
              </a:endParaRPr>
            </a:p>
          </p:txBody>
        </p:sp>
        <p:sp>
          <p:nvSpPr>
            <p:cNvPr id="176" name="Rectangle à coins arrondis 175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000" kern="1200" dirty="0" smtClean="0">
                  <a:solidFill>
                    <a:srgbClr val="FFFFFF"/>
                  </a:solidFill>
                </a:rPr>
                <a:t>Plan d’interprétation</a:t>
              </a:r>
              <a:endParaRPr lang="fr-CA" sz="10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2" name="Grouper 171"/>
          <p:cNvGrpSpPr/>
          <p:nvPr>
            <p:custDataLst>
              <p:tags r:id="rId27"/>
            </p:custDataLst>
          </p:nvPr>
        </p:nvGrpSpPr>
        <p:grpSpPr>
          <a:xfrm>
            <a:off x="1971445" y="2330911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3" name="Rectangle à coins arrondis 172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74" name="Rectangle à coins arrondis 173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9" name="Grouper 178"/>
          <p:cNvGrpSpPr/>
          <p:nvPr>
            <p:custDataLst>
              <p:tags r:id="rId28"/>
            </p:custDataLst>
          </p:nvPr>
        </p:nvGrpSpPr>
        <p:grpSpPr>
          <a:xfrm>
            <a:off x="4449284" y="1822559"/>
            <a:ext cx="956041" cy="648078"/>
            <a:chOff x="3832503" y="2742633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6" name="Rectangle à coins arrondis 185"/>
            <p:cNvSpPr/>
            <p:nvPr/>
          </p:nvSpPr>
          <p:spPr>
            <a:xfrm>
              <a:off x="3832503" y="2742633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Œuvre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87" name="Rectangle à coins arrondis 186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Enregistrement de l’œuvre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0" name="Grouper 179"/>
          <p:cNvGrpSpPr/>
          <p:nvPr>
            <p:custDataLst>
              <p:tags r:id="rId29"/>
            </p:custDataLst>
          </p:nvPr>
        </p:nvGrpSpPr>
        <p:grpSpPr>
          <a:xfrm>
            <a:off x="4457082" y="2831058"/>
            <a:ext cx="956041" cy="659664"/>
            <a:chOff x="3832503" y="2764401"/>
            <a:chExt cx="1314494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4" name="Rectangle à coins arrondis 183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050" kern="1200" dirty="0" smtClean="0">
                  <a:solidFill>
                    <a:schemeClr val="tx1"/>
                  </a:solidFill>
                </a:rPr>
                <a:t>Expression</a:t>
              </a:r>
              <a:endParaRPr lang="fr-CA" sz="1050" kern="1200" dirty="0">
                <a:solidFill>
                  <a:schemeClr val="tx1"/>
                </a:solidFill>
              </a:endParaRPr>
            </a:p>
          </p:txBody>
        </p:sp>
        <p:sp>
          <p:nvSpPr>
            <p:cNvPr id="185" name="Rectangle à coins arrondis 184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050" kern="1200" dirty="0" smtClean="0">
                  <a:solidFill>
                    <a:srgbClr val="FFFFFF"/>
                  </a:solidFill>
                </a:rPr>
                <a:t>Enregistrement</a:t>
              </a:r>
              <a:endParaRPr lang="fr-CA" sz="105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1" name="Grouper 180"/>
          <p:cNvGrpSpPr/>
          <p:nvPr>
            <p:custDataLst>
              <p:tags r:id="rId30"/>
            </p:custDataLst>
          </p:nvPr>
        </p:nvGrpSpPr>
        <p:grpSpPr>
          <a:xfrm>
            <a:off x="3772637" y="2334759"/>
            <a:ext cx="956041" cy="661802"/>
            <a:chOff x="3832503" y="2721757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82" name="Rectangle à coins arrondis 181"/>
            <p:cNvSpPr/>
            <p:nvPr/>
          </p:nvSpPr>
          <p:spPr>
            <a:xfrm>
              <a:off x="3832503" y="2721757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83" name="Rectangle à coins arrondis 182"/>
            <p:cNvSpPr/>
            <p:nvPr/>
          </p:nvSpPr>
          <p:spPr>
            <a:xfrm>
              <a:off x="3878501" y="3030100"/>
              <a:ext cx="1268494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000" kern="1200" dirty="0" smtClean="0">
                  <a:solidFill>
                    <a:srgbClr val="FFFFFF"/>
                  </a:solidFill>
                </a:rPr>
                <a:t>Événement</a:t>
              </a:r>
              <a:r>
                <a:rPr lang="fr-CA" sz="1000" dirty="0" smtClean="0">
                  <a:solidFill>
                    <a:srgbClr val="FFFFFF"/>
                  </a:solidFill>
                </a:rPr>
                <a:t> d’enregistrement</a:t>
              </a:r>
            </a:p>
            <a:p>
              <a:pPr algn="ctr"/>
              <a:endParaRPr lang="fr-CA" sz="105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8" name="Grouper 187"/>
          <p:cNvGrpSpPr/>
          <p:nvPr>
            <p:custDataLst>
              <p:tags r:id="rId31"/>
            </p:custDataLst>
          </p:nvPr>
        </p:nvGrpSpPr>
        <p:grpSpPr>
          <a:xfrm>
            <a:off x="6314202" y="1851052"/>
            <a:ext cx="956041" cy="648078"/>
            <a:chOff x="3832503" y="2764401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95" name="Rectangle à coins arrondis 194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Œuvre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96" name="Rectangle à coins arrondis 195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Modifier l’œuvre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89" name="Grouper 188"/>
          <p:cNvGrpSpPr/>
          <p:nvPr>
            <p:custDataLst>
              <p:tags r:id="rId32"/>
            </p:custDataLst>
          </p:nvPr>
        </p:nvGrpSpPr>
        <p:grpSpPr>
          <a:xfrm>
            <a:off x="6322000" y="2859551"/>
            <a:ext cx="956041" cy="659664"/>
            <a:chOff x="3832503" y="2764401"/>
            <a:chExt cx="1314494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93" name="Rectangle à coins arrondis 192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Expression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94" name="Rectangle à coins arrondis 193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Piste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0" name="Grouper 189"/>
          <p:cNvGrpSpPr/>
          <p:nvPr>
            <p:custDataLst>
              <p:tags r:id="rId33"/>
            </p:custDataLst>
          </p:nvPr>
        </p:nvGrpSpPr>
        <p:grpSpPr>
          <a:xfrm>
            <a:off x="5678525" y="2378969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91" name="Rectangle à coins arrondis 190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 à coins arrondis 191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Modifier</a:t>
              </a:r>
            </a:p>
            <a:p>
              <a:pPr algn="ctr"/>
              <a:r>
                <a:rPr lang="fr-CA" sz="1100" dirty="0" smtClean="0">
                  <a:solidFill>
                    <a:srgbClr val="FFFFFF"/>
                  </a:solidFill>
                </a:rPr>
                <a:t>l’é</a:t>
              </a:r>
              <a:r>
                <a:rPr lang="fr-CA" sz="1100" kern="1200" dirty="0" smtClean="0">
                  <a:solidFill>
                    <a:srgbClr val="FFFFFF"/>
                  </a:solidFill>
                </a:rPr>
                <a:t>vénement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Grouper 152"/>
          <p:cNvGrpSpPr/>
          <p:nvPr>
            <p:custDataLst>
              <p:tags r:id="rId34"/>
            </p:custDataLst>
          </p:nvPr>
        </p:nvGrpSpPr>
        <p:grpSpPr>
          <a:xfrm>
            <a:off x="121913" y="2306559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8" name="Rectangle à coins arrondis 167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69" name="Rectangle à coins arrondis 168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Création de l’expression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7" name="Grouper 196"/>
          <p:cNvGrpSpPr/>
          <p:nvPr>
            <p:custDataLst>
              <p:tags r:id="rId35"/>
            </p:custDataLst>
          </p:nvPr>
        </p:nvGrpSpPr>
        <p:grpSpPr>
          <a:xfrm>
            <a:off x="8155579" y="1830733"/>
            <a:ext cx="956041" cy="648078"/>
            <a:chOff x="3832503" y="2764401"/>
            <a:chExt cx="1314494" cy="86082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04" name="Rectangle à coins arrondis 203"/>
            <p:cNvSpPr/>
            <p:nvPr/>
          </p:nvSpPr>
          <p:spPr>
            <a:xfrm>
              <a:off x="3832503" y="2764401"/>
              <a:ext cx="1314494" cy="86082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Œuvre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05" name="Rectangle à coins arrondis 204"/>
            <p:cNvSpPr/>
            <p:nvPr/>
          </p:nvSpPr>
          <p:spPr>
            <a:xfrm>
              <a:off x="3878503" y="3050207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1">
                <a:lumMod val="75000"/>
                <a:alpha val="61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Œuvre pour publication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8" name="Grouper 197"/>
          <p:cNvGrpSpPr/>
          <p:nvPr>
            <p:custDataLst>
              <p:tags r:id="rId36"/>
            </p:custDataLst>
          </p:nvPr>
        </p:nvGrpSpPr>
        <p:grpSpPr>
          <a:xfrm>
            <a:off x="8163377" y="2839232"/>
            <a:ext cx="956041" cy="659664"/>
            <a:chOff x="3832503" y="2764401"/>
            <a:chExt cx="1314494" cy="87621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02" name="Rectangle à coins arrondis 201"/>
            <p:cNvSpPr/>
            <p:nvPr/>
          </p:nvSpPr>
          <p:spPr>
            <a:xfrm>
              <a:off x="3832503" y="2764401"/>
              <a:ext cx="1314494" cy="876212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Expression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03" name="Rectangle à coins arrondis 202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chemeClr val="accent2">
                <a:lumMod val="75000"/>
                <a:alpha val="53000"/>
              </a:scheme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Expression pour publication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9" name="Grouper 198"/>
          <p:cNvGrpSpPr/>
          <p:nvPr>
            <p:custDataLst>
              <p:tags r:id="rId37"/>
            </p:custDataLst>
          </p:nvPr>
        </p:nvGrpSpPr>
        <p:grpSpPr>
          <a:xfrm>
            <a:off x="7470738" y="2358650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00" name="Rectangle à coins arrondis 199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01" name="Rectangle à coins arrondis 200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Événement</a:t>
              </a:r>
              <a:r>
                <a:rPr lang="fr-CA" sz="1100" dirty="0" smtClean="0">
                  <a:solidFill>
                    <a:srgbClr val="FFFFFF"/>
                  </a:solidFill>
                </a:rPr>
                <a:t> de publication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6" name="Grouper 205"/>
          <p:cNvGrpSpPr/>
          <p:nvPr>
            <p:custDataLst>
              <p:tags r:id="rId38"/>
            </p:custDataLst>
          </p:nvPr>
        </p:nvGrpSpPr>
        <p:grpSpPr>
          <a:xfrm>
            <a:off x="2618824" y="3965676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07" name="Rectangle à coins arrondis 206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08" name="Rectangle à coins arrondis 207"/>
            <p:cNvSpPr/>
            <p:nvPr/>
          </p:nvSpPr>
          <p:spPr>
            <a:xfrm>
              <a:off x="3878503" y="3051868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Interprétation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9" name="Grouper 208"/>
          <p:cNvGrpSpPr/>
          <p:nvPr>
            <p:custDataLst>
              <p:tags r:id="rId39"/>
            </p:custDataLst>
          </p:nvPr>
        </p:nvGrpSpPr>
        <p:grpSpPr>
          <a:xfrm>
            <a:off x="953194" y="5150768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0" name="Rectangle à coins arrondis 209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11" name="Rectangle à coins arrondis 210"/>
            <p:cNvSpPr/>
            <p:nvPr/>
          </p:nvSpPr>
          <p:spPr>
            <a:xfrm>
              <a:off x="3878503" y="3051868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dirty="0">
                  <a:solidFill>
                    <a:srgbClr val="FFFFFF"/>
                  </a:solidFill>
                </a:rPr>
                <a:t>Interprétation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2" name="Grouper 211"/>
          <p:cNvGrpSpPr/>
          <p:nvPr>
            <p:custDataLst>
              <p:tags r:id="rId40"/>
            </p:custDataLst>
          </p:nvPr>
        </p:nvGrpSpPr>
        <p:grpSpPr>
          <a:xfrm>
            <a:off x="2692890" y="5166966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3" name="Rectangle à coins arrondis 212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14" name="Rectangle à coins arrondis 213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Interprétation individuelle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5" name="Grouper 214"/>
          <p:cNvGrpSpPr/>
          <p:nvPr>
            <p:custDataLst>
              <p:tags r:id="rId41"/>
            </p:custDataLst>
          </p:nvPr>
        </p:nvGrpSpPr>
        <p:grpSpPr>
          <a:xfrm>
            <a:off x="4455349" y="5183354"/>
            <a:ext cx="956041" cy="661802"/>
            <a:chOff x="3832503" y="2764401"/>
            <a:chExt cx="1314494" cy="879051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16" name="Rectangle à coins arrondis 215"/>
            <p:cNvSpPr/>
            <p:nvPr/>
          </p:nvSpPr>
          <p:spPr>
            <a:xfrm>
              <a:off x="3832503" y="2764401"/>
              <a:ext cx="1314494" cy="879051"/>
            </a:xfrm>
            <a:prstGeom prst="roundRect">
              <a:avLst>
                <a:gd name="adj" fmla="val 6668"/>
              </a:avLst>
            </a:prstGeom>
            <a:solidFill>
              <a:srgbClr val="FFFFFF"/>
            </a:solidFill>
            <a:ln>
              <a:solidFill>
                <a:srgbClr val="1F497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rtlCol="0" anchor="t" anchorCtr="0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chemeClr val="tx1"/>
                  </a:solidFill>
                </a:rPr>
                <a:t>Événement</a:t>
              </a:r>
              <a:endParaRPr lang="fr-CA" sz="11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17" name="Rectangle à coins arrondis 216"/>
            <p:cNvSpPr/>
            <p:nvPr/>
          </p:nvSpPr>
          <p:spPr>
            <a:xfrm>
              <a:off x="3878503" y="3073635"/>
              <a:ext cx="1202897" cy="507269"/>
            </a:xfrm>
            <a:prstGeom prst="roundRect">
              <a:avLst>
                <a:gd name="adj" fmla="val 6668"/>
              </a:avLst>
            </a:prstGeom>
            <a:solidFill>
              <a:srgbClr val="660066">
                <a:alpha val="66000"/>
              </a:srgbClr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A" sz="1100" kern="1200" dirty="0" smtClean="0">
                  <a:solidFill>
                    <a:srgbClr val="FFFFFF"/>
                  </a:solidFill>
                </a:rPr>
                <a:t>Interprétation individuelle</a:t>
              </a:r>
              <a:endParaRPr lang="fr-CA" sz="1100" kern="1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25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Logotype Doremus VA Couleurs.pd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78" y="265658"/>
            <a:ext cx="1179835" cy="10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02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436939" y="6505277"/>
            <a:ext cx="156627" cy="2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>
            <a:spAutoFit/>
          </a:bodyPr>
          <a:lstStyle/>
          <a:p>
            <a:fld id="{8BA76079-A5D3-544D-A415-84AADB863F29}" type="slidenum">
              <a:rPr lang="fr-FR" sz="1300"/>
              <a:pPr/>
              <a:t>23</a:t>
            </a:fld>
            <a:endParaRPr lang="fr-CA" sz="1300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815951" y="2725787"/>
            <a:ext cx="7510983" cy="1147465"/>
          </a:xfrm>
        </p:spPr>
        <p:txBody>
          <a:bodyPr/>
          <a:lstStyle/>
          <a:p>
            <a:r>
              <a:rPr lang="fr-CA" sz="48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Vocabulaires contrôlés</a:t>
            </a:r>
            <a:endParaRPr lang="fr-CA" sz="4800" dirty="0">
              <a:solidFill>
                <a:srgbClr val="53585F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2397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Vocabulaires contrôlés pour décrire des œuvres musicales</a:t>
            </a:r>
            <a:endParaRPr lang="fr-CA" dirty="0"/>
          </a:p>
        </p:txBody>
      </p:sp>
      <p:sp>
        <p:nvSpPr>
          <p:cNvPr id="8" name="Rectangle à coins arrondis 7"/>
          <p:cNvSpPr/>
          <p:nvPr>
            <p:custDataLst>
              <p:tags r:id="rId2"/>
            </p:custDataLst>
          </p:nvPr>
        </p:nvSpPr>
        <p:spPr>
          <a:xfrm>
            <a:off x="2134752" y="4107613"/>
            <a:ext cx="1664389" cy="1129627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200" dirty="0"/>
          </a:p>
        </p:txBody>
      </p:sp>
      <p:sp>
        <p:nvSpPr>
          <p:cNvPr id="9" name="Rectangle à coins arrondis 8"/>
          <p:cNvSpPr/>
          <p:nvPr>
            <p:custDataLst>
              <p:tags r:id="rId3"/>
            </p:custDataLst>
          </p:nvPr>
        </p:nvSpPr>
        <p:spPr>
          <a:xfrm>
            <a:off x="2229333" y="4507721"/>
            <a:ext cx="1478076" cy="674041"/>
          </a:xfrm>
          <a:prstGeom prst="roundRect">
            <a:avLst>
              <a:gd name="adj" fmla="val 6668"/>
            </a:avLst>
          </a:prstGeom>
          <a:solidFill>
            <a:srgbClr val="660066">
              <a:alpha val="66000"/>
            </a:srgb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CA" sz="1100" dirty="0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>
            <p:custDataLst>
              <p:tags r:id="rId4"/>
            </p:custDataLst>
          </p:nvPr>
        </p:nvSpPr>
        <p:spPr>
          <a:xfrm>
            <a:off x="2293827" y="4535431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solidFill>
                  <a:srgbClr val="FFFFFF"/>
                </a:solidFill>
                <a:latin typeface="Candara"/>
              </a:rPr>
              <a:t>Création </a:t>
            </a:r>
            <a:br>
              <a:rPr lang="fr-CA" dirty="0" smtClean="0">
                <a:solidFill>
                  <a:srgbClr val="FFFFFF"/>
                </a:solidFill>
                <a:latin typeface="Candara"/>
              </a:rPr>
            </a:br>
            <a:r>
              <a:rPr lang="fr-CA" dirty="0" smtClean="0">
                <a:solidFill>
                  <a:srgbClr val="FFFFFF"/>
                </a:solidFill>
                <a:latin typeface="Candara"/>
              </a:rPr>
              <a:t>d’expression</a:t>
            </a:r>
          </a:p>
        </p:txBody>
      </p:sp>
      <p:sp>
        <p:nvSpPr>
          <p:cNvPr id="13" name="Rectangle à coins arrondis 12"/>
          <p:cNvSpPr/>
          <p:nvPr>
            <p:custDataLst>
              <p:tags r:id="rId5"/>
            </p:custDataLst>
          </p:nvPr>
        </p:nvSpPr>
        <p:spPr>
          <a:xfrm>
            <a:off x="4663028" y="1945195"/>
            <a:ext cx="1480701" cy="1123830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400" dirty="0"/>
          </a:p>
        </p:txBody>
      </p:sp>
      <p:sp>
        <p:nvSpPr>
          <p:cNvPr id="14" name="Rectangle à coins arrondis 13"/>
          <p:cNvSpPr/>
          <p:nvPr>
            <p:custDataLst>
              <p:tags r:id="rId6"/>
            </p:custDataLst>
          </p:nvPr>
        </p:nvSpPr>
        <p:spPr>
          <a:xfrm>
            <a:off x="4752191" y="2280129"/>
            <a:ext cx="1309031" cy="674013"/>
          </a:xfrm>
          <a:prstGeom prst="roundRect">
            <a:avLst>
              <a:gd name="adj" fmla="val 6668"/>
            </a:avLst>
          </a:prstGeom>
          <a:solidFill>
            <a:schemeClr val="accent1">
              <a:lumMod val="75000"/>
              <a:alpha val="61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CA" sz="1100" dirty="0">
              <a:solidFill>
                <a:srgbClr val="FFFFFF"/>
              </a:solidFill>
            </a:endParaRPr>
          </a:p>
        </p:txBody>
      </p:sp>
      <p:sp>
        <p:nvSpPr>
          <p:cNvPr id="15" name="ZoneTexte 14"/>
          <p:cNvSpPr txBox="1"/>
          <p:nvPr>
            <p:custDataLst>
              <p:tags r:id="rId7"/>
            </p:custDataLst>
          </p:nvPr>
        </p:nvSpPr>
        <p:spPr>
          <a:xfrm>
            <a:off x="4742889" y="2307811"/>
            <a:ext cx="1289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solidFill>
                  <a:srgbClr val="FFFFFF"/>
                </a:solidFill>
                <a:latin typeface="Candara"/>
              </a:rPr>
              <a:t>Œuvre</a:t>
            </a:r>
            <a:br>
              <a:rPr lang="fr-CA" dirty="0" smtClean="0">
                <a:solidFill>
                  <a:srgbClr val="FFFFFF"/>
                </a:solidFill>
                <a:latin typeface="Candara"/>
              </a:rPr>
            </a:br>
            <a:r>
              <a:rPr lang="fr-CA" dirty="0" smtClean="0">
                <a:solidFill>
                  <a:srgbClr val="FFFFFF"/>
                </a:solidFill>
                <a:latin typeface="Candara"/>
              </a:rPr>
              <a:t>individuelle</a:t>
            </a:r>
            <a:endParaRPr lang="fr-CA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8"/>
            </p:custDataLst>
          </p:nvPr>
        </p:nvSpPr>
        <p:spPr>
          <a:xfrm>
            <a:off x="4543042" y="4100717"/>
            <a:ext cx="1708635" cy="1123831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9" name="Rectangle à coins arrondis 18"/>
          <p:cNvSpPr/>
          <p:nvPr>
            <p:custDataLst>
              <p:tags r:id="rId9"/>
            </p:custDataLst>
          </p:nvPr>
        </p:nvSpPr>
        <p:spPr>
          <a:xfrm>
            <a:off x="4611947" y="4521781"/>
            <a:ext cx="1594140" cy="651334"/>
          </a:xfrm>
          <a:prstGeom prst="roundRect">
            <a:avLst>
              <a:gd name="adj" fmla="val 6668"/>
            </a:avLst>
          </a:prstGeom>
          <a:solidFill>
            <a:schemeClr val="accent2">
              <a:lumMod val="75000"/>
              <a:alpha val="53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CA" sz="1100" dirty="0">
              <a:solidFill>
                <a:srgbClr val="FFFFFF"/>
              </a:solidFill>
            </a:endParaRPr>
          </a:p>
        </p:txBody>
      </p:sp>
      <p:sp>
        <p:nvSpPr>
          <p:cNvPr id="20" name="ZoneTexte 19"/>
          <p:cNvSpPr txBox="1"/>
          <p:nvPr>
            <p:custDataLst>
              <p:tags r:id="rId10"/>
            </p:custDataLst>
          </p:nvPr>
        </p:nvSpPr>
        <p:spPr>
          <a:xfrm>
            <a:off x="4855585" y="4591571"/>
            <a:ext cx="1132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600" dirty="0" smtClean="0">
                <a:solidFill>
                  <a:srgbClr val="FFFFFF"/>
                </a:solidFill>
                <a:latin typeface="Candara"/>
              </a:rPr>
              <a:t>Expression</a:t>
            </a:r>
            <a:br>
              <a:rPr lang="fr-CA" sz="1600" dirty="0" smtClean="0">
                <a:solidFill>
                  <a:srgbClr val="FFFFFF"/>
                </a:solidFill>
                <a:latin typeface="Candara"/>
              </a:rPr>
            </a:br>
            <a:r>
              <a:rPr lang="fr-CA" sz="1600" dirty="0" smtClean="0">
                <a:solidFill>
                  <a:srgbClr val="FFFFFF"/>
                </a:solidFill>
                <a:latin typeface="Candara"/>
              </a:rPr>
              <a:t> autonome</a:t>
            </a:r>
            <a:endParaRPr lang="fr-CA" sz="16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21" name="ZoneTexte 20"/>
          <p:cNvSpPr txBox="1"/>
          <p:nvPr>
            <p:custDataLst>
              <p:tags r:id="rId11"/>
            </p:custDataLst>
          </p:nvPr>
        </p:nvSpPr>
        <p:spPr>
          <a:xfrm>
            <a:off x="5207333" y="4816146"/>
            <a:ext cx="1846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CA" sz="1100" dirty="0">
              <a:latin typeface="Candara"/>
              <a:cs typeface="Candara"/>
            </a:endParaRPr>
          </a:p>
        </p:txBody>
      </p:sp>
      <p:cxnSp>
        <p:nvCxnSpPr>
          <p:cNvPr id="28" name="Connecteur en arc 27"/>
          <p:cNvCxnSpPr>
            <a:stCxn id="8" idx="3"/>
            <a:endCxn id="13" idx="1"/>
          </p:cNvCxnSpPr>
          <p:nvPr>
            <p:custDataLst>
              <p:tags r:id="rId12"/>
            </p:custDataLst>
          </p:nvPr>
        </p:nvCxnSpPr>
        <p:spPr>
          <a:xfrm flipV="1">
            <a:off x="3799141" y="2507110"/>
            <a:ext cx="863887" cy="216531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rc 30"/>
          <p:cNvCxnSpPr>
            <a:stCxn id="8" idx="3"/>
            <a:endCxn id="18" idx="1"/>
          </p:cNvCxnSpPr>
          <p:nvPr>
            <p:custDataLst>
              <p:tags r:id="rId13"/>
            </p:custDataLst>
          </p:nvPr>
        </p:nvCxnSpPr>
        <p:spPr>
          <a:xfrm flipV="1">
            <a:off x="3799141" y="4662633"/>
            <a:ext cx="743901" cy="979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rc 34"/>
          <p:cNvCxnSpPr>
            <a:stCxn id="13" idx="2"/>
            <a:endCxn id="18" idx="0"/>
          </p:cNvCxnSpPr>
          <p:nvPr>
            <p:custDataLst>
              <p:tags r:id="rId14"/>
            </p:custDataLst>
          </p:nvPr>
        </p:nvCxnSpPr>
        <p:spPr>
          <a:xfrm rot="5400000">
            <a:off x="4884524" y="3581862"/>
            <a:ext cx="1031692" cy="6019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ignalisation droite 31"/>
          <p:cNvSpPr/>
          <p:nvPr>
            <p:custDataLst>
              <p:tags r:id="rId15"/>
            </p:custDataLst>
          </p:nvPr>
        </p:nvSpPr>
        <p:spPr>
          <a:xfrm>
            <a:off x="64404" y="4484173"/>
            <a:ext cx="1138133" cy="395288"/>
          </a:xfrm>
          <a:prstGeom prst="homePlate">
            <a:avLst>
              <a:gd name="adj" fmla="val 45000"/>
            </a:avLst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>
                <a:solidFill>
                  <a:schemeClr val="tx1"/>
                </a:solidFill>
              </a:rPr>
              <a:t>E39_Actor</a:t>
            </a:r>
            <a:endParaRPr lang="fr-CA" sz="1400" dirty="0">
              <a:solidFill>
                <a:schemeClr val="tx1"/>
              </a:solidFill>
            </a:endParaRPr>
          </a:p>
        </p:txBody>
      </p:sp>
      <p:cxnSp>
        <p:nvCxnSpPr>
          <p:cNvPr id="33" name="Connecteur en arc 32"/>
          <p:cNvCxnSpPr>
            <a:stCxn id="8" idx="1"/>
            <a:endCxn id="32" idx="3"/>
          </p:cNvCxnSpPr>
          <p:nvPr>
            <p:custDataLst>
              <p:tags r:id="rId16"/>
            </p:custDataLst>
          </p:nvPr>
        </p:nvCxnSpPr>
        <p:spPr>
          <a:xfrm rot="10800000" flipV="1">
            <a:off x="1202538" y="4672427"/>
            <a:ext cx="932215" cy="939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>
            <p:custDataLst>
              <p:tags r:id="rId17"/>
            </p:custDataLst>
          </p:nvPr>
        </p:nvSpPr>
        <p:spPr>
          <a:xfrm>
            <a:off x="542338" y="4907429"/>
            <a:ext cx="18173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dirty="0" smtClean="0"/>
              <a:t>P14_carried_out_by</a:t>
            </a:r>
            <a:endParaRPr lang="fr-CA" sz="1400" dirty="0"/>
          </a:p>
        </p:txBody>
      </p:sp>
      <p:sp>
        <p:nvSpPr>
          <p:cNvPr id="41" name="Signalisation droite 40"/>
          <p:cNvSpPr/>
          <p:nvPr>
            <p:custDataLst>
              <p:tags r:id="rId18"/>
            </p:custDataLst>
          </p:nvPr>
        </p:nvSpPr>
        <p:spPr>
          <a:xfrm flipH="1">
            <a:off x="7513321" y="3538968"/>
            <a:ext cx="1202534" cy="522937"/>
          </a:xfrm>
          <a:prstGeom prst="homePlate">
            <a:avLst/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>
                <a:solidFill>
                  <a:schemeClr val="tx1"/>
                </a:solidFill>
              </a:rPr>
              <a:t>M4_Key</a:t>
            </a:r>
            <a:endParaRPr lang="fr-CA" sz="1400" dirty="0">
              <a:solidFill>
                <a:schemeClr val="tx1"/>
              </a:solidFill>
            </a:endParaRPr>
          </a:p>
        </p:txBody>
      </p:sp>
      <p:cxnSp>
        <p:nvCxnSpPr>
          <p:cNvPr id="42" name="Connecteur en arc 41"/>
          <p:cNvCxnSpPr>
            <a:endCxn id="41" idx="3"/>
          </p:cNvCxnSpPr>
          <p:nvPr>
            <p:custDataLst>
              <p:tags r:id="rId19"/>
            </p:custDataLst>
          </p:nvPr>
        </p:nvCxnSpPr>
        <p:spPr>
          <a:xfrm flipV="1">
            <a:off x="6250239" y="3800437"/>
            <a:ext cx="1263082" cy="823034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Signalisation droite 44"/>
          <p:cNvSpPr/>
          <p:nvPr>
            <p:custDataLst>
              <p:tags r:id="rId20"/>
            </p:custDataLst>
          </p:nvPr>
        </p:nvSpPr>
        <p:spPr>
          <a:xfrm flipH="1">
            <a:off x="7513321" y="4204952"/>
            <a:ext cx="1187846" cy="518941"/>
          </a:xfrm>
          <a:prstGeom prst="homePlate">
            <a:avLst/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>
                <a:solidFill>
                  <a:schemeClr val="tx1"/>
                </a:solidFill>
              </a:rPr>
              <a:t>M5_Genre</a:t>
            </a:r>
            <a:endParaRPr lang="fr-CA" sz="1400" dirty="0">
              <a:solidFill>
                <a:schemeClr val="tx1"/>
              </a:solidFill>
            </a:endParaRPr>
          </a:p>
        </p:txBody>
      </p:sp>
      <p:cxnSp>
        <p:nvCxnSpPr>
          <p:cNvPr id="48" name="Connecteur en arc 47"/>
          <p:cNvCxnSpPr>
            <a:endCxn id="45" idx="3"/>
          </p:cNvCxnSpPr>
          <p:nvPr>
            <p:custDataLst>
              <p:tags r:id="rId21"/>
            </p:custDataLst>
          </p:nvPr>
        </p:nvCxnSpPr>
        <p:spPr>
          <a:xfrm flipV="1">
            <a:off x="6250239" y="4464423"/>
            <a:ext cx="1263082" cy="15904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ignalisation droite 50"/>
          <p:cNvSpPr/>
          <p:nvPr>
            <p:custDataLst>
              <p:tags r:id="rId22"/>
            </p:custDataLst>
          </p:nvPr>
        </p:nvSpPr>
        <p:spPr>
          <a:xfrm flipH="1">
            <a:off x="7503577" y="4911262"/>
            <a:ext cx="1187846" cy="518941"/>
          </a:xfrm>
          <a:prstGeom prst="homePlate">
            <a:avLst/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>
                <a:solidFill>
                  <a:schemeClr val="tx1"/>
                </a:solidFill>
              </a:rPr>
              <a:t>M22_Mode</a:t>
            </a:r>
            <a:endParaRPr lang="fr-CA" sz="1400" dirty="0">
              <a:solidFill>
                <a:schemeClr val="tx1"/>
              </a:solidFill>
            </a:endParaRPr>
          </a:p>
        </p:txBody>
      </p:sp>
      <p:cxnSp>
        <p:nvCxnSpPr>
          <p:cNvPr id="52" name="Connecteur en arc 51"/>
          <p:cNvCxnSpPr>
            <a:endCxn id="51" idx="3"/>
          </p:cNvCxnSpPr>
          <p:nvPr>
            <p:custDataLst>
              <p:tags r:id="rId23"/>
            </p:custDataLst>
          </p:nvPr>
        </p:nvCxnSpPr>
        <p:spPr>
          <a:xfrm>
            <a:off x="6250239" y="4623471"/>
            <a:ext cx="1253338" cy="54726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>
            <p:custDataLst>
              <p:tags r:id="rId24"/>
            </p:custDataLst>
          </p:nvPr>
        </p:nvSpPr>
        <p:spPr>
          <a:xfrm>
            <a:off x="6309835" y="3484482"/>
            <a:ext cx="1163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smtClean="0"/>
              <a:t>U11_has_key</a:t>
            </a:r>
            <a:endParaRPr lang="fr-CA" sz="1400" dirty="0"/>
          </a:p>
        </p:txBody>
      </p:sp>
      <p:sp>
        <p:nvSpPr>
          <p:cNvPr id="56" name="Rectangle 55"/>
          <p:cNvSpPr/>
          <p:nvPr>
            <p:custDataLst>
              <p:tags r:id="rId25"/>
            </p:custDataLst>
          </p:nvPr>
        </p:nvSpPr>
        <p:spPr>
          <a:xfrm>
            <a:off x="6307033" y="4114765"/>
            <a:ext cx="13505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dirty="0" smtClean="0"/>
              <a:t>U12_has_genre</a:t>
            </a:r>
            <a:endParaRPr lang="fr-CA" sz="1400" dirty="0"/>
          </a:p>
        </p:txBody>
      </p:sp>
      <p:sp>
        <p:nvSpPr>
          <p:cNvPr id="57" name="Rectangle 56"/>
          <p:cNvSpPr/>
          <p:nvPr>
            <p:custDataLst>
              <p:tags r:id="rId26"/>
            </p:custDataLst>
          </p:nvPr>
        </p:nvSpPr>
        <p:spPr>
          <a:xfrm>
            <a:off x="6307032" y="4843646"/>
            <a:ext cx="13388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smtClean="0"/>
              <a:t>U22_has_mode</a:t>
            </a:r>
            <a:endParaRPr lang="fr-CA" sz="1400" dirty="0"/>
          </a:p>
        </p:txBody>
      </p:sp>
      <p:sp>
        <p:nvSpPr>
          <p:cNvPr id="40" name="Signalisation droite 39"/>
          <p:cNvSpPr/>
          <p:nvPr>
            <p:custDataLst>
              <p:tags r:id="rId27"/>
            </p:custDataLst>
          </p:nvPr>
        </p:nvSpPr>
        <p:spPr>
          <a:xfrm flipH="1">
            <a:off x="7507810" y="5596409"/>
            <a:ext cx="1187846" cy="518941"/>
          </a:xfrm>
          <a:prstGeom prst="homePlate">
            <a:avLst/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>
                <a:solidFill>
                  <a:schemeClr val="tx1"/>
                </a:solidFill>
              </a:rPr>
              <a:t>E1_CRM_Entity</a:t>
            </a:r>
            <a:endParaRPr lang="fr-CA" sz="1400" dirty="0">
              <a:solidFill>
                <a:schemeClr val="tx1"/>
              </a:solidFill>
            </a:endParaRPr>
          </a:p>
        </p:txBody>
      </p:sp>
      <p:cxnSp>
        <p:nvCxnSpPr>
          <p:cNvPr id="43" name="Connecteur en arc 42"/>
          <p:cNvCxnSpPr>
            <a:endCxn id="40" idx="3"/>
          </p:cNvCxnSpPr>
          <p:nvPr>
            <p:custDataLst>
              <p:tags r:id="rId28"/>
            </p:custDataLst>
          </p:nvPr>
        </p:nvCxnSpPr>
        <p:spPr>
          <a:xfrm>
            <a:off x="6250239" y="4637985"/>
            <a:ext cx="1257571" cy="121789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>
            <p:custDataLst>
              <p:tags r:id="rId29"/>
            </p:custDataLst>
          </p:nvPr>
        </p:nvSpPr>
        <p:spPr>
          <a:xfrm>
            <a:off x="6326277" y="5557236"/>
            <a:ext cx="12701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smtClean="0"/>
              <a:t>P129_is_about</a:t>
            </a:r>
            <a:endParaRPr lang="fr-CA" sz="1400" dirty="0"/>
          </a:p>
        </p:txBody>
      </p:sp>
      <p:sp>
        <p:nvSpPr>
          <p:cNvPr id="34" name="ZoneTexte 33"/>
          <p:cNvSpPr txBox="1"/>
          <p:nvPr>
            <p:custDataLst>
              <p:tags r:id="rId30"/>
            </p:custDataLst>
          </p:nvPr>
        </p:nvSpPr>
        <p:spPr>
          <a:xfrm>
            <a:off x="4973721" y="1889261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solidFill>
                  <a:srgbClr val="000000"/>
                </a:solidFill>
                <a:latin typeface="Candara"/>
              </a:rPr>
              <a:t>Œuvre</a:t>
            </a:r>
            <a:endParaRPr lang="fr-CA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37" name="ZoneTexte 36"/>
          <p:cNvSpPr txBox="1"/>
          <p:nvPr>
            <p:custDataLst>
              <p:tags r:id="rId31"/>
            </p:custDataLst>
          </p:nvPr>
        </p:nvSpPr>
        <p:spPr>
          <a:xfrm>
            <a:off x="4784734" y="4139400"/>
            <a:ext cx="124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solidFill>
                  <a:srgbClr val="000000"/>
                </a:solidFill>
                <a:latin typeface="Candara"/>
              </a:rPr>
              <a:t>Expression</a:t>
            </a:r>
            <a:endParaRPr lang="fr-CA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38" name="ZoneTexte 37"/>
          <p:cNvSpPr txBox="1"/>
          <p:nvPr>
            <p:custDataLst>
              <p:tags r:id="rId32"/>
            </p:custDataLst>
          </p:nvPr>
        </p:nvSpPr>
        <p:spPr>
          <a:xfrm>
            <a:off x="2336398" y="4129355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solidFill>
                  <a:srgbClr val="000000"/>
                </a:solidFill>
                <a:latin typeface="Candara"/>
              </a:rPr>
              <a:t>Événement</a:t>
            </a:r>
            <a:endParaRPr lang="fr-CA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7738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CA" dirty="0" smtClean="0"/>
              <a:t>Vocabulaires contrôlés pour décrire des interprétations</a:t>
            </a:r>
            <a:endParaRPr lang="fr-CA" dirty="0"/>
          </a:p>
        </p:txBody>
      </p:sp>
      <p:cxnSp>
        <p:nvCxnSpPr>
          <p:cNvPr id="31" name="Connecteur en arc 30"/>
          <p:cNvCxnSpPr/>
          <p:nvPr>
            <p:custDataLst>
              <p:tags r:id="rId2"/>
            </p:custDataLst>
          </p:nvPr>
        </p:nvCxnSpPr>
        <p:spPr>
          <a:xfrm rot="5400000">
            <a:off x="3135602" y="3724932"/>
            <a:ext cx="551760" cy="12700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ignalisation droite 31"/>
          <p:cNvSpPr/>
          <p:nvPr>
            <p:custDataLst>
              <p:tags r:id="rId3"/>
            </p:custDataLst>
          </p:nvPr>
        </p:nvSpPr>
        <p:spPr>
          <a:xfrm>
            <a:off x="986335" y="2680704"/>
            <a:ext cx="1138133" cy="395288"/>
          </a:xfrm>
          <a:prstGeom prst="homePlate">
            <a:avLst>
              <a:gd name="adj" fmla="val 45000"/>
            </a:avLst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>
                <a:solidFill>
                  <a:schemeClr val="tx1"/>
                </a:solidFill>
              </a:rPr>
              <a:t>E39_Actor</a:t>
            </a:r>
            <a:endParaRPr lang="fr-CA" sz="1400" dirty="0">
              <a:solidFill>
                <a:schemeClr val="tx1"/>
              </a:solidFill>
            </a:endParaRPr>
          </a:p>
        </p:txBody>
      </p:sp>
      <p:cxnSp>
        <p:nvCxnSpPr>
          <p:cNvPr id="33" name="Connecteur en arc 32"/>
          <p:cNvCxnSpPr>
            <a:stCxn id="32" idx="3"/>
          </p:cNvCxnSpPr>
          <p:nvPr>
            <p:custDataLst>
              <p:tags r:id="rId4"/>
            </p:custDataLst>
          </p:nvPr>
        </p:nvCxnSpPr>
        <p:spPr>
          <a:xfrm>
            <a:off x="2124468" y="2878348"/>
            <a:ext cx="454819" cy="589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ignalisation droite 40"/>
          <p:cNvSpPr/>
          <p:nvPr>
            <p:custDataLst>
              <p:tags r:id="rId5"/>
            </p:custDataLst>
          </p:nvPr>
        </p:nvSpPr>
        <p:spPr>
          <a:xfrm flipH="1">
            <a:off x="6982318" y="3877277"/>
            <a:ext cx="1640089" cy="560429"/>
          </a:xfrm>
          <a:prstGeom prst="homePlate">
            <a:avLst/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>
                <a:solidFill>
                  <a:schemeClr val="tx1"/>
                </a:solidFill>
              </a:rPr>
              <a:t>M31_Actor’s_</a:t>
            </a:r>
          </a:p>
          <a:p>
            <a:pPr algn="ctr"/>
            <a:r>
              <a:rPr lang="fr-CA" sz="1400" dirty="0" smtClean="0">
                <a:solidFill>
                  <a:schemeClr val="tx1"/>
                </a:solidFill>
              </a:rPr>
              <a:t>Fonction</a:t>
            </a:r>
            <a:endParaRPr lang="fr-CA" sz="1400" dirty="0">
              <a:solidFill>
                <a:schemeClr val="tx1"/>
              </a:solidFill>
            </a:endParaRPr>
          </a:p>
        </p:txBody>
      </p:sp>
      <p:sp>
        <p:nvSpPr>
          <p:cNvPr id="45" name="Signalisation droite 44"/>
          <p:cNvSpPr/>
          <p:nvPr>
            <p:custDataLst>
              <p:tags r:id="rId6"/>
            </p:custDataLst>
          </p:nvPr>
        </p:nvSpPr>
        <p:spPr>
          <a:xfrm flipH="1">
            <a:off x="6982319" y="4747956"/>
            <a:ext cx="1649833" cy="695747"/>
          </a:xfrm>
          <a:prstGeom prst="homePlate">
            <a:avLst/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r-CA" sz="1400" dirty="0" smtClean="0">
                <a:solidFill>
                  <a:srgbClr val="000000"/>
                </a:solidFill>
              </a:rPr>
              <a:t>M14_Medium_Of_Performance</a:t>
            </a:r>
            <a:endParaRPr lang="fr-CA" sz="1400" dirty="0">
              <a:solidFill>
                <a:srgbClr val="000000"/>
              </a:solidFill>
            </a:endParaRPr>
          </a:p>
        </p:txBody>
      </p:sp>
      <p:cxnSp>
        <p:nvCxnSpPr>
          <p:cNvPr id="48" name="Connecteur en arc 47"/>
          <p:cNvCxnSpPr>
            <a:stCxn id="26" idx="3"/>
            <a:endCxn id="45" idx="3"/>
          </p:cNvCxnSpPr>
          <p:nvPr>
            <p:custDataLst>
              <p:tags r:id="rId7"/>
            </p:custDataLst>
          </p:nvPr>
        </p:nvCxnSpPr>
        <p:spPr>
          <a:xfrm>
            <a:off x="4238154" y="4566893"/>
            <a:ext cx="2744165" cy="52893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en arc 79"/>
          <p:cNvCxnSpPr>
            <a:stCxn id="26" idx="3"/>
            <a:endCxn id="41" idx="3"/>
          </p:cNvCxnSpPr>
          <p:nvPr>
            <p:custDataLst>
              <p:tags r:id="rId8"/>
            </p:custDataLst>
          </p:nvPr>
        </p:nvCxnSpPr>
        <p:spPr>
          <a:xfrm flipV="1">
            <a:off x="4238154" y="4157492"/>
            <a:ext cx="2744164" cy="40940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>
            <p:custDataLst>
              <p:tags r:id="rId9"/>
            </p:custDataLst>
          </p:nvPr>
        </p:nvSpPr>
        <p:spPr>
          <a:xfrm>
            <a:off x="4920189" y="3712603"/>
            <a:ext cx="21762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smtClean="0"/>
              <a:t>u31_had_function_of_type</a:t>
            </a:r>
            <a:endParaRPr lang="fr-CA" sz="1400" dirty="0"/>
          </a:p>
        </p:txBody>
      </p:sp>
      <p:sp>
        <p:nvSpPr>
          <p:cNvPr id="86" name="Rectangle 85"/>
          <p:cNvSpPr/>
          <p:nvPr>
            <p:custDataLst>
              <p:tags r:id="rId10"/>
            </p:custDataLst>
          </p:nvPr>
        </p:nvSpPr>
        <p:spPr>
          <a:xfrm>
            <a:off x="3542456" y="5135926"/>
            <a:ext cx="3544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dirty="0" smtClean="0"/>
              <a:t>U18_used_medium_of_performance_of_type</a:t>
            </a:r>
            <a:endParaRPr lang="fr-CA" sz="1400" dirty="0"/>
          </a:p>
        </p:txBody>
      </p:sp>
      <p:sp>
        <p:nvSpPr>
          <p:cNvPr id="108" name="Signalisation droite 107"/>
          <p:cNvSpPr/>
          <p:nvPr>
            <p:custDataLst>
              <p:tags r:id="rId11"/>
            </p:custDataLst>
          </p:nvPr>
        </p:nvSpPr>
        <p:spPr>
          <a:xfrm>
            <a:off x="986075" y="4360827"/>
            <a:ext cx="1138133" cy="395288"/>
          </a:xfrm>
          <a:prstGeom prst="homePlate">
            <a:avLst>
              <a:gd name="adj" fmla="val 45000"/>
            </a:avLst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>
                <a:solidFill>
                  <a:schemeClr val="tx1"/>
                </a:solidFill>
              </a:rPr>
              <a:t>E39_Actor</a:t>
            </a:r>
            <a:endParaRPr lang="fr-CA" sz="1400" dirty="0">
              <a:solidFill>
                <a:schemeClr val="tx1"/>
              </a:solidFill>
            </a:endParaRPr>
          </a:p>
        </p:txBody>
      </p:sp>
      <p:cxnSp>
        <p:nvCxnSpPr>
          <p:cNvPr id="109" name="Connecteur en arc 108"/>
          <p:cNvCxnSpPr>
            <a:stCxn id="108" idx="3"/>
          </p:cNvCxnSpPr>
          <p:nvPr>
            <p:custDataLst>
              <p:tags r:id="rId12"/>
            </p:custDataLst>
          </p:nvPr>
        </p:nvCxnSpPr>
        <p:spPr>
          <a:xfrm>
            <a:off x="2124208" y="4558471"/>
            <a:ext cx="454819" cy="589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>
            <p:custDataLst>
              <p:tags r:id="rId13"/>
            </p:custDataLst>
          </p:nvPr>
        </p:nvSpPr>
        <p:spPr>
          <a:xfrm>
            <a:off x="962609" y="4840339"/>
            <a:ext cx="18173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dirty="0" smtClean="0"/>
              <a:t>P14_carried_out_by</a:t>
            </a:r>
            <a:endParaRPr lang="fr-CA" sz="1400" dirty="0"/>
          </a:p>
        </p:txBody>
      </p:sp>
      <p:sp>
        <p:nvSpPr>
          <p:cNvPr id="25" name="Rectangle 24"/>
          <p:cNvSpPr/>
          <p:nvPr>
            <p:custDataLst>
              <p:tags r:id="rId14"/>
            </p:custDataLst>
          </p:nvPr>
        </p:nvSpPr>
        <p:spPr>
          <a:xfrm>
            <a:off x="964734" y="3157342"/>
            <a:ext cx="18173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dirty="0" smtClean="0"/>
              <a:t>P14_carried_out_by</a:t>
            </a:r>
            <a:endParaRPr lang="fr-CA" sz="1400" dirty="0"/>
          </a:p>
        </p:txBody>
      </p:sp>
      <p:sp>
        <p:nvSpPr>
          <p:cNvPr id="26" name="Rectangle à coins arrondis 25"/>
          <p:cNvSpPr/>
          <p:nvPr>
            <p:custDataLst>
              <p:tags r:id="rId15"/>
            </p:custDataLst>
          </p:nvPr>
        </p:nvSpPr>
        <p:spPr>
          <a:xfrm>
            <a:off x="2573765" y="4002079"/>
            <a:ext cx="1664389" cy="1129627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200" dirty="0"/>
          </a:p>
        </p:txBody>
      </p:sp>
      <p:sp>
        <p:nvSpPr>
          <p:cNvPr id="27" name="Rectangle à coins arrondis 26"/>
          <p:cNvSpPr/>
          <p:nvPr>
            <p:custDataLst>
              <p:tags r:id="rId16"/>
            </p:custDataLst>
          </p:nvPr>
        </p:nvSpPr>
        <p:spPr>
          <a:xfrm>
            <a:off x="2668346" y="4402187"/>
            <a:ext cx="1478076" cy="674041"/>
          </a:xfrm>
          <a:prstGeom prst="roundRect">
            <a:avLst>
              <a:gd name="adj" fmla="val 6668"/>
            </a:avLst>
          </a:prstGeom>
          <a:solidFill>
            <a:srgbClr val="660066">
              <a:alpha val="66000"/>
            </a:srgb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CA" sz="1100" dirty="0">
              <a:solidFill>
                <a:srgbClr val="FFFFFF"/>
              </a:solidFill>
            </a:endParaRPr>
          </a:p>
        </p:txBody>
      </p:sp>
      <p:sp>
        <p:nvSpPr>
          <p:cNvPr id="29" name="ZoneTexte 28"/>
          <p:cNvSpPr txBox="1"/>
          <p:nvPr>
            <p:custDataLst>
              <p:tags r:id="rId17"/>
            </p:custDataLst>
          </p:nvPr>
        </p:nvSpPr>
        <p:spPr>
          <a:xfrm>
            <a:off x="2775411" y="402382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solidFill>
                  <a:srgbClr val="000000"/>
                </a:solidFill>
                <a:latin typeface="Candara"/>
              </a:rPr>
              <a:t>Événement</a:t>
            </a:r>
            <a:endParaRPr lang="fr-CA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30" name="Rectangle à coins arrondis 29"/>
          <p:cNvSpPr/>
          <p:nvPr>
            <p:custDataLst>
              <p:tags r:id="rId18"/>
            </p:custDataLst>
          </p:nvPr>
        </p:nvSpPr>
        <p:spPr>
          <a:xfrm>
            <a:off x="2579027" y="2313534"/>
            <a:ext cx="1664389" cy="1129627"/>
          </a:xfrm>
          <a:prstGeom prst="roundRect">
            <a:avLst>
              <a:gd name="adj" fmla="val 6668"/>
            </a:avLst>
          </a:prstGeom>
          <a:solidFill>
            <a:srgbClr val="FFFFFF"/>
          </a:solidFill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200" dirty="0"/>
          </a:p>
        </p:txBody>
      </p:sp>
      <p:sp>
        <p:nvSpPr>
          <p:cNvPr id="34" name="Rectangle à coins arrondis 33"/>
          <p:cNvSpPr/>
          <p:nvPr>
            <p:custDataLst>
              <p:tags r:id="rId19"/>
            </p:custDataLst>
          </p:nvPr>
        </p:nvSpPr>
        <p:spPr>
          <a:xfrm>
            <a:off x="2673608" y="2713642"/>
            <a:ext cx="1478076" cy="674041"/>
          </a:xfrm>
          <a:prstGeom prst="roundRect">
            <a:avLst>
              <a:gd name="adj" fmla="val 6668"/>
            </a:avLst>
          </a:prstGeom>
          <a:solidFill>
            <a:srgbClr val="660066">
              <a:alpha val="66000"/>
            </a:srgb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CA" sz="1100" dirty="0">
              <a:solidFill>
                <a:srgbClr val="FFFFFF"/>
              </a:solidFill>
            </a:endParaRPr>
          </a:p>
        </p:txBody>
      </p:sp>
      <p:sp>
        <p:nvSpPr>
          <p:cNvPr id="35" name="ZoneTexte 34"/>
          <p:cNvSpPr txBox="1"/>
          <p:nvPr>
            <p:custDataLst>
              <p:tags r:id="rId20"/>
            </p:custDataLst>
          </p:nvPr>
        </p:nvSpPr>
        <p:spPr>
          <a:xfrm>
            <a:off x="2610215" y="2864262"/>
            <a:ext cx="156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solidFill>
                  <a:srgbClr val="FFFFFF"/>
                </a:solidFill>
                <a:latin typeface="Candara"/>
              </a:rPr>
              <a:t>Interprétation</a:t>
            </a:r>
            <a:endParaRPr lang="fr-CA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36" name="ZoneTexte 35"/>
          <p:cNvSpPr txBox="1"/>
          <p:nvPr>
            <p:custDataLst>
              <p:tags r:id="rId21"/>
            </p:custDataLst>
          </p:nvPr>
        </p:nvSpPr>
        <p:spPr>
          <a:xfrm>
            <a:off x="2780673" y="2335276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 smtClean="0">
                <a:solidFill>
                  <a:srgbClr val="000000"/>
                </a:solidFill>
                <a:latin typeface="Candara"/>
              </a:rPr>
              <a:t>Événement</a:t>
            </a:r>
            <a:endParaRPr lang="fr-CA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sp>
        <p:nvSpPr>
          <p:cNvPr id="37" name="ZoneTexte 36"/>
          <p:cNvSpPr txBox="1"/>
          <p:nvPr>
            <p:custDataLst>
              <p:tags r:id="rId22"/>
            </p:custDataLst>
          </p:nvPr>
        </p:nvSpPr>
        <p:spPr>
          <a:xfrm>
            <a:off x="2642455" y="4419173"/>
            <a:ext cx="1501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dirty="0">
                <a:solidFill>
                  <a:srgbClr val="FFFFFF"/>
                </a:solidFill>
              </a:rPr>
              <a:t>Interprétation</a:t>
            </a:r>
            <a:r>
              <a:rPr lang="fr-CA" dirty="0" smtClean="0">
                <a:solidFill>
                  <a:srgbClr val="FFFFFF"/>
                </a:solidFill>
                <a:latin typeface="Candara"/>
              </a:rPr>
              <a:t/>
            </a:r>
            <a:br>
              <a:rPr lang="fr-CA" dirty="0" smtClean="0">
                <a:solidFill>
                  <a:srgbClr val="FFFFFF"/>
                </a:solidFill>
                <a:latin typeface="Candara"/>
              </a:rPr>
            </a:br>
            <a:r>
              <a:rPr lang="fr-CA" dirty="0" smtClean="0">
                <a:solidFill>
                  <a:srgbClr val="FFFFFF"/>
                </a:solidFill>
                <a:latin typeface="Candara"/>
              </a:rPr>
              <a:t>individuelle</a:t>
            </a:r>
            <a:endParaRPr lang="fr-CA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3387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9" name="AutoShape 15" descr="tile_paper_medgray.jpeg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732453" y="1052895"/>
            <a:ext cx="3383960" cy="1443154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52240" name="Rectangle 16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2766143" y="1162871"/>
            <a:ext cx="1758891" cy="31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1600" dirty="0" smtClean="0"/>
              <a:t>Ontologie DOREMUS</a:t>
            </a:r>
            <a:endParaRPr lang="fr-CA" sz="1600" dirty="0"/>
          </a:p>
        </p:txBody>
      </p:sp>
      <p:sp>
        <p:nvSpPr>
          <p:cNvPr id="52241" name="Rectangle 17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1303246" y="42858"/>
            <a:ext cx="6168182" cy="796975"/>
          </a:xfrm>
        </p:spPr>
        <p:txBody>
          <a:bodyPr/>
          <a:lstStyle/>
          <a:p>
            <a:pPr defTabSz="245558"/>
            <a:r>
              <a:rPr lang="fr-CA" sz="4400" dirty="0" smtClean="0">
                <a:latin typeface="+mn-lt"/>
                <a:sym typeface="Helvetica" charset="0"/>
              </a:rPr>
              <a:t>Vocabulaires contrôlés</a:t>
            </a:r>
            <a:endParaRPr lang="fr-CA" sz="4400" dirty="0">
              <a:latin typeface="+mn-lt"/>
              <a:sym typeface="Helvetica" charset="0"/>
            </a:endParaRPr>
          </a:p>
        </p:txBody>
      </p:sp>
      <p:cxnSp>
        <p:nvCxnSpPr>
          <p:cNvPr id="52249" name="AutoShape 25"/>
          <p:cNvCxnSpPr>
            <a:cxnSpLocks noChangeShapeType="1"/>
            <a:stCxn id="78" idx="4"/>
            <a:endCxn id="52239" idx="2"/>
          </p:cNvCxnSpPr>
          <p:nvPr>
            <p:custDataLst>
              <p:tags r:id="rId4"/>
            </p:custDataLst>
          </p:nvPr>
        </p:nvCxnSpPr>
        <p:spPr bwMode="auto">
          <a:xfrm flipV="1">
            <a:off x="2471781" y="2496049"/>
            <a:ext cx="1952652" cy="489826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2250" name="AutoShape 26"/>
          <p:cNvCxnSpPr>
            <a:cxnSpLocks noChangeShapeType="1"/>
            <a:stCxn id="90" idx="2"/>
            <a:endCxn id="52239" idx="2"/>
          </p:cNvCxnSpPr>
          <p:nvPr>
            <p:custDataLst>
              <p:tags r:id="rId5"/>
            </p:custDataLst>
          </p:nvPr>
        </p:nvCxnSpPr>
        <p:spPr bwMode="auto">
          <a:xfrm flipH="1" flipV="1">
            <a:off x="4424433" y="2496049"/>
            <a:ext cx="2229662" cy="75429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2252" name="AutoShape 28"/>
          <p:cNvCxnSpPr>
            <a:cxnSpLocks noChangeShapeType="1"/>
            <a:stCxn id="77" idx="4"/>
            <a:endCxn id="52239" idx="2"/>
          </p:cNvCxnSpPr>
          <p:nvPr>
            <p:custDataLst>
              <p:tags r:id="rId6"/>
            </p:custDataLst>
          </p:nvPr>
        </p:nvCxnSpPr>
        <p:spPr bwMode="auto">
          <a:xfrm flipV="1">
            <a:off x="2732453" y="2496049"/>
            <a:ext cx="1691980" cy="142962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2253" name="AutoShape 29"/>
          <p:cNvCxnSpPr>
            <a:cxnSpLocks noChangeShapeType="1"/>
            <a:stCxn id="91" idx="2"/>
            <a:endCxn id="52239" idx="2"/>
          </p:cNvCxnSpPr>
          <p:nvPr>
            <p:custDataLst>
              <p:tags r:id="rId7"/>
            </p:custDataLst>
          </p:nvPr>
        </p:nvCxnSpPr>
        <p:spPr bwMode="auto">
          <a:xfrm flipH="1" flipV="1">
            <a:off x="4424433" y="2496049"/>
            <a:ext cx="1873728" cy="174010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grpSp>
        <p:nvGrpSpPr>
          <p:cNvPr id="11" name="Grouper 10"/>
          <p:cNvGrpSpPr/>
          <p:nvPr>
            <p:custDataLst>
              <p:tags r:id="rId8"/>
            </p:custDataLst>
          </p:nvPr>
        </p:nvGrpSpPr>
        <p:grpSpPr>
          <a:xfrm>
            <a:off x="3200306" y="1095352"/>
            <a:ext cx="2483303" cy="1300341"/>
            <a:chOff x="1585590" y="1892847"/>
            <a:chExt cx="5037093" cy="3292045"/>
          </a:xfrm>
        </p:grpSpPr>
        <p:grpSp>
          <p:nvGrpSpPr>
            <p:cNvPr id="41" name="Grouper 40"/>
            <p:cNvGrpSpPr/>
            <p:nvPr/>
          </p:nvGrpSpPr>
          <p:grpSpPr>
            <a:xfrm>
              <a:off x="1585590" y="4031394"/>
              <a:ext cx="1497522" cy="1153498"/>
              <a:chOff x="2824017" y="2718859"/>
              <a:chExt cx="1314494" cy="1134409"/>
            </a:xfrm>
          </p:grpSpPr>
          <p:sp>
            <p:nvSpPr>
              <p:cNvPr id="42" name="Rectangle à coins arrondis 41"/>
              <p:cNvSpPr/>
              <p:nvPr/>
            </p:nvSpPr>
            <p:spPr>
              <a:xfrm>
                <a:off x="2824017" y="2742335"/>
                <a:ext cx="1314494" cy="1110933"/>
              </a:xfrm>
              <a:prstGeom prst="roundRect">
                <a:avLst>
                  <a:gd name="adj" fmla="val 6668"/>
                </a:avLst>
              </a:prstGeom>
              <a:solidFill>
                <a:srgbClr val="FFFFFF"/>
              </a:solidFill>
              <a:ln>
                <a:solidFill>
                  <a:srgbClr val="1F497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Rectangle à coins arrondis 42"/>
              <p:cNvSpPr/>
              <p:nvPr/>
            </p:nvSpPr>
            <p:spPr>
              <a:xfrm>
                <a:off x="2895897" y="2814228"/>
                <a:ext cx="1162094" cy="369332"/>
              </a:xfrm>
              <a:prstGeom prst="roundRect">
                <a:avLst>
                  <a:gd name="adj" fmla="val 6668"/>
                </a:avLst>
              </a:prstGeom>
              <a:solidFill>
                <a:srgbClr val="660066">
                  <a:alpha val="63000"/>
                </a:srgb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2838784" y="2718859"/>
                <a:ext cx="860761" cy="569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>
                    <a:solidFill>
                      <a:schemeClr val="bg1"/>
                    </a:solidFill>
                    <a:latin typeface="Candara"/>
                  </a:rPr>
                  <a:t>Événement</a:t>
                </a:r>
                <a:endParaRPr lang="fr-CA" sz="1000" dirty="0">
                  <a:solidFill>
                    <a:schemeClr val="bg1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2853714" y="3302114"/>
                <a:ext cx="314593" cy="320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300" dirty="0">
                  <a:solidFill>
                    <a:schemeClr val="bg1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46" name="Grouper 45"/>
            <p:cNvGrpSpPr/>
            <p:nvPr/>
          </p:nvGrpSpPr>
          <p:grpSpPr>
            <a:xfrm>
              <a:off x="5139814" y="1892847"/>
              <a:ext cx="1482869" cy="1123831"/>
              <a:chOff x="4346940" y="2764401"/>
              <a:chExt cx="1316419" cy="1110933"/>
            </a:xfrm>
          </p:grpSpPr>
          <p:sp>
            <p:nvSpPr>
              <p:cNvPr id="47" name="Rectangle à coins arrondis 46"/>
              <p:cNvSpPr/>
              <p:nvPr/>
            </p:nvSpPr>
            <p:spPr>
              <a:xfrm>
                <a:off x="4348865" y="2764401"/>
                <a:ext cx="1314494" cy="1110933"/>
              </a:xfrm>
              <a:prstGeom prst="roundRect">
                <a:avLst>
                  <a:gd name="adj" fmla="val 6668"/>
                </a:avLst>
              </a:prstGeom>
              <a:solidFill>
                <a:srgbClr val="FFFFFF"/>
              </a:solidFill>
              <a:ln>
                <a:solidFill>
                  <a:srgbClr val="1F497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Rectangle à coins arrondis 47"/>
              <p:cNvSpPr/>
              <p:nvPr/>
            </p:nvSpPr>
            <p:spPr>
              <a:xfrm>
                <a:off x="4420745" y="2836294"/>
                <a:ext cx="1162094" cy="369332"/>
              </a:xfrm>
              <a:prstGeom prst="roundRect">
                <a:avLst>
                  <a:gd name="adj" fmla="val 6668"/>
                </a:avLst>
              </a:prstGeom>
              <a:solidFill>
                <a:schemeClr val="accent1">
                  <a:lumMod val="75000"/>
                  <a:alpha val="63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ZoneTexte 48"/>
              <p:cNvSpPr txBox="1"/>
              <p:nvPr/>
            </p:nvSpPr>
            <p:spPr>
              <a:xfrm>
                <a:off x="4643885" y="2783529"/>
                <a:ext cx="826349" cy="572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 smtClean="0">
                    <a:solidFill>
                      <a:schemeClr val="bg1"/>
                    </a:solidFill>
                    <a:latin typeface="Candara"/>
                  </a:rPr>
                  <a:t>Œuvre</a:t>
                </a:r>
                <a:endParaRPr lang="fr-CA" sz="1000" dirty="0">
                  <a:solidFill>
                    <a:schemeClr val="bg1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4346940" y="3324180"/>
                <a:ext cx="318167" cy="357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GB" sz="400" dirty="0">
                  <a:solidFill>
                    <a:schemeClr val="bg1"/>
                  </a:solidFill>
                  <a:latin typeface="Candara"/>
                  <a:cs typeface="Candara"/>
                </a:endParaRPr>
              </a:p>
            </p:txBody>
          </p:sp>
        </p:grpSp>
        <p:grpSp>
          <p:nvGrpSpPr>
            <p:cNvPr id="51" name="Grouper 50"/>
            <p:cNvGrpSpPr/>
            <p:nvPr/>
          </p:nvGrpSpPr>
          <p:grpSpPr>
            <a:xfrm>
              <a:off x="5134974" y="4048369"/>
              <a:ext cx="1465271" cy="1123831"/>
              <a:chOff x="6905971" y="3205626"/>
              <a:chExt cx="1314494" cy="1110933"/>
            </a:xfrm>
          </p:grpSpPr>
          <p:sp>
            <p:nvSpPr>
              <p:cNvPr id="52" name="Rectangle à coins arrondis 51"/>
              <p:cNvSpPr/>
              <p:nvPr/>
            </p:nvSpPr>
            <p:spPr>
              <a:xfrm>
                <a:off x="6905971" y="3205626"/>
                <a:ext cx="1314494" cy="1110933"/>
              </a:xfrm>
              <a:prstGeom prst="roundRect">
                <a:avLst>
                  <a:gd name="adj" fmla="val 6668"/>
                </a:avLst>
              </a:prstGeom>
              <a:solidFill>
                <a:srgbClr val="FFFFFF"/>
              </a:solidFill>
              <a:ln>
                <a:solidFill>
                  <a:srgbClr val="1F497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Rectangle à coins arrondis 52"/>
              <p:cNvSpPr/>
              <p:nvPr/>
            </p:nvSpPr>
            <p:spPr>
              <a:xfrm>
                <a:off x="6977851" y="3277519"/>
                <a:ext cx="1162094" cy="369332"/>
              </a:xfrm>
              <a:prstGeom prst="roundRect">
                <a:avLst>
                  <a:gd name="adj" fmla="val 6668"/>
                </a:avLst>
              </a:prstGeom>
              <a:solidFill>
                <a:srgbClr val="800000">
                  <a:alpha val="60000"/>
                </a:srgb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6943524" y="3254693"/>
                <a:ext cx="1259276" cy="536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 smtClean="0">
                    <a:solidFill>
                      <a:schemeClr val="bg1"/>
                    </a:solidFill>
                    <a:latin typeface="Candara"/>
                  </a:rPr>
                  <a:t>Expression</a:t>
                </a:r>
                <a:endParaRPr lang="fr-CA" sz="900" dirty="0">
                  <a:solidFill>
                    <a:schemeClr val="bg1"/>
                  </a:solidFill>
                  <a:latin typeface="Candara"/>
                  <a:cs typeface="Candara"/>
                </a:endParaRPr>
              </a:p>
            </p:txBody>
          </p:sp>
          <p:sp>
            <p:nvSpPr>
              <p:cNvPr id="55" name="ZoneTexte 54"/>
              <p:cNvSpPr txBox="1"/>
              <p:nvPr/>
            </p:nvSpPr>
            <p:spPr>
              <a:xfrm>
                <a:off x="7446430" y="3718446"/>
                <a:ext cx="321517" cy="357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en-GB" sz="400" dirty="0">
                  <a:solidFill>
                    <a:schemeClr val="bg1"/>
                  </a:solidFill>
                  <a:latin typeface="Candara"/>
                  <a:cs typeface="Candara"/>
                </a:endParaRPr>
              </a:p>
            </p:txBody>
          </p:sp>
        </p:grpSp>
        <p:cxnSp>
          <p:nvCxnSpPr>
            <p:cNvPr id="56" name="Connecteur en arc 55"/>
            <p:cNvCxnSpPr>
              <a:stCxn id="42" idx="3"/>
              <a:endCxn id="47" idx="1"/>
            </p:cNvCxnSpPr>
            <p:nvPr/>
          </p:nvCxnSpPr>
          <p:spPr>
            <a:xfrm flipV="1">
              <a:off x="3083111" y="2454762"/>
              <a:ext cx="2058873" cy="2165317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en arc 56"/>
            <p:cNvCxnSpPr>
              <a:stCxn id="42" idx="3"/>
              <a:endCxn id="52" idx="1"/>
            </p:cNvCxnSpPr>
            <p:nvPr/>
          </p:nvCxnSpPr>
          <p:spPr>
            <a:xfrm flipV="1">
              <a:off x="3083111" y="4610285"/>
              <a:ext cx="2051868" cy="9794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en arc 57"/>
            <p:cNvCxnSpPr>
              <a:stCxn id="47" idx="2"/>
              <a:endCxn id="52" idx="0"/>
            </p:cNvCxnSpPr>
            <p:nvPr/>
          </p:nvCxnSpPr>
          <p:spPr>
            <a:xfrm rot="5400000">
              <a:off x="5359129" y="3525163"/>
              <a:ext cx="1031692" cy="14720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Cylindre 73"/>
          <p:cNvSpPr/>
          <p:nvPr>
            <p:custDataLst>
              <p:tags r:id="rId9"/>
            </p:custDataLst>
          </p:nvPr>
        </p:nvSpPr>
        <p:spPr>
          <a:xfrm>
            <a:off x="2280968" y="5789836"/>
            <a:ext cx="2133531" cy="722158"/>
          </a:xfrm>
          <a:prstGeom prst="can">
            <a:avLst>
              <a:gd name="adj" fmla="val 14654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</a:rPr>
              <a:t>Moyen d’interprétation</a:t>
            </a:r>
            <a:endParaRPr lang="fr-CA" sz="1600" dirty="0">
              <a:solidFill>
                <a:srgbClr val="000000"/>
              </a:solidFill>
            </a:endParaRPr>
          </a:p>
          <a:p>
            <a:pPr algn="ctr"/>
            <a:r>
              <a:rPr lang="fr-FR" sz="1400" dirty="0">
                <a:solidFill>
                  <a:srgbClr val="000000"/>
                </a:solidFill>
              </a:rPr>
              <a:t>MIMO, RAMEAU, AIBM</a:t>
            </a:r>
          </a:p>
        </p:txBody>
      </p:sp>
      <p:sp>
        <p:nvSpPr>
          <p:cNvPr id="75" name="Cylindre 74"/>
          <p:cNvSpPr/>
          <p:nvPr>
            <p:custDataLst>
              <p:tags r:id="rId10"/>
            </p:custDataLst>
          </p:nvPr>
        </p:nvSpPr>
        <p:spPr>
          <a:xfrm>
            <a:off x="1405015" y="5041897"/>
            <a:ext cx="2133531" cy="599326"/>
          </a:xfrm>
          <a:prstGeom prst="can">
            <a:avLst>
              <a:gd name="adj" fmla="val 22923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/>
          <a:lstStyle/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Genres musicaux</a:t>
            </a:r>
            <a:endParaRPr lang="fr-CA" sz="1700" dirty="0">
              <a:solidFill>
                <a:srgbClr val="000000"/>
              </a:solidFill>
            </a:endParaRPr>
          </a:p>
        </p:txBody>
      </p:sp>
      <p:sp>
        <p:nvSpPr>
          <p:cNvPr id="76" name="Cylindre 75"/>
          <p:cNvSpPr/>
          <p:nvPr>
            <p:custDataLst>
              <p:tags r:id="rId11"/>
            </p:custDataLst>
          </p:nvPr>
        </p:nvSpPr>
        <p:spPr>
          <a:xfrm>
            <a:off x="1023077" y="4360556"/>
            <a:ext cx="2133531" cy="599326"/>
          </a:xfrm>
          <a:prstGeom prst="can">
            <a:avLst>
              <a:gd name="adj" fmla="val 25000"/>
            </a:avLst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/>
          <a:lstStyle/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Personnes</a:t>
            </a:r>
            <a:r>
              <a:rPr dirty="0" smtClean="0"/>
              <a:t> </a:t>
            </a:r>
          </a:p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ISNI</a:t>
            </a:r>
            <a:endParaRPr lang="fr-CA" sz="1700" dirty="0">
              <a:solidFill>
                <a:srgbClr val="000000"/>
              </a:solidFill>
            </a:endParaRPr>
          </a:p>
        </p:txBody>
      </p:sp>
      <p:sp>
        <p:nvSpPr>
          <p:cNvPr id="77" name="Cylindre 76"/>
          <p:cNvSpPr/>
          <p:nvPr>
            <p:custDataLst>
              <p:tags r:id="rId12"/>
            </p:custDataLst>
          </p:nvPr>
        </p:nvSpPr>
        <p:spPr>
          <a:xfrm>
            <a:off x="598922" y="3528143"/>
            <a:ext cx="2133531" cy="795057"/>
          </a:xfrm>
          <a:prstGeom prst="can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/>
          <a:lstStyle/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Groupes ethniques</a:t>
            </a:r>
          </a:p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RAMEAU</a:t>
            </a:r>
            <a:endParaRPr lang="fr-CA" sz="1700" dirty="0">
              <a:solidFill>
                <a:srgbClr val="000000"/>
              </a:solidFill>
            </a:endParaRPr>
          </a:p>
        </p:txBody>
      </p:sp>
      <p:sp>
        <p:nvSpPr>
          <p:cNvPr id="78" name="Cylindre 77"/>
          <p:cNvSpPr/>
          <p:nvPr>
            <p:custDataLst>
              <p:tags r:id="rId13"/>
            </p:custDataLst>
          </p:nvPr>
        </p:nvSpPr>
        <p:spPr>
          <a:xfrm>
            <a:off x="338250" y="2569168"/>
            <a:ext cx="2133531" cy="833414"/>
          </a:xfrm>
          <a:prstGeom prst="can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/>
          <a:lstStyle/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Fonctions de personnes</a:t>
            </a:r>
            <a:endParaRPr lang="fr-CA" sz="1700" dirty="0" smtClean="0">
              <a:solidFill>
                <a:srgbClr val="000000"/>
              </a:solidFill>
            </a:endParaRPr>
          </a:p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MARC</a:t>
            </a:r>
            <a:endParaRPr lang="fr-CA" sz="1700" dirty="0">
              <a:solidFill>
                <a:srgbClr val="000000"/>
              </a:solidFill>
            </a:endParaRPr>
          </a:p>
        </p:txBody>
      </p:sp>
      <p:cxnSp>
        <p:nvCxnSpPr>
          <p:cNvPr id="81" name="AutoShape 28"/>
          <p:cNvCxnSpPr>
            <a:cxnSpLocks noChangeShapeType="1"/>
            <a:endCxn id="52239" idx="2"/>
          </p:cNvCxnSpPr>
          <p:nvPr>
            <p:custDataLst>
              <p:tags r:id="rId14"/>
            </p:custDataLst>
          </p:nvPr>
        </p:nvCxnSpPr>
        <p:spPr bwMode="auto">
          <a:xfrm flipV="1">
            <a:off x="2975886" y="2496049"/>
            <a:ext cx="1448547" cy="182715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84" name="AutoShape 28"/>
          <p:cNvCxnSpPr>
            <a:cxnSpLocks noChangeShapeType="1"/>
            <a:endCxn id="52239" idx="2"/>
          </p:cNvCxnSpPr>
          <p:nvPr>
            <p:custDataLst>
              <p:tags r:id="rId15"/>
            </p:custDataLst>
          </p:nvPr>
        </p:nvCxnSpPr>
        <p:spPr bwMode="auto">
          <a:xfrm flipV="1">
            <a:off x="3240677" y="2496049"/>
            <a:ext cx="1183756" cy="254584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87" name="AutoShape 28"/>
          <p:cNvCxnSpPr>
            <a:cxnSpLocks noChangeShapeType="1"/>
            <a:endCxn id="52239" idx="2"/>
          </p:cNvCxnSpPr>
          <p:nvPr>
            <p:custDataLst>
              <p:tags r:id="rId16"/>
            </p:custDataLst>
          </p:nvPr>
        </p:nvCxnSpPr>
        <p:spPr bwMode="auto">
          <a:xfrm flipV="1">
            <a:off x="3831179" y="2496049"/>
            <a:ext cx="593254" cy="3293787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90" name="Cylindre 89"/>
          <p:cNvSpPr/>
          <p:nvPr>
            <p:custDataLst>
              <p:tags r:id="rId17"/>
            </p:custDataLst>
          </p:nvPr>
        </p:nvSpPr>
        <p:spPr>
          <a:xfrm>
            <a:off x="6654095" y="2833637"/>
            <a:ext cx="2133531" cy="833414"/>
          </a:xfrm>
          <a:prstGeom prst="can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dashDot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/>
          <a:lstStyle/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Dérivations</a:t>
            </a:r>
            <a:endParaRPr lang="fr-CA" sz="1700" dirty="0">
              <a:solidFill>
                <a:srgbClr val="000000"/>
              </a:solidFill>
            </a:endParaRPr>
          </a:p>
        </p:txBody>
      </p:sp>
      <p:sp>
        <p:nvSpPr>
          <p:cNvPr id="91" name="Cylindre 90"/>
          <p:cNvSpPr/>
          <p:nvPr>
            <p:custDataLst>
              <p:tags r:id="rId18"/>
            </p:custDataLst>
          </p:nvPr>
        </p:nvSpPr>
        <p:spPr>
          <a:xfrm>
            <a:off x="6298161" y="3819451"/>
            <a:ext cx="2133531" cy="833414"/>
          </a:xfrm>
          <a:prstGeom prst="can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dashDot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/>
          <a:lstStyle/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Modes</a:t>
            </a:r>
            <a:endParaRPr lang="fr-CA" sz="1700" dirty="0">
              <a:solidFill>
                <a:srgbClr val="000000"/>
              </a:solidFill>
            </a:endParaRPr>
          </a:p>
        </p:txBody>
      </p:sp>
      <p:sp>
        <p:nvSpPr>
          <p:cNvPr id="92" name="Cylindre 91"/>
          <p:cNvSpPr/>
          <p:nvPr>
            <p:custDataLst>
              <p:tags r:id="rId19"/>
            </p:custDataLst>
          </p:nvPr>
        </p:nvSpPr>
        <p:spPr>
          <a:xfrm>
            <a:off x="5827991" y="4757443"/>
            <a:ext cx="2133531" cy="833414"/>
          </a:xfrm>
          <a:prstGeom prst="can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dashDot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/>
          <a:lstStyle/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Types de titre</a:t>
            </a:r>
            <a:endParaRPr lang="fr-CA" sz="1700" dirty="0">
              <a:solidFill>
                <a:srgbClr val="000000"/>
              </a:solidFill>
            </a:endParaRPr>
          </a:p>
        </p:txBody>
      </p:sp>
      <p:sp>
        <p:nvSpPr>
          <p:cNvPr id="93" name="Cylindre 92"/>
          <p:cNvSpPr/>
          <p:nvPr>
            <p:custDataLst>
              <p:tags r:id="rId20"/>
            </p:custDataLst>
          </p:nvPr>
        </p:nvSpPr>
        <p:spPr>
          <a:xfrm>
            <a:off x="5117455" y="5615365"/>
            <a:ext cx="2133531" cy="833414"/>
          </a:xfrm>
          <a:prstGeom prst="can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dashDot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/>
          <a:lstStyle/>
          <a:p>
            <a:pPr algn="ctr"/>
            <a:r>
              <a:rPr lang="fr-FR" sz="1700" dirty="0" smtClean="0">
                <a:solidFill>
                  <a:srgbClr val="000000"/>
                </a:solidFill>
              </a:rPr>
              <a:t>Catalogues</a:t>
            </a:r>
            <a:endParaRPr lang="fr-CA" sz="1700" dirty="0">
              <a:solidFill>
                <a:srgbClr val="000000"/>
              </a:solidFill>
            </a:endParaRPr>
          </a:p>
        </p:txBody>
      </p:sp>
      <p:cxnSp>
        <p:nvCxnSpPr>
          <p:cNvPr id="95" name="AutoShape 26"/>
          <p:cNvCxnSpPr>
            <a:cxnSpLocks noChangeShapeType="1"/>
            <a:stCxn id="92" idx="2"/>
            <a:endCxn id="52239" idx="2"/>
          </p:cNvCxnSpPr>
          <p:nvPr>
            <p:custDataLst>
              <p:tags r:id="rId21"/>
            </p:custDataLst>
          </p:nvPr>
        </p:nvCxnSpPr>
        <p:spPr bwMode="auto">
          <a:xfrm flipH="1" flipV="1">
            <a:off x="4424433" y="2496049"/>
            <a:ext cx="1403558" cy="267810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00" name="AutoShape 29"/>
          <p:cNvCxnSpPr>
            <a:cxnSpLocks noChangeShapeType="1"/>
            <a:stCxn id="93" idx="2"/>
            <a:endCxn id="52239" idx="2"/>
          </p:cNvCxnSpPr>
          <p:nvPr>
            <p:custDataLst>
              <p:tags r:id="rId22"/>
            </p:custDataLst>
          </p:nvPr>
        </p:nvCxnSpPr>
        <p:spPr bwMode="auto">
          <a:xfrm flipH="1" flipV="1">
            <a:off x="4424433" y="2496049"/>
            <a:ext cx="693022" cy="353602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04" name="Rectangle 19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497093" y="1113169"/>
            <a:ext cx="1815843" cy="108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dirty="0" smtClean="0"/>
              <a:t>Vocabulaires contrôlés ouverts existants</a:t>
            </a:r>
            <a:endParaRPr lang="fr-CA" sz="2200" dirty="0"/>
          </a:p>
        </p:txBody>
      </p:sp>
      <p:sp>
        <p:nvSpPr>
          <p:cNvPr id="105" name="Rectangle 1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6850292" y="958211"/>
            <a:ext cx="1815843" cy="142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dirty="0" smtClean="0"/>
              <a:t>DOREMUS crée des vocabulaires multilingues ouverts</a:t>
            </a:r>
            <a:endParaRPr lang="fr-CA" sz="2200" dirty="0"/>
          </a:p>
        </p:txBody>
      </p:sp>
    </p:spTree>
    <p:extLst>
      <p:ext uri="{BB962C8B-B14F-4D97-AF65-F5344CB8AC3E}">
        <p14:creationId xmlns:p14="http://schemas.microsoft.com/office/powerpoint/2010/main" val="371533909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 descr="tile_paper_medgray.jpeg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516065" y="1568277"/>
            <a:ext cx="2298279" cy="4202534"/>
          </a:xfrm>
          <a:prstGeom prst="rect">
            <a:avLst/>
          </a:prstGeom>
          <a:blipFill dpi="0" rotWithShape="0">
            <a:blip r:embed="rId47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750151" y="3349"/>
            <a:ext cx="5448226" cy="959941"/>
          </a:xfrm>
        </p:spPr>
        <p:txBody>
          <a:bodyPr/>
          <a:lstStyle/>
          <a:p>
            <a:pPr defTabSz="213189"/>
            <a:r>
              <a:rPr lang="fr-CA" sz="29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Liens entre les vocabulaires contrôlés </a:t>
            </a:r>
            <a:r>
              <a:rPr lang="fr-CA" dirty="0" smtClean="0"/>
              <a:t/>
            </a:r>
            <a:br>
              <a:rPr lang="fr-CA" dirty="0" smtClean="0"/>
            </a:br>
            <a:endParaRPr lang="fr-CA" sz="2900" dirty="0">
              <a:solidFill>
                <a:srgbClr val="53585F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3251" name="AutoShape 3" descr="tile_paper_medgray.jpeg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48258" y="1080492"/>
            <a:ext cx="1963415" cy="892969"/>
          </a:xfrm>
          <a:prstGeom prst="roundRect">
            <a:avLst>
              <a:gd name="adj" fmla="val 15000"/>
            </a:avLst>
          </a:prstGeom>
          <a:blipFill dpi="0" rotWithShape="0">
            <a:blip r:embed="rId47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53252" name="Rectangle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33549" y="1197407"/>
            <a:ext cx="1446713" cy="65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100" dirty="0" smtClean="0">
                <a:solidFill>
                  <a:srgbClr val="FFFFFF"/>
                </a:solidFill>
              </a:rPr>
              <a:t>BnF</a:t>
            </a:r>
          </a:p>
          <a:p>
            <a:r>
              <a:rPr lang="fr-CA" sz="1700" dirty="0" smtClean="0">
                <a:solidFill>
                  <a:srgbClr val="FFFFFF"/>
                </a:solidFill>
              </a:rPr>
              <a:t>(IAML adaptée)</a:t>
            </a:r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53253" name="AutoShape 5" descr="tile_paper_medgray.jpeg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57188" y="2187773"/>
            <a:ext cx="1963415" cy="892969"/>
          </a:xfrm>
          <a:prstGeom prst="roundRect">
            <a:avLst>
              <a:gd name="adj" fmla="val 15000"/>
            </a:avLst>
          </a:prstGeom>
          <a:blipFill dpi="0" rotWithShape="0">
            <a:blip r:embed="rId47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53254" name="Rectangle 6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84436" y="2273911"/>
            <a:ext cx="1535160" cy="71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100" dirty="0" smtClean="0">
                <a:solidFill>
                  <a:srgbClr val="FFFFFF"/>
                </a:solidFill>
              </a:rPr>
              <a:t>Philharmonie</a:t>
            </a:r>
          </a:p>
          <a:p>
            <a:r>
              <a:rPr lang="fr-CA" sz="2100" dirty="0" smtClean="0">
                <a:solidFill>
                  <a:srgbClr val="FFFFFF"/>
                </a:solidFill>
              </a:rPr>
              <a:t>(MIMO)</a:t>
            </a:r>
            <a:endParaRPr lang="fr-CA" sz="2100" dirty="0">
              <a:solidFill>
                <a:srgbClr val="FFFFFF"/>
              </a:solidFill>
            </a:endParaRPr>
          </a:p>
        </p:txBody>
      </p:sp>
      <p:sp>
        <p:nvSpPr>
          <p:cNvPr id="53255" name="AutoShape 7" descr="tile_paper_medgray.jpeg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348258" y="3312914"/>
            <a:ext cx="1963415" cy="892969"/>
          </a:xfrm>
          <a:prstGeom prst="roundRect">
            <a:avLst>
              <a:gd name="adj" fmla="val 15000"/>
            </a:avLst>
          </a:prstGeom>
          <a:blipFill dpi="0" rotWithShape="0">
            <a:blip r:embed="rId47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53256" name="Rectangle 8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373931" y="3561750"/>
            <a:ext cx="1686907" cy="39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100" dirty="0" smtClean="0">
                <a:solidFill>
                  <a:srgbClr val="FFFFFF"/>
                </a:solidFill>
              </a:rPr>
              <a:t>Radio France 1</a:t>
            </a:r>
            <a:endParaRPr lang="fr-CA" sz="2100" dirty="0">
              <a:solidFill>
                <a:srgbClr val="FFFFFF"/>
              </a:solidFill>
            </a:endParaRPr>
          </a:p>
        </p:txBody>
      </p:sp>
      <p:sp>
        <p:nvSpPr>
          <p:cNvPr id="53257" name="AutoShape 9" descr="tile_paper_medgray.jpeg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357188" y="4473773"/>
            <a:ext cx="1963415" cy="892969"/>
          </a:xfrm>
          <a:prstGeom prst="roundRect">
            <a:avLst>
              <a:gd name="adj" fmla="val 15000"/>
            </a:avLst>
          </a:prstGeom>
          <a:blipFill dpi="0" rotWithShape="0">
            <a:blip r:embed="rId47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53258" name="Rectangle 10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382861" y="4722610"/>
            <a:ext cx="1686907" cy="39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100" dirty="0" smtClean="0">
                <a:solidFill>
                  <a:srgbClr val="FFFFFF"/>
                </a:solidFill>
              </a:rPr>
              <a:t>Radio France 2</a:t>
            </a:r>
            <a:endParaRPr lang="fr-CA" sz="2100" dirty="0">
              <a:solidFill>
                <a:srgbClr val="FFFFFF"/>
              </a:solidFill>
            </a:endParaRPr>
          </a:p>
        </p:txBody>
      </p:sp>
      <p:sp>
        <p:nvSpPr>
          <p:cNvPr id="53259" name="AutoShape 11" descr="tile_paper_medgray.jpeg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357188" y="5598914"/>
            <a:ext cx="1963415" cy="892969"/>
          </a:xfrm>
          <a:prstGeom prst="roundRect">
            <a:avLst>
              <a:gd name="adj" fmla="val 15000"/>
            </a:avLst>
          </a:prstGeom>
          <a:blipFill dpi="0" rotWithShape="0">
            <a:blip r:embed="rId47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1700" dirty="0">
              <a:solidFill>
                <a:srgbClr val="FFFFFF"/>
              </a:solidFill>
            </a:endParaRPr>
          </a:p>
        </p:txBody>
      </p:sp>
      <p:sp>
        <p:nvSpPr>
          <p:cNvPr id="53260" name="Rectangle 12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382861" y="5847750"/>
            <a:ext cx="1686907" cy="39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100" dirty="0" smtClean="0">
                <a:solidFill>
                  <a:srgbClr val="FFFFFF"/>
                </a:solidFill>
              </a:rPr>
              <a:t>Radio France 3</a:t>
            </a:r>
            <a:endParaRPr lang="fr-CA" sz="2100" dirty="0">
              <a:solidFill>
                <a:srgbClr val="FFFFFF"/>
              </a:solidFill>
            </a:endParaRPr>
          </a:p>
        </p:txBody>
      </p:sp>
      <p:sp>
        <p:nvSpPr>
          <p:cNvPr id="53261" name="AutoShape 13" descr="tile_paper_medgray.jpeg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3993250" y="1830586"/>
            <a:ext cx="1690686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>
            <a:noFill/>
          </a:ln>
          <a:effectLst>
            <a:outerShdw blurRad="50800" dist="12700" algn="ctr" rotWithShape="0">
              <a:srgbClr val="000000">
                <a:alpha val="50000"/>
              </a:srgbClr>
            </a:outerShdw>
          </a:effectLst>
          <a:extLst/>
        </p:spPr>
        <p:txBody>
          <a:bodyPr lIns="35717" tIns="35717" rIns="35717" bIns="35717" anchor="ctr"/>
          <a:lstStyle/>
          <a:p>
            <a:pPr algn="ctr"/>
            <a:r>
              <a:rPr lang="fr-CA" sz="2000" dirty="0" smtClean="0">
                <a:solidFill>
                  <a:srgbClr val="1F497D"/>
                </a:solidFill>
              </a:rPr>
              <a:t>RAMEAU</a:t>
            </a:r>
            <a:endParaRPr lang="fr-CA" sz="2000" dirty="0">
              <a:solidFill>
                <a:srgbClr val="1F497D"/>
              </a:solidFill>
            </a:endParaRPr>
          </a:p>
        </p:txBody>
      </p:sp>
      <p:sp>
        <p:nvSpPr>
          <p:cNvPr id="53267" name="AutoShape 19" descr="tile_paper_medgray.jpeg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6911579" y="907480"/>
            <a:ext cx="1963415" cy="641821"/>
          </a:xfrm>
          <a:prstGeom prst="roundRect">
            <a:avLst>
              <a:gd name="adj" fmla="val 20852"/>
            </a:avLst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68" name="Rectangle 20" descr="tile_paper_medgray.jpeg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6911579" y="1045000"/>
            <a:ext cx="1862494" cy="349131"/>
          </a:xfrm>
          <a:prstGeom prst="rect">
            <a:avLst/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dirty="0" smtClean="0">
                <a:solidFill>
                  <a:srgbClr val="FFFFFF"/>
                </a:solidFill>
              </a:rPr>
              <a:t>Library of Congress</a:t>
            </a:r>
            <a:endParaRPr lang="fr-CA" dirty="0">
              <a:solidFill>
                <a:srgbClr val="FFFFFF"/>
              </a:solidFill>
            </a:endParaRPr>
          </a:p>
        </p:txBody>
      </p:sp>
      <p:sp>
        <p:nvSpPr>
          <p:cNvPr id="53269" name="AutoShape 21" descr="tile_paper_medgray.jpeg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6911579" y="1711152"/>
            <a:ext cx="1963415" cy="641821"/>
          </a:xfrm>
          <a:prstGeom prst="roundRect">
            <a:avLst>
              <a:gd name="adj" fmla="val 20852"/>
            </a:avLst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70" name="Rectangle 22" descr="tile_paper_medgray.jpeg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7627070" y="1842667"/>
            <a:ext cx="534999" cy="379908"/>
          </a:xfrm>
          <a:prstGeom prst="rect">
            <a:avLst/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000" dirty="0" smtClean="0">
                <a:solidFill>
                  <a:srgbClr val="FFFFFF"/>
                </a:solidFill>
              </a:rPr>
              <a:t>DNB</a:t>
            </a:r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71" name="AutoShape 23" descr="tile_paper_medgray.jpeg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6911579" y="2550542"/>
            <a:ext cx="1963415" cy="641821"/>
          </a:xfrm>
          <a:prstGeom prst="roundRect">
            <a:avLst>
              <a:gd name="adj" fmla="val 20852"/>
            </a:avLst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72" name="Rectangle 24" descr="tile_paper_medgray.jpeg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7311182" y="2682058"/>
            <a:ext cx="1175949" cy="379908"/>
          </a:xfrm>
          <a:prstGeom prst="rect">
            <a:avLst/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000" dirty="0" smtClean="0">
                <a:solidFill>
                  <a:srgbClr val="FFFFFF"/>
                </a:solidFill>
              </a:rPr>
              <a:t>BN España</a:t>
            </a:r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73" name="AutoShape 25" descr="tile_paper_medgray.jpeg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6911579" y="3354214"/>
            <a:ext cx="1963415" cy="641821"/>
          </a:xfrm>
          <a:prstGeom prst="roundRect">
            <a:avLst>
              <a:gd name="adj" fmla="val 20852"/>
            </a:avLst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74" name="Rectangle 26" descr="tile_paper_medgray.jpeg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7252023" y="3485730"/>
            <a:ext cx="1395736" cy="379908"/>
          </a:xfrm>
          <a:prstGeom prst="rect">
            <a:avLst/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000" dirty="0" smtClean="0">
                <a:solidFill>
                  <a:srgbClr val="FFFFFF"/>
                </a:solidFill>
              </a:rPr>
              <a:t>en.wikipedia</a:t>
            </a:r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75" name="AutoShape 27" descr="tile_paper_medgray.jpeg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6911579" y="4211464"/>
            <a:ext cx="1963415" cy="641821"/>
          </a:xfrm>
          <a:prstGeom prst="roundRect">
            <a:avLst>
              <a:gd name="adj" fmla="val 20852"/>
            </a:avLst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76" name="Rectangle 28" descr="tile_paper_medgray.jpeg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7298904" y="4342980"/>
            <a:ext cx="1247584" cy="379908"/>
          </a:xfrm>
          <a:prstGeom prst="rect">
            <a:avLst/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000" dirty="0" smtClean="0">
                <a:solidFill>
                  <a:srgbClr val="FFFFFF"/>
                </a:solidFill>
              </a:rPr>
              <a:t>en.dbpedia</a:t>
            </a:r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77" name="AutoShape 29" descr="tile_paper_medgray.jpeg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6911579" y="5041925"/>
            <a:ext cx="1963415" cy="641821"/>
          </a:xfrm>
          <a:prstGeom prst="roundRect">
            <a:avLst>
              <a:gd name="adj" fmla="val 20852"/>
            </a:avLst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78" name="Rectangle 30" descr="tile_paper_medgray.jpeg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7459638" y="5173441"/>
            <a:ext cx="956163" cy="379908"/>
          </a:xfrm>
          <a:prstGeom prst="rect">
            <a:avLst/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000" dirty="0" smtClean="0">
                <a:solidFill>
                  <a:srgbClr val="FFFFFF"/>
                </a:solidFill>
              </a:rPr>
              <a:t>wikidata</a:t>
            </a:r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79" name="AutoShape 31" descr="tile_paper_medgray.jpeg"/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6911579" y="5845597"/>
            <a:ext cx="1963415" cy="641821"/>
          </a:xfrm>
          <a:prstGeom prst="roundRect">
            <a:avLst>
              <a:gd name="adj" fmla="val 20852"/>
            </a:avLst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7" tIns="35717" rIns="35717" bIns="35717" anchor="ctr"/>
          <a:lstStyle/>
          <a:p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80" name="Rectangle 32" descr="tile_paper_medgray.jpeg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7263185" y="5977113"/>
            <a:ext cx="1326106" cy="379908"/>
          </a:xfrm>
          <a:prstGeom prst="rect">
            <a:avLst/>
          </a:prstGeom>
          <a:blipFill dpi="0" rotWithShape="0">
            <a:blip r:embed="rId4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000" dirty="0" smtClean="0">
                <a:solidFill>
                  <a:srgbClr val="FFFFFF"/>
                </a:solidFill>
              </a:rPr>
              <a:t>musicBrainz</a:t>
            </a:r>
            <a:endParaRPr lang="fr-CA" sz="2000" dirty="0">
              <a:solidFill>
                <a:srgbClr val="FFFFFF"/>
              </a:solidFill>
            </a:endParaRPr>
          </a:p>
        </p:txBody>
      </p:sp>
      <p:sp>
        <p:nvSpPr>
          <p:cNvPr id="53281" name="AutoShape 33"/>
          <p:cNvSpPr>
            <a:spLocks/>
          </p:cNvSpPr>
          <p:nvPr>
            <p:custDataLst>
              <p:tags r:id="rId28"/>
            </p:custDataLst>
          </p:nvPr>
        </p:nvSpPr>
        <p:spPr bwMode="auto">
          <a:xfrm rot="16200000">
            <a:off x="6298220" y="5666445"/>
            <a:ext cx="813718" cy="245566"/>
          </a:xfrm>
          <a:custGeom>
            <a:avLst/>
            <a:gdLst>
              <a:gd name="T0" fmla="*/ 10800 w 21600"/>
              <a:gd name="T1" fmla="+- 0 11538 1477"/>
              <a:gd name="T2" fmla="*/ 11538 h 20123"/>
              <a:gd name="T3" fmla="*/ 10800 w 21600"/>
              <a:gd name="T4" fmla="+- 0 11538 1477"/>
              <a:gd name="T5" fmla="*/ 11538 h 20123"/>
              <a:gd name="T6" fmla="*/ 10800 w 21600"/>
              <a:gd name="T7" fmla="+- 0 11538 1477"/>
              <a:gd name="T8" fmla="*/ 11538 h 20123"/>
              <a:gd name="T9" fmla="*/ 10800 w 21600"/>
              <a:gd name="T10" fmla="+- 0 11538 1477"/>
              <a:gd name="T11" fmla="*/ 11538 h 2012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0123">
                <a:moveTo>
                  <a:pt x="0" y="20123"/>
                </a:moveTo>
                <a:cubicBezTo>
                  <a:pt x="1862" y="9060"/>
                  <a:pt x="5384" y="1599"/>
                  <a:pt x="9391" y="231"/>
                </a:cubicBezTo>
                <a:cubicBezTo>
                  <a:pt x="14391" y="-1477"/>
                  <a:pt x="19224" y="6398"/>
                  <a:pt x="21600" y="20123"/>
                </a:cubicBezTo>
              </a:path>
            </a:pathLst>
          </a:custGeom>
          <a:noFill/>
          <a:ln w="25400" cap="flat" cmpd="sng">
            <a:solidFill>
              <a:srgbClr val="773F9B"/>
            </a:solidFill>
            <a:prstDash val="solid"/>
            <a:miter lim="4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2000" dirty="0"/>
          </a:p>
        </p:txBody>
      </p:sp>
      <p:sp>
        <p:nvSpPr>
          <p:cNvPr id="53282" name="AutoShape 34"/>
          <p:cNvSpPr>
            <a:spLocks/>
          </p:cNvSpPr>
          <p:nvPr>
            <p:custDataLst>
              <p:tags r:id="rId29"/>
            </p:custDataLst>
          </p:nvPr>
        </p:nvSpPr>
        <p:spPr bwMode="auto">
          <a:xfrm rot="16200000">
            <a:off x="5882432" y="4377780"/>
            <a:ext cx="1515814" cy="334863"/>
          </a:xfrm>
          <a:custGeom>
            <a:avLst/>
            <a:gdLst>
              <a:gd name="T0" fmla="*/ 10800 w 21600"/>
              <a:gd name="T1" fmla="+- 0 13016 4433"/>
              <a:gd name="T2" fmla="*/ 13016 h 17167"/>
              <a:gd name="T3" fmla="*/ 10800 w 21600"/>
              <a:gd name="T4" fmla="+- 0 13016 4433"/>
              <a:gd name="T5" fmla="*/ 13016 h 17167"/>
              <a:gd name="T6" fmla="*/ 10800 w 21600"/>
              <a:gd name="T7" fmla="+- 0 13016 4433"/>
              <a:gd name="T8" fmla="*/ 13016 h 17167"/>
              <a:gd name="T9" fmla="*/ 10800 w 21600"/>
              <a:gd name="T10" fmla="+- 0 13016 4433"/>
              <a:gd name="T11" fmla="*/ 13016 h 17167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17167">
                <a:moveTo>
                  <a:pt x="0" y="16367"/>
                </a:moveTo>
                <a:cubicBezTo>
                  <a:pt x="1412" y="10945"/>
                  <a:pt x="3134" y="6696"/>
                  <a:pt x="5047" y="3916"/>
                </a:cubicBezTo>
                <a:cubicBezTo>
                  <a:pt x="10794" y="-4433"/>
                  <a:pt x="17374" y="834"/>
                  <a:pt x="21600" y="17167"/>
                </a:cubicBezTo>
              </a:path>
            </a:pathLst>
          </a:custGeom>
          <a:noFill/>
          <a:ln w="25400" cap="flat" cmpd="sng">
            <a:solidFill>
              <a:srgbClr val="773F9B"/>
            </a:solidFill>
            <a:prstDash val="solid"/>
            <a:miter lim="4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2000" dirty="0"/>
          </a:p>
        </p:txBody>
      </p:sp>
      <p:sp>
        <p:nvSpPr>
          <p:cNvPr id="53283" name="AutoShape 35"/>
          <p:cNvSpPr>
            <a:spLocks/>
          </p:cNvSpPr>
          <p:nvPr>
            <p:custDataLst>
              <p:tags r:id="rId30"/>
            </p:custDataLst>
          </p:nvPr>
        </p:nvSpPr>
        <p:spPr bwMode="auto">
          <a:xfrm rot="18473141">
            <a:off x="5345535" y="4211465"/>
            <a:ext cx="1804913" cy="309190"/>
          </a:xfrm>
          <a:custGeom>
            <a:avLst/>
            <a:gdLst>
              <a:gd name="T0" fmla="*/ 10800 w 21600"/>
              <a:gd name="T1" fmla="+- 0 10761 1267"/>
              <a:gd name="T2" fmla="*/ 10761 h 18988"/>
              <a:gd name="T3" fmla="*/ 10800 w 21600"/>
              <a:gd name="T4" fmla="+- 0 10761 1267"/>
              <a:gd name="T5" fmla="*/ 10761 h 18988"/>
              <a:gd name="T6" fmla="*/ 10800 w 21600"/>
              <a:gd name="T7" fmla="+- 0 10761 1267"/>
              <a:gd name="T8" fmla="*/ 10761 h 18988"/>
              <a:gd name="T9" fmla="*/ 10800 w 21600"/>
              <a:gd name="T10" fmla="+- 0 10761 1267"/>
              <a:gd name="T11" fmla="*/ 10761 h 1898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18988">
                <a:moveTo>
                  <a:pt x="0" y="10620"/>
                </a:moveTo>
                <a:cubicBezTo>
                  <a:pt x="1056" y="15487"/>
                  <a:pt x="2401" y="18404"/>
                  <a:pt x="3818" y="18903"/>
                </a:cubicBezTo>
                <a:cubicBezTo>
                  <a:pt x="7877" y="20333"/>
                  <a:pt x="11101" y="3106"/>
                  <a:pt x="15022" y="383"/>
                </a:cubicBezTo>
                <a:cubicBezTo>
                  <a:pt x="17399" y="-1267"/>
                  <a:pt x="19801" y="2458"/>
                  <a:pt x="21600" y="10620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4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2000" dirty="0"/>
          </a:p>
        </p:txBody>
      </p:sp>
      <p:sp>
        <p:nvSpPr>
          <p:cNvPr id="53284" name="AutoShape 36"/>
          <p:cNvSpPr>
            <a:spLocks/>
          </p:cNvSpPr>
          <p:nvPr>
            <p:custDataLst>
              <p:tags r:id="rId31"/>
            </p:custDataLst>
          </p:nvPr>
        </p:nvSpPr>
        <p:spPr bwMode="auto">
          <a:xfrm rot="19070746">
            <a:off x="5595566" y="1651992"/>
            <a:ext cx="1273596" cy="147340"/>
          </a:xfrm>
          <a:custGeom>
            <a:avLst/>
            <a:gdLst>
              <a:gd name="T0" fmla="*/ 10800 w 21600"/>
              <a:gd name="T1" fmla="+- 0 10977 1331"/>
              <a:gd name="T2" fmla="*/ 10977 h 19292"/>
              <a:gd name="T3" fmla="*/ 10800 w 21600"/>
              <a:gd name="T4" fmla="+- 0 10977 1331"/>
              <a:gd name="T5" fmla="*/ 10977 h 19292"/>
              <a:gd name="T6" fmla="*/ 10800 w 21600"/>
              <a:gd name="T7" fmla="+- 0 10977 1331"/>
              <a:gd name="T8" fmla="*/ 10977 h 19292"/>
              <a:gd name="T9" fmla="*/ 10800 w 21600"/>
              <a:gd name="T10" fmla="+- 0 10977 1331"/>
              <a:gd name="T11" fmla="*/ 10977 h 19292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19292">
                <a:moveTo>
                  <a:pt x="0" y="2614"/>
                </a:moveTo>
                <a:cubicBezTo>
                  <a:pt x="1758" y="14326"/>
                  <a:pt x="4045" y="20269"/>
                  <a:pt x="6368" y="19161"/>
                </a:cubicBezTo>
                <a:cubicBezTo>
                  <a:pt x="9557" y="17639"/>
                  <a:pt x="12376" y="3069"/>
                  <a:pt x="15535" y="433"/>
                </a:cubicBezTo>
                <a:cubicBezTo>
                  <a:pt x="17649" y="-1331"/>
                  <a:pt x="19782" y="2326"/>
                  <a:pt x="21600" y="10864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4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2000" dirty="0"/>
          </a:p>
        </p:txBody>
      </p:sp>
      <p:sp>
        <p:nvSpPr>
          <p:cNvPr id="53285" name="AutoShape 37"/>
          <p:cNvSpPr>
            <a:spLocks/>
          </p:cNvSpPr>
          <p:nvPr>
            <p:custDataLst>
              <p:tags r:id="rId32"/>
            </p:custDataLst>
          </p:nvPr>
        </p:nvSpPr>
        <p:spPr bwMode="auto">
          <a:xfrm rot="20786360">
            <a:off x="5759649" y="2147590"/>
            <a:ext cx="964406" cy="60275"/>
          </a:xfrm>
          <a:custGeom>
            <a:avLst/>
            <a:gdLst>
              <a:gd name="T0" fmla="*/ 10800 w 21600"/>
              <a:gd name="T1" fmla="*/ 10325 h 20650"/>
              <a:gd name="T2" fmla="*/ 10800 w 21600"/>
              <a:gd name="T3" fmla="*/ 10325 h 20650"/>
              <a:gd name="T4" fmla="*/ 10800 w 21600"/>
              <a:gd name="T5" fmla="*/ 10325 h 20650"/>
              <a:gd name="T6" fmla="*/ 10800 w 21600"/>
              <a:gd name="T7" fmla="*/ 10325 h 20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0650">
                <a:moveTo>
                  <a:pt x="0" y="0"/>
                </a:moveTo>
                <a:cubicBezTo>
                  <a:pt x="4007" y="14697"/>
                  <a:pt x="8120" y="21600"/>
                  <a:pt x="12240" y="20545"/>
                </a:cubicBezTo>
                <a:cubicBezTo>
                  <a:pt x="15387" y="19739"/>
                  <a:pt x="18521" y="14290"/>
                  <a:pt x="21600" y="4273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4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2000" dirty="0"/>
          </a:p>
        </p:txBody>
      </p:sp>
      <p:sp>
        <p:nvSpPr>
          <p:cNvPr id="53286" name="AutoShape 38"/>
          <p:cNvSpPr>
            <a:spLocks/>
          </p:cNvSpPr>
          <p:nvPr>
            <p:custDataLst>
              <p:tags r:id="rId33"/>
            </p:custDataLst>
          </p:nvPr>
        </p:nvSpPr>
        <p:spPr bwMode="auto">
          <a:xfrm rot="1373425">
            <a:off x="5723930" y="2494732"/>
            <a:ext cx="1032495" cy="104924"/>
          </a:xfrm>
          <a:custGeom>
            <a:avLst/>
            <a:gdLst>
              <a:gd name="T0" fmla="*/ 10800 w 21600"/>
              <a:gd name="T1" fmla="+- 0 10671 1001"/>
              <a:gd name="T2" fmla="*/ 10671 h 19340"/>
              <a:gd name="T3" fmla="*/ 10800 w 21600"/>
              <a:gd name="T4" fmla="+- 0 10671 1001"/>
              <a:gd name="T5" fmla="*/ 10671 h 19340"/>
              <a:gd name="T6" fmla="*/ 10800 w 21600"/>
              <a:gd name="T7" fmla="+- 0 10671 1001"/>
              <a:gd name="T8" fmla="*/ 10671 h 19340"/>
              <a:gd name="T9" fmla="*/ 10800 w 21600"/>
              <a:gd name="T10" fmla="+- 0 10671 1001"/>
              <a:gd name="T11" fmla="*/ 10671 h 19340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19340">
                <a:moveTo>
                  <a:pt x="0" y="13429"/>
                </a:moveTo>
                <a:cubicBezTo>
                  <a:pt x="1943" y="3609"/>
                  <a:pt x="4173" y="-1001"/>
                  <a:pt x="6414" y="181"/>
                </a:cubicBezTo>
                <a:cubicBezTo>
                  <a:pt x="9608" y="1867"/>
                  <a:pt x="12549" y="15082"/>
                  <a:pt x="15698" y="18467"/>
                </a:cubicBezTo>
                <a:cubicBezTo>
                  <a:pt x="17682" y="20599"/>
                  <a:pt x="19699" y="18815"/>
                  <a:pt x="21600" y="13197"/>
                </a:cubicBez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4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2000" dirty="0"/>
          </a:p>
        </p:txBody>
      </p:sp>
      <p:sp>
        <p:nvSpPr>
          <p:cNvPr id="53287" name="Line 39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2423294" y="1518047"/>
            <a:ext cx="449833" cy="0"/>
          </a:xfrm>
          <a:prstGeom prst="line">
            <a:avLst/>
          </a:prstGeom>
          <a:noFill/>
          <a:ln w="25400" cap="flat" cmpd="sng">
            <a:solidFill>
              <a:srgbClr val="51A8F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/>
          </a:p>
        </p:txBody>
      </p:sp>
      <p:sp>
        <p:nvSpPr>
          <p:cNvPr id="53288" name="Line 40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2423294" y="2678906"/>
            <a:ext cx="449833" cy="0"/>
          </a:xfrm>
          <a:prstGeom prst="line">
            <a:avLst/>
          </a:prstGeom>
          <a:noFill/>
          <a:ln w="25400" cap="flat" cmpd="sng">
            <a:solidFill>
              <a:srgbClr val="51A8F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/>
          </a:p>
        </p:txBody>
      </p:sp>
      <p:sp>
        <p:nvSpPr>
          <p:cNvPr id="53289" name="Line 41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2423294" y="3777258"/>
            <a:ext cx="449833" cy="0"/>
          </a:xfrm>
          <a:prstGeom prst="line">
            <a:avLst/>
          </a:prstGeom>
          <a:noFill/>
          <a:ln w="25400" cap="flat" cmpd="sng">
            <a:solidFill>
              <a:srgbClr val="51A8F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/>
          </a:p>
        </p:txBody>
      </p:sp>
      <p:sp>
        <p:nvSpPr>
          <p:cNvPr id="53290" name="Line 42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2423294" y="4929188"/>
            <a:ext cx="449833" cy="0"/>
          </a:xfrm>
          <a:prstGeom prst="line">
            <a:avLst/>
          </a:prstGeom>
          <a:noFill/>
          <a:ln w="25400" cap="flat" cmpd="sng">
            <a:solidFill>
              <a:srgbClr val="51A8F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/>
          </a:p>
        </p:txBody>
      </p:sp>
      <p:sp>
        <p:nvSpPr>
          <p:cNvPr id="53291" name="Line 43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2423294" y="6054328"/>
            <a:ext cx="449833" cy="0"/>
          </a:xfrm>
          <a:prstGeom prst="line">
            <a:avLst/>
          </a:prstGeom>
          <a:noFill/>
          <a:ln w="25400" cap="flat" cmpd="sng">
            <a:solidFill>
              <a:srgbClr val="51A8F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/>
          </a:p>
        </p:txBody>
      </p:sp>
      <p:sp>
        <p:nvSpPr>
          <p:cNvPr id="53292" name="Line 44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V="1">
            <a:off x="2866430" y="1508002"/>
            <a:ext cx="0" cy="4555256"/>
          </a:xfrm>
          <a:prstGeom prst="line">
            <a:avLst/>
          </a:prstGeom>
          <a:noFill/>
          <a:ln w="25400" cap="flat" cmpd="sng">
            <a:solidFill>
              <a:srgbClr val="51A8F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/>
          </a:p>
        </p:txBody>
      </p:sp>
      <p:sp>
        <p:nvSpPr>
          <p:cNvPr id="53293" name="Line 45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2860849" y="3430765"/>
            <a:ext cx="603870" cy="0"/>
          </a:xfrm>
          <a:prstGeom prst="line">
            <a:avLst/>
          </a:prstGeom>
          <a:noFill/>
          <a:ln w="25400" cap="flat" cmpd="sng">
            <a:solidFill>
              <a:srgbClr val="51A8F9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endParaRPr lang="fr-CA" sz="1700" dirty="0"/>
          </a:p>
        </p:txBody>
      </p:sp>
      <p:sp>
        <p:nvSpPr>
          <p:cNvPr id="53294" name="Rectangle 46"/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3959201" y="6191425"/>
            <a:ext cx="1380182" cy="37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CA" sz="2000" dirty="0" smtClean="0">
                <a:solidFill>
                  <a:srgbClr val="861001"/>
                </a:solidFill>
              </a:rPr>
              <a:t>Alignés 2 à 2</a:t>
            </a:r>
            <a:endParaRPr lang="fr-CA" sz="2000" dirty="0">
              <a:solidFill>
                <a:srgbClr val="861001"/>
              </a:solidFill>
            </a:endParaRPr>
          </a:p>
        </p:txBody>
      </p:sp>
      <p:pic>
        <p:nvPicPr>
          <p:cNvPr id="53295" name="Picture 47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68637">
            <a:off x="3279428" y="5895826"/>
            <a:ext cx="786929" cy="38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>
            <p:custDataLst>
              <p:tags r:id="rId43"/>
            </p:custDataLst>
          </p:nvPr>
        </p:nvSpPr>
        <p:spPr>
          <a:xfrm>
            <a:off x="2990782" y="1018751"/>
            <a:ext cx="3233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4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Moyen d’interprétation</a:t>
            </a:r>
            <a:endParaRPr lang="fr-CA" sz="2400" dirty="0"/>
          </a:p>
        </p:txBody>
      </p:sp>
      <p:sp>
        <p:nvSpPr>
          <p:cNvPr id="51" name="AutoShape 13" descr="tile_paper_medgray.jpeg"/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3993250" y="3020467"/>
            <a:ext cx="1690686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>
            <a:noFill/>
          </a:ln>
          <a:effectLst>
            <a:outerShdw blurRad="50800" dist="12700" algn="ctr" rotWithShape="0">
              <a:srgbClr val="000000">
                <a:alpha val="50000"/>
              </a:srgbClr>
            </a:outerShdw>
          </a:effectLst>
          <a:extLst/>
        </p:spPr>
        <p:txBody>
          <a:bodyPr lIns="35717" tIns="35717" rIns="35717" bIns="35717" anchor="ctr"/>
          <a:lstStyle/>
          <a:p>
            <a:pPr algn="ctr"/>
            <a:r>
              <a:rPr lang="fr-CA" sz="2000" dirty="0" smtClean="0">
                <a:solidFill>
                  <a:srgbClr val="1F497D"/>
                </a:solidFill>
              </a:rPr>
              <a:t>IAML</a:t>
            </a:r>
            <a:endParaRPr lang="fr-CA" sz="2000" dirty="0">
              <a:solidFill>
                <a:srgbClr val="1F497D"/>
              </a:solidFill>
            </a:endParaRPr>
          </a:p>
        </p:txBody>
      </p:sp>
      <p:sp>
        <p:nvSpPr>
          <p:cNvPr id="52" name="AutoShape 13" descr="tile_paper_medgray.jpeg"/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3993250" y="4276125"/>
            <a:ext cx="1717587" cy="89296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>
            <a:noFill/>
          </a:ln>
          <a:effectLst>
            <a:outerShdw blurRad="50800" dist="12700" algn="ctr" rotWithShape="0">
              <a:srgbClr val="000000">
                <a:alpha val="50000"/>
              </a:srgbClr>
            </a:outerShdw>
          </a:effectLst>
          <a:extLst/>
        </p:spPr>
        <p:txBody>
          <a:bodyPr lIns="35717" tIns="35717" rIns="35717" bIns="35717" anchor="ctr"/>
          <a:lstStyle/>
          <a:p>
            <a:pPr algn="ctr"/>
            <a:r>
              <a:rPr lang="fr-CA" sz="2000" dirty="0" smtClean="0">
                <a:solidFill>
                  <a:srgbClr val="1F497D"/>
                </a:solidFill>
              </a:rPr>
              <a:t>MIMO</a:t>
            </a:r>
            <a:endParaRPr lang="fr-CA" sz="2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3488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CA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Questions à propos de l’ethnocentrisme du projet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/>
              <a:t/>
            </a:r>
            <a:br>
              <a:rPr lang="fr-CA" dirty="0" smtClean="0"/>
            </a:br>
            <a:r>
              <a:rPr lang="fr-CA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L’adaptation de ce projet aux descriptions d’œuvres musicales de diverses cultures musicales est beaucoup plus une question de création de vocabulaires contrôlés propres à ces cultures que de modèle de données.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88543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436939" y="6505277"/>
            <a:ext cx="161900" cy="2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>
            <a:spAutoFit/>
          </a:bodyPr>
          <a:lstStyle/>
          <a:p>
            <a:fld id="{C1E88952-5308-BC40-8920-BA1B833EBFD2}" type="slidenum">
              <a:rPr lang="fr-FR" sz="1300"/>
              <a:pPr/>
              <a:t>29</a:t>
            </a:fld>
            <a:endParaRPr lang="fr-CA" sz="1300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815951" y="2725787"/>
            <a:ext cx="7510983" cy="1147465"/>
          </a:xfrm>
        </p:spPr>
        <p:txBody>
          <a:bodyPr/>
          <a:lstStyle/>
          <a:p>
            <a:r>
              <a:rPr lang="fr-CA" sz="48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Interconnexion</a:t>
            </a:r>
            <a:endParaRPr lang="fr-CA" sz="4800" dirty="0">
              <a:solidFill>
                <a:srgbClr val="53585F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492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727" y="357187"/>
            <a:ext cx="5862270" cy="1146838"/>
          </a:xfrm>
          <a:prstGeom prst="rect">
            <a:avLst/>
          </a:prstGeom>
        </p:spPr>
        <p:txBody>
          <a:bodyPr>
            <a:noAutofit/>
          </a:bodyPr>
          <a:lstStyle>
            <a:lvl1pPr defTabSz="549148">
              <a:defRPr sz="6392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fr-CA" sz="4400" dirty="0" smtClean="0"/>
              <a:t>Partenaires Doremus</a:t>
            </a:r>
            <a:endParaRPr lang="fr-CA" sz="4400" dirty="0"/>
          </a:p>
        </p:txBody>
      </p:sp>
      <p:pic>
        <p:nvPicPr>
          <p:cNvPr id="164" name="pdf_id=1QO7UnoD7IOQ6TA-jM91Hna80lieC_YPTKKyzHWEIszM&amp;pageid=gad9a06b22_2_25&amp;attachment=false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/>
          </a:blip>
          <a:stretch>
            <a:fillRect/>
          </a:stretch>
        </p:blipFill>
        <p:spPr>
          <a:xfrm>
            <a:off x="223242" y="1806238"/>
            <a:ext cx="1610065" cy="1610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df_id=1QO@7UnoD7IOQ6TA-jM91Hna80lieC_YPTKKyzHWEIszM&amp;pageid=gad9a06b22_2_25&amp;attachment=false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240299" y="3495502"/>
            <a:ext cx="1768079" cy="140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rf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417602" y="5054273"/>
            <a:ext cx="1610065" cy="1610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me1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/>
          </a:blip>
          <a:stretch>
            <a:fillRect/>
          </a:stretch>
        </p:blipFill>
        <p:spPr>
          <a:xfrm>
            <a:off x="2375437" y="2534192"/>
            <a:ext cx="3411141" cy="473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eurec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/>
          </a:blip>
          <a:stretch>
            <a:fillRect/>
          </a:stretch>
        </p:blipFill>
        <p:spPr>
          <a:xfrm>
            <a:off x="5729580" y="5043048"/>
            <a:ext cx="3255709" cy="1530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ger2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5926417" y="3566871"/>
            <a:ext cx="2658013" cy="1027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ger1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/>
          </a:blip>
          <a:stretch>
            <a:fillRect/>
          </a:stretch>
        </p:blipFill>
        <p:spPr>
          <a:xfrm>
            <a:off x="6088390" y="2951962"/>
            <a:ext cx="2303232" cy="696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our.jp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/>
          </a:blip>
          <a:stretch>
            <a:fillRect/>
          </a:stretch>
        </p:blipFill>
        <p:spPr>
          <a:xfrm>
            <a:off x="3163133" y="5076667"/>
            <a:ext cx="2027040" cy="1509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montp2.jp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>
            <a:extLst/>
          </a:blip>
          <a:stretch>
            <a:fillRect/>
          </a:stretch>
        </p:blipFill>
        <p:spPr>
          <a:xfrm>
            <a:off x="3378038" y="3719101"/>
            <a:ext cx="2053829" cy="776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montp1.jp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>
            <a:extLst/>
          </a:blip>
          <a:stretch>
            <a:fillRect/>
          </a:stretch>
        </p:blipFill>
        <p:spPr>
          <a:xfrm>
            <a:off x="2328869" y="3513169"/>
            <a:ext cx="1146838" cy="1146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61" y="64808"/>
            <a:ext cx="1043999" cy="84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6965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920" y="208822"/>
            <a:ext cx="8228160" cy="771921"/>
          </a:xfrm>
        </p:spPr>
        <p:txBody>
          <a:bodyPr tIns="28793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0317" algn="l"/>
                <a:tab pos="5906967" algn="l"/>
                <a:tab pos="6563617" algn="l"/>
                <a:tab pos="7220267" algn="l"/>
                <a:tab pos="7876916" algn="l"/>
              </a:tabLst>
            </a:pPr>
            <a:r>
              <a:rPr lang="fr-CA" sz="3300" dirty="0" smtClean="0">
                <a:latin typeface="Arial" charset="0"/>
              </a:rPr>
              <a:t>2. Conversion de données vers RDF</a:t>
            </a:r>
            <a:endParaRPr lang="fr-CA" sz="3300" dirty="0">
              <a:latin typeface="Arial" charset="0"/>
            </a:endParaRPr>
          </a:p>
        </p:txBody>
      </p:sp>
      <p:sp>
        <p:nvSpPr>
          <p:cNvPr id="123907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37601" y="1012427"/>
            <a:ext cx="3005280" cy="28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596" rIns="0" bIns="0"/>
          <a:lstStyle>
            <a:lvl1pPr marL="430213" indent="-322263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spcAft>
                <a:spcPts val="1293"/>
              </a:spcAft>
              <a:buSzPct val="45000"/>
            </a:pPr>
            <a:r>
              <a:rPr lang="fr-CA" sz="2000" dirty="0" smtClean="0">
                <a:solidFill>
                  <a:srgbClr val="800000"/>
                </a:solidFill>
              </a:rPr>
              <a:t>De MARC à MARC-RDF </a:t>
            </a:r>
            <a:endParaRPr lang="fr-CA" sz="2000" dirty="0">
              <a:solidFill>
                <a:srgbClr val="800000"/>
              </a:solidFill>
            </a:endParaRPr>
          </a:p>
        </p:txBody>
      </p:sp>
      <p:pic>
        <p:nvPicPr>
          <p:cNvPr id="123908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61" y="64808"/>
            <a:ext cx="1044000" cy="84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909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6240" y="5482656"/>
            <a:ext cx="7356960" cy="98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5" tIns="52004" rIns="81615" bIns="40807"/>
          <a:lstStyle>
            <a:lvl1pPr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r>
              <a:rPr lang="fr-CA" sz="1300" dirty="0" smtClean="0">
                <a:solidFill>
                  <a:srgbClr val="1A1A1A"/>
                </a:solidFill>
                <a:latin typeface="ArialMT" charset="0"/>
              </a:rPr>
              <a:t>UNIMARC (fiches d’autorités) :      </a:t>
            </a:r>
            <a:r>
              <a:rPr lang="fr-CA" sz="1300" dirty="0" smtClean="0">
                <a:solidFill>
                  <a:srgbClr val="0000FF"/>
                </a:solidFill>
                <a:latin typeface="ArialMT" charset="0"/>
                <a:hlinkClick r:id="rId12"/>
              </a:rPr>
              <a:t>http://www.ifla.org/publications/ifla-series-on-bibliographic-control-38</a:t>
            </a:r>
          </a:p>
          <a:p>
            <a:pPr eaLnBrk="1"/>
            <a:r>
              <a:rPr lang="fr-CA" sz="1300" dirty="0" smtClean="0">
                <a:solidFill>
                  <a:srgbClr val="1A1A1A"/>
                </a:solidFill>
                <a:latin typeface="ArialMT" charset="0"/>
              </a:rPr>
              <a:t>UNIMARC (fiches bibliographiques) : </a:t>
            </a:r>
            <a:r>
              <a:rPr lang="fr-CA" sz="1300" dirty="0" smtClean="0">
                <a:solidFill>
                  <a:srgbClr val="0000FF"/>
                </a:solidFill>
                <a:latin typeface="ArialMT" charset="0"/>
                <a:hlinkClick r:id="rId13"/>
              </a:rPr>
              <a:t>http://www.ifla.org/publications/ifla-series-on-bibliographic-control-36</a:t>
            </a:r>
          </a:p>
          <a:p>
            <a:pPr eaLnBrk="1"/>
            <a:r>
              <a:rPr lang="fr-CA" sz="1300" dirty="0" smtClean="0">
                <a:solidFill>
                  <a:srgbClr val="1A1A1A"/>
                </a:solidFill>
                <a:latin typeface="ArialMT" charset="0"/>
              </a:rPr>
              <a:t>INTERMARC :</a:t>
            </a:r>
            <a:r>
              <a:rPr lang="fr-CA" dirty="0" smtClean="0"/>
              <a:t> </a:t>
            </a:r>
            <a:r>
              <a:rPr lang="fr-CA" sz="1300" dirty="0" smtClean="0">
                <a:solidFill>
                  <a:srgbClr val="0000FF"/>
                </a:solidFill>
                <a:latin typeface="ArialMT" charset="0"/>
                <a:hlinkClick r:id="rId14"/>
              </a:rPr>
              <a:t>http://www.ifla.org/node/4858</a:t>
            </a:r>
            <a:endParaRPr lang="fr-CA" sz="1300" dirty="0">
              <a:solidFill>
                <a:srgbClr val="0000FF"/>
              </a:solidFill>
              <a:latin typeface="ArialMT" charset="0"/>
              <a:hlinkClick r:id="rId14"/>
            </a:endParaRPr>
          </a:p>
        </p:txBody>
      </p:sp>
      <p:sp>
        <p:nvSpPr>
          <p:cNvPr id="123910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401" y="1355329"/>
            <a:ext cx="7771680" cy="101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5" tIns="55203" rIns="81615" bIns="40807"/>
          <a:lstStyle>
            <a:lvl1pPr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r>
              <a:rPr lang="fr-CA" dirty="0" smtClean="0">
                <a:solidFill>
                  <a:srgbClr val="000000"/>
                </a:solidFill>
              </a:rPr>
              <a:t>La sémantique des champs principaux et secondaires dans les fichiers MARC est décrite dans divers documents (selon la variante de MARC; voir les liens ci-dessous). </a:t>
            </a:r>
          </a:p>
          <a:p>
            <a:pPr eaLnBrk="1"/>
            <a:endParaRPr lang="fr-CA" sz="700" i="1" dirty="0" smtClean="0">
              <a:solidFill>
                <a:srgbClr val="000000"/>
              </a:solidFill>
            </a:endParaRPr>
          </a:p>
          <a:p>
            <a:pPr eaLnBrk="1"/>
            <a:r>
              <a:rPr lang="fr-CA" i="1" dirty="0" smtClean="0">
                <a:solidFill>
                  <a:srgbClr val="000000"/>
                </a:solidFill>
              </a:rPr>
              <a:t>La signification d’une étiquette de champ secondaire dépend du champ principal dans lequel ce champ secondaire se trouve.</a:t>
            </a:r>
            <a:r>
              <a:rPr lang="fr-CA" dirty="0" smtClean="0"/>
              <a:t> </a:t>
            </a:r>
          </a:p>
        </p:txBody>
      </p:sp>
      <p:sp>
        <p:nvSpPr>
          <p:cNvPr id="123912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-2040000">
            <a:off x="7025760" y="4347817"/>
            <a:ext cx="1375200" cy="33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15" tIns="81027" rIns="81615" bIns="40807"/>
          <a:lstStyle>
            <a:lvl1pPr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84000"/>
              </a:lnSpc>
            </a:pPr>
            <a:r>
              <a:rPr lang="fr-CA" sz="2000" dirty="0" smtClean="0">
                <a:solidFill>
                  <a:srgbClr val="008080"/>
                </a:solidFill>
                <a:latin typeface="Copperplate" charset="0"/>
              </a:rPr>
              <a:t>UNIMARC</a:t>
            </a:r>
            <a:endParaRPr lang="fr-CA" sz="2000" dirty="0">
              <a:solidFill>
                <a:srgbClr val="008080"/>
              </a:solidFill>
              <a:latin typeface="Copperplate" charset="0"/>
            </a:endParaRPr>
          </a:p>
        </p:txBody>
      </p:sp>
      <p:sp>
        <p:nvSpPr>
          <p:cNvPr id="123913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7521" y="3200016"/>
            <a:ext cx="2285280" cy="147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5" tIns="55203" rIns="81615" bIns="40807"/>
          <a:lstStyle>
            <a:lvl1pPr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r>
              <a:rPr lang="fr-CA" dirty="0" smtClean="0">
                <a:solidFill>
                  <a:srgbClr val="800000"/>
                </a:solidFill>
              </a:rPr>
              <a:t>De MARC à MARC-RDF :</a:t>
            </a:r>
          </a:p>
          <a:p>
            <a:pPr eaLnBrk="1"/>
            <a:r>
              <a:rPr lang="fr-CA" dirty="0" smtClean="0">
                <a:solidFill>
                  <a:srgbClr val="808080"/>
                </a:solidFill>
              </a:rPr>
              <a:t>Une modélisation à bas niveau de la sémantique des champs principaux et secondaires pour des triplets RDF.</a:t>
            </a:r>
            <a:endParaRPr lang="fr-CA" dirty="0">
              <a:solidFill>
                <a:srgbClr val="80808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67281" y="2871662"/>
            <a:ext cx="5388480" cy="2610994"/>
          </a:xfrm>
          <a:prstGeom prst="rect">
            <a:avLst/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7937" tIns="69126" rIns="97937" bIns="57130"/>
          <a:lstStyle>
            <a:lvl1pPr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500 Titre uniforme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$3 Numéro d’identification de la notice d’autorité Titre uniforme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$9/a Identifiant hiérarchique de sous-notice analytique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$9/b Appariement des couples auteur/titre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$a Titre uniforme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$h Numéro de partie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$i Titre de partie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$k Date de publication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$l Sous-vedette de forme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$m Langue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$n Autre information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$q Version </a:t>
            </a:r>
          </a:p>
          <a:p>
            <a:pPr eaLnBrk="1"/>
            <a:r>
              <a:rPr lang="fr-CA" sz="1200" dirty="0" smtClean="0">
                <a:solidFill>
                  <a:srgbClr val="000000"/>
                </a:solidFill>
              </a:rPr>
              <a:t>$r Distribution d’exécution (pour la musique) </a:t>
            </a:r>
            <a:endParaRPr lang="fr-CA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57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80" y="1790109"/>
            <a:ext cx="6743520" cy="461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493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920" y="208822"/>
            <a:ext cx="8228160" cy="771921"/>
          </a:xfrm>
        </p:spPr>
        <p:txBody>
          <a:bodyPr tIns="28793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0317" algn="l"/>
                <a:tab pos="5906967" algn="l"/>
                <a:tab pos="6563617" algn="l"/>
                <a:tab pos="7220267" algn="l"/>
                <a:tab pos="7876916" algn="l"/>
              </a:tabLst>
            </a:pPr>
            <a:r>
              <a:rPr lang="fr-CA" sz="3300" dirty="0" smtClean="0">
                <a:latin typeface="Arial" charset="0"/>
              </a:rPr>
              <a:t>2. Conversion de données vers RDF</a:t>
            </a:r>
            <a:endParaRPr lang="fr-CA" sz="3300" dirty="0">
              <a:latin typeface="Arial" charset="0"/>
            </a:endParaRPr>
          </a:p>
        </p:txBody>
      </p:sp>
      <p:pic>
        <p:nvPicPr>
          <p:cNvPr id="124932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61" y="64808"/>
            <a:ext cx="1044000" cy="84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4933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37601" y="1012427"/>
            <a:ext cx="3005280" cy="28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596" rIns="0" bIns="0"/>
          <a:lstStyle>
            <a:lvl1pPr marL="430213" indent="-322263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spcAft>
                <a:spcPts val="1293"/>
              </a:spcAft>
              <a:buSzPct val="45000"/>
            </a:pPr>
            <a:r>
              <a:rPr lang="en-GB" sz="2000" dirty="0">
                <a:solidFill>
                  <a:srgbClr val="800000"/>
                </a:solidFill>
              </a:rPr>
              <a:t>De MARC à MARC-RDF </a:t>
            </a:r>
          </a:p>
        </p:txBody>
      </p:sp>
    </p:spTree>
    <p:extLst>
      <p:ext uri="{BB962C8B-B14F-4D97-AF65-F5344CB8AC3E}">
        <p14:creationId xmlns:p14="http://schemas.microsoft.com/office/powerpoint/2010/main" val="71215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920" y="208822"/>
            <a:ext cx="8228160" cy="771921"/>
          </a:xfrm>
        </p:spPr>
        <p:txBody>
          <a:bodyPr tIns="28793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0317" algn="l"/>
                <a:tab pos="5906967" algn="l"/>
                <a:tab pos="6563617" algn="l"/>
                <a:tab pos="7220267" algn="l"/>
                <a:tab pos="7876916" algn="l"/>
              </a:tabLst>
            </a:pPr>
            <a:r>
              <a:rPr lang="fr-CA" sz="3300" dirty="0" smtClean="0">
                <a:latin typeface="Arial" charset="0"/>
              </a:rPr>
              <a:t>2. Conversion de données vers RDF</a:t>
            </a:r>
            <a:endParaRPr lang="fr-CA" sz="3300" dirty="0">
              <a:latin typeface="Arial" charset="0"/>
            </a:endParaRPr>
          </a:p>
        </p:txBody>
      </p:sp>
      <p:sp>
        <p:nvSpPr>
          <p:cNvPr id="126979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1680" y="2832778"/>
            <a:ext cx="1935360" cy="331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5" tIns="52004" rIns="81615" bIns="40807"/>
          <a:lstStyle>
            <a:lvl1pPr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Identifiant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unité d’information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Objet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Remarques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Chemin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Philharmonie Intermarc et Unimarc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Règles de transfert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dirty="0" smtClean="0"/>
              <a:t/>
            </a:r>
            <a:br>
              <a:rPr lang="fr-CA" dirty="0" smtClean="0"/>
            </a:br>
            <a:r>
              <a:rPr lang="fr-CA" sz="1100" dirty="0" smtClean="0">
                <a:solidFill>
                  <a:srgbClr val="000000"/>
                </a:solidFill>
              </a:rPr>
              <a:t>Exemple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endParaRPr lang="fr-CA" sz="1100" dirty="0">
              <a:solidFill>
                <a:srgbClr val="000000"/>
              </a:solidFill>
            </a:endParaRPr>
          </a:p>
        </p:txBody>
      </p:sp>
      <p:sp>
        <p:nvSpPr>
          <p:cNvPr id="126980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50880" y="2841419"/>
            <a:ext cx="5466240" cy="359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5" tIns="52004" rIns="81615" bIns="40807"/>
          <a:lstStyle>
            <a:lvl1pPr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F28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Œuvre : Date de l’œuvre (expression représentative)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Date de création de l’expression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Date et format machine 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F28 Expression Creation P4 has time-span E52 Time-Span P82 at some time within E61 Time Primitive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UNI100 : 909 $g $h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If $h is identical to $g, keep only $g. Add a slash between $g and $h if they have different values.</a:t>
            </a:r>
            <a:r>
              <a:rPr lang="fr-CA" sz="1100" i="1" dirty="0" smtClean="0">
                <a:solidFill>
                  <a:srgbClr val="000000"/>
                </a:solidFill>
              </a:rPr>
              <a:t> (Si $h est identique à $g, garder uniquement $g. Ajouter une barre oblique entre $g et $h si leurs valeurs diffèrent.)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r>
              <a:rPr lang="fr-CA" sz="1100" dirty="0" smtClean="0">
                <a:solidFill>
                  <a:srgbClr val="000000"/>
                </a:solidFill>
              </a:rPr>
              <a:t>UNI100 : 909 $g1801 $h1801 &gt; E52 Time-Span P81 ongoing through E61 = 1801 UNI100:909 $g1834 $h1856 &gt; E52 Time-Span P81 ongoing through E61 = 1834/1856</a:t>
            </a:r>
          </a:p>
          <a:p>
            <a:pPr eaLnBrk="1">
              <a:spcBef>
                <a:spcPts val="1089"/>
              </a:spcBef>
              <a:spcAft>
                <a:spcPts val="907"/>
              </a:spcAft>
            </a:pPr>
            <a:endParaRPr lang="fr-CA" sz="800" dirty="0">
              <a:solidFill>
                <a:srgbClr val="000000"/>
              </a:solidFill>
            </a:endParaRPr>
          </a:p>
        </p:txBody>
      </p:sp>
      <p:sp>
        <p:nvSpPr>
          <p:cNvPr id="126981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595521" y="2971033"/>
            <a:ext cx="175536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6982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155680" y="3364193"/>
            <a:ext cx="106560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6983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401121" y="3755914"/>
            <a:ext cx="194976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6984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566720" y="4170678"/>
            <a:ext cx="171792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6985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303200" y="4604164"/>
            <a:ext cx="201456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6986" name="Line 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420640" y="5126938"/>
            <a:ext cx="84528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6987" name="Line 10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959840" y="5584906"/>
            <a:ext cx="1261440" cy="144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6988" name="Line 11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1697761" y="6107682"/>
            <a:ext cx="1586880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pic>
        <p:nvPicPr>
          <p:cNvPr id="126989" name="Picture 1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61" y="64808"/>
            <a:ext cx="1044000" cy="84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6990" name="Text Box 1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53760" y="1437271"/>
            <a:ext cx="8163360" cy="102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4396" rIns="0" bIns="0"/>
          <a:lstStyle>
            <a:lvl1pPr marL="430213" indent="-322263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fr-CA" dirty="0" smtClean="0">
                <a:solidFill>
                  <a:srgbClr val="000000"/>
                </a:solidFill>
              </a:rPr>
              <a:t>Lieu de recherche de l’information et manière de l’interpréter</a:t>
            </a:r>
          </a:p>
          <a:p>
            <a:pPr eaLnBrk="1"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fr-CA" dirty="0" smtClean="0">
                <a:solidFill>
                  <a:srgbClr val="000000"/>
                </a:solidFill>
              </a:rPr>
              <a:t>Mise en œuvre du modèle DOREMUS</a:t>
            </a:r>
          </a:p>
          <a:p>
            <a:pPr eaLnBrk="1"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fr-CA" dirty="0" smtClean="0"/>
              <a:t>Reflèt des pratiques de chaque établissement; un tableau de modélisation </a:t>
            </a:r>
            <a:r>
              <a:rPr lang="fr-CA" i="1" dirty="0" smtClean="0">
                <a:solidFill>
                  <a:srgbClr val="008080"/>
                </a:solidFill>
              </a:rPr>
              <a:t>par </a:t>
            </a:r>
            <a:r>
              <a:rPr lang="fr-CA" dirty="0" smtClean="0"/>
              <a:t>établissement</a:t>
            </a:r>
          </a:p>
        </p:txBody>
      </p:sp>
      <p:sp>
        <p:nvSpPr>
          <p:cNvPr id="126991" name="AutoShape 1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22720" y="2808295"/>
            <a:ext cx="8294400" cy="3822161"/>
          </a:xfrm>
          <a:prstGeom prst="roundRect">
            <a:avLst>
              <a:gd name="adj" fmla="val 42"/>
            </a:avLst>
          </a:prstGeom>
          <a:noFill/>
          <a:ln w="36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18" tIns="41460" rIns="82918" bIns="41460" anchor="ctr"/>
          <a:lstStyle/>
          <a:p>
            <a:endParaRPr lang="fr-CA" sz="1500" dirty="0"/>
          </a:p>
        </p:txBody>
      </p:sp>
      <p:sp>
        <p:nvSpPr>
          <p:cNvPr id="126992" name="Text Box 1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729441" y="947620"/>
            <a:ext cx="5584320" cy="28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596" rIns="0" bIns="0"/>
          <a:lstStyle>
            <a:lvl1pPr marL="430213" indent="-322263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>
              <a:spcAft>
                <a:spcPts val="1293"/>
              </a:spcAft>
              <a:buSzPct val="45000"/>
            </a:pPr>
            <a:r>
              <a:rPr lang="fr-CA" sz="2000" dirty="0" smtClean="0">
                <a:solidFill>
                  <a:srgbClr val="800000"/>
                </a:solidFill>
              </a:rPr>
              <a:t>Règles de correspondance déterminées par des experts</a:t>
            </a:r>
            <a:endParaRPr lang="fr-CA" sz="2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16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 txBox="1"/>
          <p:nvPr>
            <p:custDataLst>
              <p:tags r:id="rId1"/>
            </p:custDataLst>
          </p:nvPr>
        </p:nvSpPr>
        <p:spPr>
          <a:xfrm>
            <a:off x="753121" y="2151586"/>
            <a:ext cx="2005920" cy="4058346"/>
          </a:xfrm>
          <a:prstGeom prst="rect">
            <a:avLst/>
          </a:prstGeom>
          <a:noFill/>
          <a:ln>
            <a:noFill/>
          </a:ln>
        </p:spPr>
        <p:txBody>
          <a:bodyPr lIns="81616" tIns="51980" rIns="81616" bIns="40807"/>
          <a:lstStyle>
            <a:lvl1pPr defTabSz="1006475" eaLnBrk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defTabSz="1006475" eaLnBrk="0"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defTabSz="1006475" eaLnBrk="0"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defTabSz="1006475" eaLnBrk="0"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defTabSz="1006475" eaLnBrk="0"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10064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SzPct val="25000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Identifiant</a:t>
            </a:r>
          </a:p>
          <a:p>
            <a:pPr eaLnBrk="1">
              <a:spcBef>
                <a:spcPts val="1996"/>
              </a:spcBef>
              <a:buSzPct val="25000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unité </a:t>
            </a:r>
            <a:r>
              <a:rPr lang="fr-FR" sz="1400" dirty="0" smtClean="0">
                <a:solidFill>
                  <a:srgbClr val="000000"/>
                </a:solidFill>
                <a:sym typeface="Arial" charset="0"/>
              </a:rPr>
              <a:t>d’information</a:t>
            </a:r>
            <a:endParaRPr lang="fr-FR" sz="1400" dirty="0">
              <a:solidFill>
                <a:srgbClr val="000000"/>
              </a:solidFill>
              <a:sym typeface="Arial" charset="0"/>
            </a:endParaRPr>
          </a:p>
          <a:p>
            <a:pPr eaLnBrk="1">
              <a:spcBef>
                <a:spcPts val="1996"/>
              </a:spcBef>
              <a:buSzPct val="25000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Objet</a:t>
            </a:r>
          </a:p>
          <a:p>
            <a:pPr eaLnBrk="1">
              <a:spcBef>
                <a:spcPts val="1996"/>
              </a:spcBef>
              <a:buSzPct val="25000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Remarques</a:t>
            </a:r>
            <a:endParaRPr lang="fr-CA" sz="14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>
              <a:spcBef>
                <a:spcPts val="1996"/>
              </a:spcBef>
              <a:buSzPct val="25000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Chemin</a:t>
            </a:r>
          </a:p>
          <a:p>
            <a:pPr eaLnBrk="1">
              <a:spcBef>
                <a:spcPts val="1996"/>
              </a:spcBef>
              <a:buSzPct val="25000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Philharmonie Intermarc et Unimarc</a:t>
            </a:r>
          </a:p>
          <a:p>
            <a:pPr eaLnBrk="1">
              <a:spcBef>
                <a:spcPts val="1996"/>
              </a:spcBef>
              <a:buSzPct val="25000"/>
            </a:pPr>
            <a:r>
              <a:rPr lang="fr-FR" sz="1400" dirty="0">
                <a:solidFill>
                  <a:srgbClr val="000000"/>
                </a:solidFill>
                <a:sym typeface="Arial" charset="0"/>
              </a:rPr>
              <a:t>Règles de transfert</a:t>
            </a:r>
            <a:endParaRPr lang="fr-CA" sz="14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>
              <a:spcBef>
                <a:spcPts val="1996"/>
              </a:spcBef>
              <a:buSzPct val="25000"/>
            </a:pPr>
            <a:r>
              <a:rPr dirty="0"/>
              <a:t/>
            </a:r>
            <a:br>
              <a:rPr dirty="0"/>
            </a:br>
            <a:r>
              <a:rPr lang="fr-FR" sz="1400" dirty="0">
                <a:solidFill>
                  <a:srgbClr val="000000"/>
                </a:solidFill>
                <a:sym typeface="Arial" charset="0"/>
              </a:rPr>
              <a:t>Exemples</a:t>
            </a:r>
            <a:endParaRPr lang="fr-CA" sz="14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eaLnBrk="1">
              <a:spcBef>
                <a:spcPts val="896"/>
              </a:spcBef>
            </a:pPr>
            <a:endParaRPr lang="fr-CA" sz="1400" dirty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  <p:sp>
        <p:nvSpPr>
          <p:cNvPr id="623" name="Shape 623"/>
          <p:cNvSpPr txBox="1"/>
          <p:nvPr>
            <p:custDataLst>
              <p:tags r:id="rId2"/>
            </p:custDataLst>
          </p:nvPr>
        </p:nvSpPr>
        <p:spPr>
          <a:xfrm>
            <a:off x="2728801" y="2060857"/>
            <a:ext cx="5664960" cy="4149075"/>
          </a:xfrm>
          <a:prstGeom prst="rect">
            <a:avLst/>
          </a:prstGeom>
          <a:noFill/>
          <a:ln>
            <a:noFill/>
          </a:ln>
        </p:spPr>
        <p:txBody>
          <a:bodyPr lIns="81616" tIns="51980" rIns="81616" bIns="40807"/>
          <a:lstStyle/>
          <a:p>
            <a:pPr defTabSz="914116">
              <a:buSzPct val="25000"/>
              <a:defRPr/>
            </a:pP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F28</a:t>
            </a:r>
          </a:p>
          <a:p>
            <a:pPr defTabSz="914116">
              <a:spcBef>
                <a:spcPts val="2000"/>
              </a:spcBef>
              <a:buClr>
                <a:srgbClr val="800000"/>
              </a:buClr>
              <a:buSzPct val="25000"/>
              <a:defRPr/>
            </a:pPr>
            <a:r>
              <a:rPr lang="en" sz="1400" kern="0" dirty="0">
                <a:solidFill>
                  <a:srgbClr val="800000"/>
                </a:solidFill>
                <a:latin typeface="Arial"/>
                <a:sym typeface="Arial"/>
              </a:rPr>
              <a:t>Œuvre : Date de </a:t>
            </a:r>
            <a:r>
              <a:rPr lang="en" sz="1400" kern="0" dirty="0" smtClean="0">
                <a:solidFill>
                  <a:srgbClr val="800000"/>
                </a:solidFill>
                <a:latin typeface="Arial"/>
                <a:sym typeface="Arial"/>
              </a:rPr>
              <a:t>l’œuvre </a:t>
            </a:r>
            <a:r>
              <a:rPr lang="en" sz="1400" kern="0" dirty="0">
                <a:solidFill>
                  <a:srgbClr val="800000"/>
                </a:solidFill>
                <a:latin typeface="Arial"/>
                <a:sym typeface="Arial"/>
              </a:rPr>
              <a:t>(expression représentative)</a:t>
            </a:r>
          </a:p>
          <a:p>
            <a:pPr defTabSz="914116">
              <a:spcBef>
                <a:spcPts val="2000"/>
              </a:spcBef>
              <a:buClr>
                <a:srgbClr val="800000"/>
              </a:buClr>
              <a:buSzPct val="25000"/>
              <a:defRPr/>
            </a:pPr>
            <a:r>
              <a:rPr lang="en" sz="1400" kern="0" dirty="0">
                <a:solidFill>
                  <a:srgbClr val="800000"/>
                </a:solidFill>
                <a:latin typeface="Arial"/>
                <a:sym typeface="Arial"/>
              </a:rPr>
              <a:t>Date de création de </a:t>
            </a:r>
            <a:r>
              <a:rPr lang="en" sz="1400" kern="0" dirty="0" smtClean="0">
                <a:solidFill>
                  <a:srgbClr val="800000"/>
                </a:solidFill>
                <a:latin typeface="Arial"/>
                <a:sym typeface="Arial"/>
              </a:rPr>
              <a:t>l’expression</a:t>
            </a:r>
            <a:endParaRPr lang="en" sz="1400" kern="0" dirty="0">
              <a:solidFill>
                <a:srgbClr val="800000"/>
              </a:solidFill>
              <a:latin typeface="Arial"/>
              <a:sym typeface="Arial"/>
            </a:endParaRPr>
          </a:p>
          <a:p>
            <a:pPr defTabSz="914116">
              <a:spcBef>
                <a:spcPts val="2000"/>
              </a:spcBef>
              <a:buSzPct val="25000"/>
              <a:defRPr/>
            </a:pP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Date et format machine </a:t>
            </a:r>
          </a:p>
          <a:p>
            <a:pPr defTabSz="914116">
              <a:spcBef>
                <a:spcPts val="2000"/>
              </a:spcBef>
              <a:buSzPct val="25000"/>
              <a:defRPr/>
            </a:pPr>
            <a:r>
              <a:rPr lang="en" sz="1400" kern="0" dirty="0" smtClean="0">
                <a:solidFill>
                  <a:srgbClr val="000000"/>
                </a:solidFill>
                <a:latin typeface="Arial"/>
                <a:sym typeface="Arial"/>
              </a:rPr>
              <a:t>F28 </a:t>
            </a: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Expression </a:t>
            </a:r>
            <a:r>
              <a:rPr lang="en" sz="1400" kern="0" dirty="0" smtClean="0">
                <a:solidFill>
                  <a:srgbClr val="000000"/>
                </a:solidFill>
                <a:latin typeface="Arial"/>
                <a:sym typeface="Arial"/>
              </a:rPr>
              <a:t>Creation P4 </a:t>
            </a: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has </a:t>
            </a:r>
            <a:r>
              <a:rPr lang="en" sz="1400" kern="0" dirty="0" smtClean="0">
                <a:solidFill>
                  <a:srgbClr val="000000"/>
                </a:solidFill>
                <a:latin typeface="Arial"/>
                <a:sym typeface="Arial"/>
              </a:rPr>
              <a:t>time-span E52 Time-Span P82 </a:t>
            </a: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at some time </a:t>
            </a:r>
            <a:r>
              <a:rPr lang="en" sz="1400" kern="0" dirty="0" smtClean="0">
                <a:solidFill>
                  <a:srgbClr val="000000"/>
                </a:solidFill>
                <a:latin typeface="Arial"/>
                <a:sym typeface="Arial"/>
              </a:rPr>
              <a:t>within E61 </a:t>
            </a: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Time Primitive</a:t>
            </a:r>
          </a:p>
          <a:p>
            <a:pPr defTabSz="914116">
              <a:spcBef>
                <a:spcPts val="2000"/>
              </a:spcBef>
              <a:buSzPct val="25000"/>
              <a:defRPr/>
            </a:pPr>
            <a:r>
              <a:rPr lang="en" sz="1400" kern="0" dirty="0" smtClean="0">
                <a:solidFill>
                  <a:srgbClr val="000000"/>
                </a:solidFill>
                <a:latin typeface="Arial"/>
                <a:sym typeface="Arial"/>
              </a:rPr>
              <a:t>UNI100 : </a:t>
            </a: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909 $g $h</a:t>
            </a:r>
          </a:p>
          <a:p>
            <a:pPr defTabSz="914116">
              <a:spcBef>
                <a:spcPts val="2000"/>
              </a:spcBef>
              <a:buSzPct val="25000"/>
              <a:defRPr/>
            </a:pP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If $h is identical to $g, keep only $g. Add a slash between $g and $h if they have different </a:t>
            </a:r>
            <a:r>
              <a:rPr lang="en" sz="1400" kern="0" dirty="0" smtClean="0">
                <a:solidFill>
                  <a:srgbClr val="000000"/>
                </a:solidFill>
                <a:latin typeface="Arial"/>
                <a:sym typeface="Arial"/>
              </a:rPr>
              <a:t>values</a:t>
            </a:r>
            <a:r>
              <a:rPr lang="en" sz="1400" i="1" kern="0" dirty="0" smtClean="0">
                <a:solidFill>
                  <a:srgbClr val="000000"/>
                </a:solidFill>
                <a:latin typeface="Arial"/>
                <a:sym typeface="Arial"/>
              </a:rPr>
              <a:t>.</a:t>
            </a:r>
          </a:p>
          <a:p>
            <a:pPr defTabSz="914116">
              <a:spcBef>
                <a:spcPts val="2000"/>
              </a:spcBef>
              <a:buSzPct val="25000"/>
              <a:defRPr/>
            </a:pPr>
            <a:r>
              <a:rPr lang="en" sz="1400" kern="0" dirty="0" smtClean="0">
                <a:solidFill>
                  <a:srgbClr val="000000"/>
                </a:solidFill>
                <a:latin typeface="Arial"/>
                <a:sym typeface="Arial"/>
              </a:rPr>
              <a:t>UNI100 : 909 </a:t>
            </a: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$g1801 $h1801 &gt; E52 </a:t>
            </a:r>
            <a:r>
              <a:rPr lang="en" sz="1400" kern="0" dirty="0" smtClean="0">
                <a:solidFill>
                  <a:srgbClr val="000000"/>
                </a:solidFill>
                <a:latin typeface="Arial"/>
                <a:sym typeface="Arial"/>
              </a:rPr>
              <a:t>Time-Span P81 </a:t>
            </a: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ongoing through E61 = </a:t>
            </a:r>
            <a:r>
              <a:rPr lang="en" sz="1400" kern="0" dirty="0" smtClean="0">
                <a:solidFill>
                  <a:srgbClr val="000000"/>
                </a:solidFill>
                <a:latin typeface="Arial"/>
                <a:sym typeface="Arial"/>
              </a:rPr>
              <a:t>1801 UNI100:909 </a:t>
            </a: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$g1834 $h1856 &gt; E52 </a:t>
            </a:r>
            <a:r>
              <a:rPr lang="en" sz="1400" kern="0" dirty="0" smtClean="0">
                <a:solidFill>
                  <a:srgbClr val="000000"/>
                </a:solidFill>
                <a:latin typeface="Arial"/>
                <a:sym typeface="Arial"/>
              </a:rPr>
              <a:t>Time-Span P81 </a:t>
            </a:r>
            <a:r>
              <a:rPr lang="en" sz="1400" kern="0" dirty="0">
                <a:solidFill>
                  <a:srgbClr val="000000"/>
                </a:solidFill>
                <a:latin typeface="Arial"/>
                <a:sym typeface="Arial"/>
              </a:rPr>
              <a:t>ongoing through E61 = 1834/1856</a:t>
            </a:r>
          </a:p>
          <a:p>
            <a:pPr defTabSz="914116">
              <a:spcBef>
                <a:spcPts val="900"/>
              </a:spcBef>
              <a:defRPr/>
            </a:pPr>
            <a:endParaRPr lang="fr-CA"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004" name="Shape 626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81" y="342757"/>
            <a:ext cx="5878080" cy="150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8005" name="Shape 627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H="1">
            <a:off x="4112640" y="636547"/>
            <a:ext cx="2877120" cy="1012427"/>
          </a:xfrm>
          <a:prstGeom prst="straightConnector1">
            <a:avLst/>
          </a:prstGeom>
          <a:noFill/>
          <a:ln w="36000">
            <a:solidFill>
              <a:srgbClr val="8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006" name="Shape 628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2743200" y="1648974"/>
            <a:ext cx="1370880" cy="1440"/>
          </a:xfrm>
          <a:prstGeom prst="straightConnector1">
            <a:avLst/>
          </a:prstGeom>
          <a:noFill/>
          <a:ln w="36000">
            <a:solidFill>
              <a:srgbClr val="800000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29" name="Shape 629"/>
          <p:cNvSpPr txBox="1"/>
          <p:nvPr>
            <p:custDataLst>
              <p:tags r:id="rId6"/>
            </p:custDataLst>
          </p:nvPr>
        </p:nvSpPr>
        <p:spPr>
          <a:xfrm>
            <a:off x="7011361" y="2793893"/>
            <a:ext cx="2024640" cy="347077"/>
          </a:xfrm>
          <a:prstGeom prst="rect">
            <a:avLst/>
          </a:prstGeom>
          <a:noFill/>
          <a:ln w="360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7935" tIns="71520" rIns="97935" bIns="57126"/>
          <a:lstStyle/>
          <a:p>
            <a:pPr defTabSz="914116">
              <a:buClr>
                <a:srgbClr val="800000"/>
              </a:buClr>
              <a:buSzPct val="25000"/>
              <a:defRPr/>
            </a:pPr>
            <a:r>
              <a:rPr lang="en" i="1" kern="0" dirty="0">
                <a:solidFill>
                  <a:srgbClr val="800000"/>
                </a:solidFill>
                <a:latin typeface="Arial"/>
                <a:sym typeface="Arial"/>
              </a:rPr>
              <a:t>Quoi chercher</a:t>
            </a:r>
          </a:p>
        </p:txBody>
      </p:sp>
      <p:cxnSp>
        <p:nvCxnSpPr>
          <p:cNvPr id="128008" name="Shape 630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flipH="1">
            <a:off x="5768640" y="2976793"/>
            <a:ext cx="1177920" cy="144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009" name="Shape 631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flipH="1">
            <a:off x="7074721" y="2683002"/>
            <a:ext cx="917280" cy="144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8010" name="Shape 632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>
            <a:off x="7989120" y="2687322"/>
            <a:ext cx="1440" cy="11089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Shape 647"/>
          <p:cNvSpPr txBox="1"/>
          <p:nvPr>
            <p:custDataLst>
              <p:tags r:id="rId10"/>
            </p:custDataLst>
          </p:nvPr>
        </p:nvSpPr>
        <p:spPr>
          <a:xfrm>
            <a:off x="6958080" y="4454389"/>
            <a:ext cx="2024640" cy="347076"/>
          </a:xfrm>
          <a:prstGeom prst="rect">
            <a:avLst/>
          </a:prstGeom>
          <a:noFill/>
          <a:ln w="360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7935" tIns="71520" rIns="97935" bIns="57126"/>
          <a:lstStyle/>
          <a:p>
            <a:pPr defTabSz="914116">
              <a:buClr>
                <a:srgbClr val="800000"/>
              </a:buClr>
              <a:buSzPct val="25000"/>
              <a:defRPr/>
            </a:pPr>
            <a:r>
              <a:rPr lang="en" i="1" kern="0" dirty="0">
                <a:solidFill>
                  <a:srgbClr val="800000"/>
                </a:solidFill>
                <a:latin typeface="Arial"/>
                <a:sym typeface="Arial"/>
              </a:rPr>
              <a:t>Où chercher</a:t>
            </a:r>
          </a:p>
        </p:txBody>
      </p:sp>
      <p:cxnSp>
        <p:nvCxnSpPr>
          <p:cNvPr id="21" name="Shape 648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 flipH="1">
            <a:off x="5063040" y="4637287"/>
            <a:ext cx="1831680" cy="144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Shape 667"/>
          <p:cNvSpPr/>
          <p:nvPr>
            <p:custDataLst>
              <p:tags r:id="rId12"/>
            </p:custDataLst>
          </p:nvPr>
        </p:nvSpPr>
        <p:spPr>
          <a:xfrm>
            <a:off x="632161" y="3849525"/>
            <a:ext cx="7738560" cy="515574"/>
          </a:xfrm>
          <a:prstGeom prst="roundRect">
            <a:avLst>
              <a:gd name="adj" fmla="val 87"/>
            </a:avLst>
          </a:prstGeom>
          <a:noFill/>
          <a:ln w="360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889" tIns="41432" rIns="82889" bIns="41432" anchor="ctr"/>
          <a:lstStyle/>
          <a:p>
            <a:pPr defTabSz="914116">
              <a:defRPr/>
            </a:pPr>
            <a:endParaRPr kern="0" dirty="0">
              <a:solidFill>
                <a:srgbClr val="000000"/>
              </a:solidFill>
              <a:latin typeface="Arial"/>
              <a:ea typeface="Arial Unicode MS" pitchFamily="34" charset="-128"/>
              <a:cs typeface="Arial"/>
              <a:sym typeface="Arial"/>
            </a:endParaRPr>
          </a:p>
        </p:txBody>
      </p:sp>
      <p:sp>
        <p:nvSpPr>
          <p:cNvPr id="23" name="Shape 668"/>
          <p:cNvSpPr/>
          <p:nvPr>
            <p:custDataLst>
              <p:tags r:id="rId13"/>
            </p:custDataLst>
          </p:nvPr>
        </p:nvSpPr>
        <p:spPr>
          <a:xfrm>
            <a:off x="663840" y="5597868"/>
            <a:ext cx="7706880" cy="656709"/>
          </a:xfrm>
          <a:prstGeom prst="roundRect">
            <a:avLst>
              <a:gd name="adj" fmla="val 79"/>
            </a:avLst>
          </a:prstGeom>
          <a:noFill/>
          <a:ln w="360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889" tIns="41432" rIns="82889" bIns="41432" anchor="ctr"/>
          <a:lstStyle/>
          <a:p>
            <a:pPr defTabSz="914116">
              <a:defRPr/>
            </a:pPr>
            <a:endParaRPr kern="0" dirty="0">
              <a:solidFill>
                <a:srgbClr val="000000"/>
              </a:solidFill>
              <a:latin typeface="Arial"/>
              <a:ea typeface="Arial Unicode MS" pitchFamily="34" charset="-128"/>
              <a:cs typeface="Arial"/>
              <a:sym typeface="Arial"/>
            </a:endParaRPr>
          </a:p>
        </p:txBody>
      </p:sp>
      <p:sp>
        <p:nvSpPr>
          <p:cNvPr id="24" name="Shape 675"/>
          <p:cNvSpPr txBox="1"/>
          <p:nvPr>
            <p:custDataLst>
              <p:tags r:id="rId14"/>
            </p:custDataLst>
          </p:nvPr>
        </p:nvSpPr>
        <p:spPr>
          <a:xfrm rot="-5459994">
            <a:off x="-120287" y="3012093"/>
            <a:ext cx="914496" cy="313920"/>
          </a:xfrm>
          <a:prstGeom prst="rect">
            <a:avLst/>
          </a:prstGeom>
          <a:noFill/>
          <a:ln>
            <a:noFill/>
          </a:ln>
        </p:spPr>
        <p:txBody>
          <a:bodyPr lIns="81616" tIns="55202" rIns="81616" bIns="40807"/>
          <a:lstStyle/>
          <a:p>
            <a:pPr defTabSz="914116">
              <a:buClr>
                <a:srgbClr val="008080"/>
              </a:buClr>
              <a:buSzPct val="25000"/>
              <a:defRPr/>
            </a:pPr>
            <a:r>
              <a:rPr lang="en" kern="0" dirty="0">
                <a:solidFill>
                  <a:srgbClr val="008080"/>
                </a:solidFill>
                <a:latin typeface="Arial"/>
                <a:sym typeface="Arial"/>
              </a:rPr>
              <a:t>Modèle</a:t>
            </a:r>
          </a:p>
        </p:txBody>
      </p:sp>
      <p:cxnSp>
        <p:nvCxnSpPr>
          <p:cNvPr id="25" name="Shape 676"/>
          <p:cNvCxnSpPr>
            <a:cxnSpLocks noChangeShapeType="1"/>
          </p:cNvCxnSpPr>
          <p:nvPr>
            <p:custDataLst>
              <p:tags r:id="rId15"/>
            </p:custDataLst>
          </p:nvPr>
        </p:nvCxnSpPr>
        <p:spPr bwMode="auto">
          <a:xfrm>
            <a:off x="434880" y="3295067"/>
            <a:ext cx="260640" cy="55589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hape 677"/>
          <p:cNvSpPr txBox="1"/>
          <p:nvPr>
            <p:custDataLst>
              <p:tags r:id="rId16"/>
            </p:custDataLst>
          </p:nvPr>
        </p:nvSpPr>
        <p:spPr>
          <a:xfrm rot="-5459994">
            <a:off x="-275097" y="6176826"/>
            <a:ext cx="1097395" cy="313920"/>
          </a:xfrm>
          <a:prstGeom prst="rect">
            <a:avLst/>
          </a:prstGeom>
          <a:noFill/>
          <a:ln>
            <a:noFill/>
          </a:ln>
        </p:spPr>
        <p:txBody>
          <a:bodyPr lIns="81616" tIns="55202" rIns="81616" bIns="40807"/>
          <a:lstStyle/>
          <a:p>
            <a:pPr defTabSz="914116">
              <a:buClr>
                <a:srgbClr val="008080"/>
              </a:buClr>
              <a:buSzPct val="25000"/>
              <a:defRPr/>
            </a:pPr>
            <a:r>
              <a:rPr lang="en" kern="0" dirty="0">
                <a:solidFill>
                  <a:srgbClr val="008080"/>
                </a:solidFill>
                <a:latin typeface="Arial"/>
                <a:sym typeface="Arial"/>
              </a:rPr>
              <a:t>Fichier MARC</a:t>
            </a:r>
          </a:p>
        </p:txBody>
      </p:sp>
      <p:sp>
        <p:nvSpPr>
          <p:cNvPr id="29" name="Shape 693"/>
          <p:cNvSpPr/>
          <p:nvPr>
            <p:custDataLst>
              <p:tags r:id="rId17"/>
            </p:custDataLst>
          </p:nvPr>
        </p:nvSpPr>
        <p:spPr>
          <a:xfrm>
            <a:off x="612001" y="4896514"/>
            <a:ext cx="7738560" cy="620706"/>
          </a:xfrm>
          <a:prstGeom prst="roundRect">
            <a:avLst>
              <a:gd name="adj" fmla="val 50"/>
            </a:avLst>
          </a:prstGeom>
          <a:noFill/>
          <a:ln w="360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889" tIns="41432" rIns="82889" bIns="41432" anchor="ctr"/>
          <a:lstStyle/>
          <a:p>
            <a:pPr defTabSz="914116">
              <a:defRPr/>
            </a:pPr>
            <a:endParaRPr kern="0" dirty="0">
              <a:solidFill>
                <a:srgbClr val="000000"/>
              </a:solidFill>
              <a:latin typeface="Arial"/>
              <a:ea typeface="Arial Unicode MS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5615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/>
      <p:bldP spid="26" grpId="0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/>
            <p:custDataLst>
              <p:tags r:id="rId1"/>
            </p:custDataLst>
          </p:nvPr>
        </p:nvSpPr>
        <p:spPr>
          <a:xfrm>
            <a:off x="456481" y="1474715"/>
            <a:ext cx="8228160" cy="4526396"/>
          </a:xfrm>
        </p:spPr>
        <p:txBody>
          <a:bodyPr tIns="15997" anchor="t"/>
          <a:lstStyle/>
          <a:p>
            <a:pPr marL="391563" indent="-293673" algn="l" defTabSz="407399">
              <a:spcAft>
                <a:spcPts val="1293"/>
              </a:spcAft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  <a:tab pos="7220901" algn="l"/>
                <a:tab pos="7877346" algn="l"/>
              </a:tabLst>
              <a:defRPr/>
            </a:pPr>
            <a:r>
              <a:rPr lang="fr-CA" sz="1800" dirty="0" smtClean="0"/>
              <a:t>La convention DOREMUS combine les </a:t>
            </a:r>
            <a:r>
              <a:rPr lang="fr-CA" sz="1800" i="1" dirty="0" smtClean="0">
                <a:solidFill>
                  <a:srgbClr val="008080"/>
                </a:solidFill>
              </a:rPr>
              <a:t>meilleures pratiques</a:t>
            </a:r>
            <a:r>
              <a:rPr lang="fr-CA" sz="1800" dirty="0" smtClean="0"/>
              <a:t> (voir le projet DataLift [6]) au </a:t>
            </a:r>
            <a:r>
              <a:rPr lang="fr-CA" sz="1800" i="1" dirty="0" smtClean="0">
                <a:solidFill>
                  <a:srgbClr val="008080"/>
                </a:solidFill>
              </a:rPr>
              <a:t>modèle DOREMUS.</a:t>
            </a:r>
          </a:p>
          <a:p>
            <a:pPr marL="391563" indent="-293673" algn="l" defTabSz="407399">
              <a:spcAft>
                <a:spcPts val="1293"/>
              </a:spcAft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  <a:tab pos="7220901" algn="l"/>
                <a:tab pos="7877346" algn="l"/>
              </a:tabLst>
              <a:defRPr/>
            </a:pPr>
            <a:endParaRPr lang="fr-CA" sz="1800" dirty="0" smtClean="0"/>
          </a:p>
          <a:p>
            <a:pPr marL="1174691" lvl="2" indent="-260563" algn="l" defTabSz="407399">
              <a:spcAft>
                <a:spcPts val="771"/>
              </a:spcAft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  <a:tab pos="7220901" algn="l"/>
                <a:tab pos="7877346" algn="l"/>
              </a:tabLst>
              <a:defRPr/>
            </a:pPr>
            <a:r>
              <a:rPr lang="fr-CA" dirty="0" smtClean="0"/>
              <a:t> </a:t>
            </a:r>
          </a:p>
          <a:p>
            <a:pPr marL="391563" indent="-293673" algn="l" defTabSz="407399">
              <a:spcAft>
                <a:spcPts val="1293"/>
              </a:spcAft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  <a:tab pos="7220901" algn="l"/>
                <a:tab pos="7877346" algn="l"/>
              </a:tabLst>
              <a:defRPr/>
            </a:pPr>
            <a:r>
              <a:rPr lang="fr-CA" sz="2000" dirty="0" smtClean="0"/>
              <a:t>                       http://</a:t>
            </a:r>
            <a:r>
              <a:rPr lang="fr-CA" sz="2000" dirty="0" smtClean="0">
                <a:solidFill>
                  <a:srgbClr val="000080"/>
                </a:solidFill>
              </a:rPr>
              <a:t>data.doremus.org</a:t>
            </a:r>
            <a:r>
              <a:rPr lang="fr-CA" sz="2000" dirty="0" smtClean="0"/>
              <a:t>/</a:t>
            </a:r>
            <a:r>
              <a:rPr lang="fr-CA" sz="2000" dirty="0" smtClean="0">
                <a:solidFill>
                  <a:srgbClr val="008000"/>
                </a:solidFill>
              </a:rPr>
              <a:t>Name</a:t>
            </a:r>
            <a:r>
              <a:rPr lang="fr-CA" sz="2000" dirty="0" smtClean="0"/>
              <a:t>/</a:t>
            </a:r>
            <a:r>
              <a:rPr lang="fr-CA" sz="2000" dirty="0" smtClean="0">
                <a:solidFill>
                  <a:srgbClr val="800000"/>
                </a:solidFill>
              </a:rPr>
              <a:t>Code</a:t>
            </a:r>
            <a:r>
              <a:rPr lang="fr-CA" sz="2000" dirty="0" smtClean="0"/>
              <a:t>/</a:t>
            </a:r>
            <a:r>
              <a:rPr lang="fr-CA" sz="2000" dirty="0" smtClean="0">
                <a:solidFill>
                  <a:srgbClr val="808000"/>
                </a:solidFill>
              </a:rPr>
              <a:t>UUID</a:t>
            </a:r>
          </a:p>
          <a:p>
            <a:pPr marL="1174691" lvl="2" indent="-260563" algn="l" defTabSz="407399">
              <a:spcAft>
                <a:spcPts val="771"/>
              </a:spcAft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  <a:tab pos="7220901" algn="l"/>
                <a:tab pos="7877346" algn="l"/>
              </a:tabLst>
              <a:defRPr/>
            </a:pPr>
            <a:endParaRPr lang="fr-CA" sz="2000" dirty="0" smtClean="0">
              <a:ea typeface="Arial Unicode MS" pitchFamily="34" charset="-128"/>
            </a:endParaRPr>
          </a:p>
          <a:p>
            <a:pPr marL="1174691" lvl="2" indent="-260563" algn="l" defTabSz="407399">
              <a:spcAft>
                <a:spcPts val="771"/>
              </a:spcAft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  <a:tab pos="7220901" algn="l"/>
                <a:tab pos="7877346" algn="l"/>
              </a:tabLst>
              <a:defRPr/>
            </a:pPr>
            <a:endParaRPr lang="fr-CA" sz="2000" dirty="0" smtClean="0">
              <a:ea typeface="Arial Unicode MS" pitchFamily="34" charset="-128"/>
            </a:endParaRPr>
          </a:p>
          <a:p>
            <a:pPr marL="1174691" lvl="2" indent="-260563" algn="l" defTabSz="407399">
              <a:spcAft>
                <a:spcPts val="771"/>
              </a:spcAft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  <a:tab pos="7220901" algn="l"/>
                <a:tab pos="7877346" algn="l"/>
              </a:tabLst>
              <a:defRPr/>
            </a:pPr>
            <a:endParaRPr lang="fr-CA" sz="2000" dirty="0" smtClean="0">
              <a:ea typeface="Arial Unicode MS" pitchFamily="34" charset="-128"/>
            </a:endParaRPr>
          </a:p>
          <a:p>
            <a:pPr marL="1174691" lvl="2" indent="-260563" algn="l" defTabSz="407399">
              <a:spcAft>
                <a:spcPts val="771"/>
              </a:spcAft>
              <a:buSzPct val="45000"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  <a:tab pos="7220901" algn="l"/>
                <a:tab pos="7877346" algn="l"/>
              </a:tabLst>
              <a:defRPr/>
            </a:pPr>
            <a:endParaRPr lang="fr-CA" sz="2000" dirty="0">
              <a:ea typeface="Arial Unicode MS" pitchFamily="34" charset="-128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 idx="1"/>
            <p:custDataLst>
              <p:tags r:id="rId2"/>
            </p:custDataLst>
          </p:nvPr>
        </p:nvSpPr>
        <p:spPr>
          <a:xfrm>
            <a:off x="457920" y="208822"/>
            <a:ext cx="8228160" cy="771921"/>
          </a:xfrm>
        </p:spPr>
        <p:txBody>
          <a:bodyPr tIns="28793" anchor="ctr"/>
          <a:lstStyle/>
          <a:p>
            <a:pPr marL="0" indent="0" algn="ctr" defTabSz="407399">
              <a:spcAft>
                <a:spcPct val="0"/>
              </a:spcAft>
              <a:buNone/>
              <a:tabLst>
                <a:tab pos="656446" algn="l"/>
                <a:tab pos="1312888" algn="l"/>
                <a:tab pos="1969337" algn="l"/>
                <a:tab pos="2625782" algn="l"/>
                <a:tab pos="3282226" algn="l"/>
                <a:tab pos="3938674" algn="l"/>
                <a:tab pos="4595118" algn="l"/>
                <a:tab pos="5251564" algn="l"/>
                <a:tab pos="5908009" algn="l"/>
                <a:tab pos="6564455" algn="l"/>
                <a:tab pos="7220901" algn="l"/>
                <a:tab pos="7877346" algn="l"/>
              </a:tabLst>
              <a:defRPr/>
            </a:pPr>
            <a:r>
              <a:rPr lang="fr-CA" sz="3300" dirty="0" smtClean="0"/>
              <a:t>2. Conversion de données vers RDF</a:t>
            </a:r>
            <a:endParaRPr lang="fr-CA" sz="3300" dirty="0"/>
          </a:p>
        </p:txBody>
      </p:sp>
      <p:sp>
        <p:nvSpPr>
          <p:cNvPr id="129028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30166" y="980743"/>
            <a:ext cx="7551682" cy="3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5" tIns="58403" rIns="81615" bIns="40807"/>
          <a:lstStyle>
            <a:lvl1pPr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r>
              <a:rPr lang="fr-CA" sz="2000" dirty="0" smtClean="0">
                <a:solidFill>
                  <a:srgbClr val="800000"/>
                </a:solidFill>
              </a:rPr>
              <a:t>Convention de dénomination d’URI pour ressources DOREMUS</a:t>
            </a:r>
            <a:endParaRPr lang="fr-CA" sz="2000" dirty="0">
              <a:solidFill>
                <a:srgbClr val="800000"/>
              </a:solidFill>
            </a:endParaRPr>
          </a:p>
        </p:txBody>
      </p:sp>
      <p:sp>
        <p:nvSpPr>
          <p:cNvPr id="129029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061600" y="3591737"/>
            <a:ext cx="718560" cy="32691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9030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5780160" y="3591737"/>
            <a:ext cx="1440" cy="32691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9031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98720" y="3866807"/>
            <a:ext cx="1370880" cy="101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5" tIns="55203" rIns="81615" bIns="40807"/>
          <a:lstStyle>
            <a:lvl1pPr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r>
              <a:rPr lang="fr-CA" i="1" dirty="0" smtClean="0">
                <a:solidFill>
                  <a:srgbClr val="000000"/>
                </a:solidFill>
              </a:rPr>
              <a:t>la </a:t>
            </a:r>
            <a:r>
              <a:rPr lang="fr-CA" b="1" i="1" dirty="0" smtClean="0">
                <a:solidFill>
                  <a:srgbClr val="008080"/>
                </a:solidFill>
              </a:rPr>
              <a:t>classe</a:t>
            </a:r>
            <a:r>
              <a:rPr lang="fr-CA" i="1" dirty="0" smtClean="0">
                <a:solidFill>
                  <a:srgbClr val="000000"/>
                </a:solidFill>
              </a:rPr>
              <a:t> du modèle DOREMUS</a:t>
            </a:r>
            <a:endParaRPr lang="fr-CA" i="1" dirty="0">
              <a:solidFill>
                <a:srgbClr val="000000"/>
              </a:solidFill>
            </a:endParaRPr>
          </a:p>
        </p:txBody>
      </p:sp>
      <p:pic>
        <p:nvPicPr>
          <p:cNvPr id="129032" name="Picture 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401" y="4016583"/>
            <a:ext cx="1208160" cy="84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9033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24800" y="5518660"/>
            <a:ext cx="8490240" cy="51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4396" rIns="0" bIns="0"/>
          <a:lstStyle>
            <a:lvl1pPr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8025" algn="l"/>
                <a:tab pos="6511925" algn="l"/>
                <a:tab pos="7235825" algn="l"/>
                <a:tab pos="7959725" algn="l"/>
                <a:tab pos="8683625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spcAft>
                <a:spcPts val="1293"/>
              </a:spcAft>
            </a:pPr>
            <a:r>
              <a:rPr lang="fr-CA" dirty="0" smtClean="0">
                <a:solidFill>
                  <a:srgbClr val="000000"/>
                </a:solidFill>
              </a:rPr>
              <a:t> http:/</a:t>
            </a:r>
            <a:r>
              <a:rPr lang="fr-CA" dirty="0" smtClean="0">
                <a:solidFill>
                  <a:srgbClr val="000080"/>
                </a:solidFill>
              </a:rPr>
              <a:t>/data.doremus.org</a:t>
            </a:r>
            <a:r>
              <a:rPr lang="fr-CA" dirty="0" smtClean="0">
                <a:solidFill>
                  <a:srgbClr val="000000"/>
                </a:solidFill>
              </a:rPr>
              <a:t>/</a:t>
            </a:r>
            <a:r>
              <a:rPr lang="fr-CA" dirty="0" smtClean="0">
                <a:solidFill>
                  <a:srgbClr val="008000"/>
                </a:solidFill>
              </a:rPr>
              <a:t>Self_Contained_Expression</a:t>
            </a:r>
            <a:r>
              <a:rPr lang="fr-CA" dirty="0" smtClean="0">
                <a:solidFill>
                  <a:srgbClr val="000000"/>
                </a:solidFill>
              </a:rPr>
              <a:t>/</a:t>
            </a:r>
            <a:r>
              <a:rPr lang="fr-CA" dirty="0" smtClean="0">
                <a:solidFill>
                  <a:srgbClr val="800000"/>
                </a:solidFill>
              </a:rPr>
              <a:t>F22</a:t>
            </a:r>
            <a:r>
              <a:rPr lang="fr-CA" dirty="0" smtClean="0">
                <a:solidFill>
                  <a:srgbClr val="000000"/>
                </a:solidFill>
              </a:rPr>
              <a:t>/</a:t>
            </a:r>
            <a:r>
              <a:rPr lang="fr-CA" dirty="0" smtClean="0">
                <a:solidFill>
                  <a:srgbClr val="808000"/>
                </a:solidFill>
              </a:rPr>
              <a:t>b90b3b97-2526-4152-95bb-273</a:t>
            </a:r>
            <a:endParaRPr lang="fr-CA" dirty="0">
              <a:solidFill>
                <a:srgbClr val="808000"/>
              </a:solidFill>
            </a:endParaRPr>
          </a:p>
        </p:txBody>
      </p:sp>
      <p:sp>
        <p:nvSpPr>
          <p:cNvPr id="129034" name="Line 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984480" y="4929638"/>
            <a:ext cx="1697760" cy="5904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9035" name="Line 10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5486400" y="4929638"/>
            <a:ext cx="195840" cy="52565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903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95841" y="2906225"/>
            <a:ext cx="1893600" cy="51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5997" rIns="0" bIns="0"/>
          <a:lstStyle>
            <a:lvl1pPr marL="430213" indent="-322263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90488" indent="17463" eaLnBrk="1">
              <a:spcAft>
                <a:spcPts val="1293"/>
              </a:spcAft>
              <a:buSzPct val="45000"/>
            </a:pPr>
            <a:r>
              <a:rPr lang="fr-CA" dirty="0" smtClean="0">
                <a:solidFill>
                  <a:srgbClr val="808080"/>
                </a:solidFill>
              </a:rPr>
              <a:t>Convention 1</a:t>
            </a:r>
            <a:br>
              <a:rPr lang="fr-CA" dirty="0" smtClean="0">
                <a:solidFill>
                  <a:srgbClr val="808080"/>
                </a:solidFill>
              </a:rPr>
            </a:br>
            <a:r>
              <a:rPr lang="fr-CA" dirty="0" smtClean="0">
                <a:solidFill>
                  <a:srgbClr val="808080"/>
                </a:solidFill>
              </a:rPr>
              <a:t>de DOREMUS</a:t>
            </a:r>
            <a:endParaRPr lang="fr-CA" dirty="0">
              <a:solidFill>
                <a:srgbClr val="808080"/>
              </a:solidFill>
            </a:endParaRPr>
          </a:p>
        </p:txBody>
      </p:sp>
      <p:pic>
        <p:nvPicPr>
          <p:cNvPr id="129037" name="Picture 1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61" y="64808"/>
            <a:ext cx="1044000" cy="84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9038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7921" y="5160062"/>
            <a:ext cx="1893600" cy="2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5997" rIns="0" bIns="0"/>
          <a:lstStyle>
            <a:lvl1pPr marL="430213" indent="-322263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spcAft>
                <a:spcPts val="1293"/>
              </a:spcAft>
              <a:buSzPct val="45000"/>
            </a:pPr>
            <a:r>
              <a:rPr lang="fr-CA" dirty="0" smtClean="0">
                <a:solidFill>
                  <a:srgbClr val="808080"/>
                </a:solidFill>
              </a:rPr>
              <a:t>Exemple :</a:t>
            </a:r>
            <a:endParaRPr lang="fr-CA" dirty="0">
              <a:solidFill>
                <a:srgbClr val="808080"/>
              </a:solidFill>
            </a:endParaRPr>
          </a:p>
        </p:txBody>
      </p:sp>
      <p:sp>
        <p:nvSpPr>
          <p:cNvPr id="129039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28961" y="6119203"/>
            <a:ext cx="2514240" cy="57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5997" rIns="0" bIns="0"/>
          <a:lstStyle>
            <a:lvl1pPr marL="430213" indent="-322263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spcAft>
                <a:spcPts val="1293"/>
              </a:spcAft>
              <a:buSzPct val="45000"/>
            </a:pPr>
            <a:r>
              <a:rPr lang="fr-CA" dirty="0" smtClean="0">
                <a:solidFill>
                  <a:srgbClr val="808080"/>
                </a:solidFill>
              </a:rPr>
              <a:t>Convention 2 de DOREMUS </a:t>
            </a:r>
            <a:r>
              <a:rPr lang="fr-CA" sz="1400" dirty="0" smtClean="0">
                <a:solidFill>
                  <a:srgbClr val="808080"/>
                </a:solidFill>
              </a:rPr>
              <a:t>(encore en discussion)</a:t>
            </a:r>
            <a:endParaRPr lang="fr-CA" sz="1400" dirty="0">
              <a:solidFill>
                <a:srgbClr val="808080"/>
              </a:solidFill>
            </a:endParaRPr>
          </a:p>
        </p:txBody>
      </p:sp>
      <p:sp>
        <p:nvSpPr>
          <p:cNvPr id="129040" name="Text Box 1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75681" y="6205613"/>
            <a:ext cx="4897440" cy="28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596" rIns="0" bIns="0"/>
          <a:lstStyle>
            <a:lvl1pPr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spcAft>
                <a:spcPts val="1293"/>
              </a:spcAft>
            </a:pPr>
            <a:r>
              <a:rPr lang="fr-CA" sz="2000" dirty="0" smtClean="0">
                <a:solidFill>
                  <a:srgbClr val="000000"/>
                </a:solidFill>
              </a:rPr>
              <a:t>http://</a:t>
            </a:r>
            <a:r>
              <a:rPr lang="fr-CA" sz="2000" dirty="0" smtClean="0">
                <a:solidFill>
                  <a:srgbClr val="000080"/>
                </a:solidFill>
              </a:rPr>
              <a:t>data.doremus.org</a:t>
            </a:r>
            <a:r>
              <a:rPr lang="fr-CA" sz="2000" dirty="0" smtClean="0">
                <a:solidFill>
                  <a:srgbClr val="000000"/>
                </a:solidFill>
              </a:rPr>
              <a:t>/</a:t>
            </a:r>
            <a:r>
              <a:rPr lang="fr-CA" sz="2000" dirty="0" smtClean="0">
                <a:solidFill>
                  <a:srgbClr val="008000"/>
                </a:solidFill>
              </a:rPr>
              <a:t>expression</a:t>
            </a:r>
            <a:r>
              <a:rPr lang="fr-CA" sz="2000" dirty="0" smtClean="0">
                <a:solidFill>
                  <a:srgbClr val="000000"/>
                </a:solidFill>
              </a:rPr>
              <a:t>/</a:t>
            </a:r>
            <a:r>
              <a:rPr lang="fr-CA" sz="2000" dirty="0" smtClean="0">
                <a:solidFill>
                  <a:srgbClr val="808000"/>
                </a:solidFill>
              </a:rPr>
              <a:t>UUID</a:t>
            </a:r>
            <a:endParaRPr lang="fr-CA" sz="2000" dirty="0">
              <a:solidFill>
                <a:srgbClr val="808000"/>
              </a:solidFill>
            </a:endParaRPr>
          </a:p>
        </p:txBody>
      </p:sp>
      <p:sp>
        <p:nvSpPr>
          <p:cNvPr id="12904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245120" y="5868617"/>
            <a:ext cx="1008000" cy="33555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  <p:sp>
        <p:nvSpPr>
          <p:cNvPr id="12904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5250241" y="5813891"/>
            <a:ext cx="171360" cy="39172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32203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9361" y="208822"/>
            <a:ext cx="8228160" cy="771921"/>
          </a:xfrm>
        </p:spPr>
        <p:txBody>
          <a:bodyPr tIns="28793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0317" algn="l"/>
                <a:tab pos="5906967" algn="l"/>
                <a:tab pos="6563617" algn="l"/>
                <a:tab pos="7220267" algn="l"/>
                <a:tab pos="7876916" algn="l"/>
              </a:tabLst>
            </a:pPr>
            <a:r>
              <a:rPr lang="fr-CA" sz="3300" dirty="0" smtClean="0">
                <a:latin typeface="Arial" charset="0"/>
              </a:rPr>
              <a:t>2. Conversion de données vers RDF</a:t>
            </a:r>
            <a:endParaRPr lang="fr-CA" sz="3300" dirty="0">
              <a:latin typeface="Arial" charset="0"/>
            </a:endParaRPr>
          </a:p>
        </p:txBody>
      </p:sp>
      <p:sp>
        <p:nvSpPr>
          <p:cNvPr id="135171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5840" y="1179484"/>
            <a:ext cx="2416320" cy="93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5" tIns="58403" rIns="81615" bIns="40807"/>
          <a:lstStyle>
            <a:lvl1pPr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 eaLnBrk="1"/>
            <a:r>
              <a:rPr dirty="0" smtClean="0"/>
              <a:t>Exemple : un </a:t>
            </a:r>
            <a:r>
              <a:rPr lang="en-GB" sz="2000" dirty="0">
                <a:solidFill>
                  <a:srgbClr val="008080"/>
                </a:solidFill>
              </a:rPr>
              <a:t>BNF </a:t>
            </a:r>
            <a:r>
              <a:rPr dirty="0" smtClean="0"/>
              <a:t>TUM converti</a:t>
            </a:r>
          </a:p>
        </p:txBody>
      </p:sp>
      <p:pic>
        <p:nvPicPr>
          <p:cNvPr id="135172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61" y="64808"/>
            <a:ext cx="1044000" cy="84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5173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" y="3493807"/>
            <a:ext cx="8013600" cy="3331070"/>
          </a:xfrm>
          <a:prstGeom prst="rect">
            <a:avLst/>
          </a:prstGeom>
          <a:noFill/>
          <a:ln w="3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4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81" y="943300"/>
            <a:ext cx="6397920" cy="4150516"/>
          </a:xfrm>
          <a:prstGeom prst="rect">
            <a:avLst/>
          </a:prstGeom>
          <a:noFill/>
          <a:ln w="3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5" name="Freeform 6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1176480" y="2333045"/>
            <a:ext cx="1255680" cy="977863"/>
          </a:xfrm>
          <a:custGeom>
            <a:avLst/>
            <a:gdLst>
              <a:gd name="T0" fmla="*/ 0 w 3844"/>
              <a:gd name="T1" fmla="*/ 1077553 h 2995"/>
              <a:gd name="T2" fmla="*/ 1383940 w 3844"/>
              <a:gd name="T3" fmla="*/ 17995 h 2995"/>
              <a:gd name="T4" fmla="*/ 0 60000 65536"/>
              <a:gd name="T5" fmla="*/ 0 60000 65536"/>
              <a:gd name="T6" fmla="*/ 0 w 3844"/>
              <a:gd name="T7" fmla="*/ 0 h 2995"/>
              <a:gd name="T8" fmla="*/ 3844 w 3844"/>
              <a:gd name="T9" fmla="*/ 2995 h 299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4" h="2995">
                <a:moveTo>
                  <a:pt x="0" y="2994"/>
                </a:moveTo>
                <a:cubicBezTo>
                  <a:pt x="443" y="0"/>
                  <a:pt x="3843" y="50"/>
                  <a:pt x="3843" y="50"/>
                </a:cubicBezTo>
              </a:path>
            </a:pathLst>
          </a:cu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18" tIns="41460" rIns="82918" bIns="41460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9305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9361" y="208822"/>
            <a:ext cx="8228160" cy="771921"/>
          </a:xfrm>
        </p:spPr>
        <p:txBody>
          <a:bodyPr tIns="28793"/>
          <a:lstStyle/>
          <a:p>
            <a:pPr>
              <a:tabLst>
                <a:tab pos="655210" algn="l"/>
                <a:tab pos="1311860" algn="l"/>
                <a:tab pos="1968510" algn="l"/>
                <a:tab pos="2625159" algn="l"/>
                <a:tab pos="3281809" algn="l"/>
                <a:tab pos="3938459" algn="l"/>
                <a:tab pos="4595108" algn="l"/>
                <a:tab pos="5250317" algn="l"/>
                <a:tab pos="5906967" algn="l"/>
                <a:tab pos="6563617" algn="l"/>
                <a:tab pos="7220267" algn="l"/>
                <a:tab pos="7876916" algn="l"/>
              </a:tabLst>
            </a:pPr>
            <a:r>
              <a:rPr lang="fr-CA" sz="3300" dirty="0" smtClean="0">
                <a:latin typeface="Arial" charset="0"/>
              </a:rPr>
              <a:t>2. Conversion de données vers RDF</a:t>
            </a:r>
            <a:endParaRPr lang="fr-CA" sz="3300" dirty="0">
              <a:latin typeface="Arial" charset="0"/>
            </a:endParaRPr>
          </a:p>
        </p:txBody>
      </p:sp>
      <p:pic>
        <p:nvPicPr>
          <p:cNvPr id="137219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61" y="64808"/>
            <a:ext cx="1044000" cy="84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7220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6880" y="1208287"/>
            <a:ext cx="8490240" cy="111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15" tIns="55203" rIns="81615" bIns="40807"/>
          <a:lstStyle>
            <a:lvl1pPr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 eaLnBrk="0"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2313" algn="l"/>
                <a:tab pos="1446213" algn="l"/>
                <a:tab pos="2170113" algn="l"/>
                <a:tab pos="2894013" algn="l"/>
              </a:tabLst>
              <a:defRPr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/>
            <a:r>
              <a:rPr lang="fr-CA" dirty="0" smtClean="0"/>
              <a:t>Convertisseur </a:t>
            </a:r>
            <a:r>
              <a:rPr lang="fr-CA" sz="2900" dirty="0" smtClean="0">
                <a:solidFill>
                  <a:srgbClr val="000000"/>
                </a:solidFill>
              </a:rPr>
              <a:t>MARC</a:t>
            </a:r>
            <a:r>
              <a:rPr lang="fr-CA" sz="2900" b="1" i="1" dirty="0" smtClean="0">
                <a:solidFill>
                  <a:srgbClr val="800000"/>
                </a:solidFill>
              </a:rPr>
              <a:t>2</a:t>
            </a:r>
            <a:r>
              <a:rPr lang="fr-CA" sz="2900" dirty="0" smtClean="0">
                <a:solidFill>
                  <a:srgbClr val="008080"/>
                </a:solidFill>
              </a:rPr>
              <a:t>DOREMUS</a:t>
            </a:r>
            <a:r>
              <a:rPr lang="fr-CA" sz="2900" dirty="0" smtClean="0">
                <a:solidFill>
                  <a:srgbClr val="000000"/>
                </a:solidFill>
              </a:rPr>
              <a:t>-RD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sz="2900" dirty="0" smtClean="0">
                <a:solidFill>
                  <a:srgbClr val="1A1A1A"/>
                </a:solidFill>
                <a:latin typeface="ArialMT" charset="0"/>
                <a:hlinkClick r:id="rId10"/>
              </a:rPr>
              <a:t>https://github.com/DOREMUS-ANR</a:t>
            </a:r>
            <a:r>
              <a:rPr lang="fr-CA" dirty="0" smtClean="0"/>
              <a:t> </a:t>
            </a:r>
            <a:endParaRPr lang="fr-CA" sz="2900" dirty="0">
              <a:solidFill>
                <a:srgbClr val="000000"/>
              </a:solidFill>
            </a:endParaRPr>
          </a:p>
        </p:txBody>
      </p:sp>
      <p:pic>
        <p:nvPicPr>
          <p:cNvPr id="137221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0" y="3892729"/>
            <a:ext cx="7243200" cy="2776612"/>
          </a:xfrm>
          <a:prstGeom prst="rect">
            <a:avLst/>
          </a:prstGeom>
          <a:noFill/>
          <a:ln w="3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2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800" y="2207752"/>
            <a:ext cx="5781600" cy="3460683"/>
          </a:xfrm>
          <a:prstGeom prst="rect">
            <a:avLst/>
          </a:prstGeom>
          <a:noFill/>
          <a:ln w="3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3" name="Freeform 7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417760" y="3407398"/>
            <a:ext cx="967680" cy="815126"/>
          </a:xfrm>
          <a:custGeom>
            <a:avLst/>
            <a:gdLst>
              <a:gd name="T0" fmla="*/ 0 w 2613"/>
              <a:gd name="T1" fmla="*/ 898751 h 1878"/>
              <a:gd name="T2" fmla="*/ 1066614 w 2613"/>
              <a:gd name="T3" fmla="*/ 14844 h 1878"/>
              <a:gd name="T4" fmla="*/ 0 60000 65536"/>
              <a:gd name="T5" fmla="*/ 0 60000 65536"/>
              <a:gd name="T6" fmla="*/ 0 w 2613"/>
              <a:gd name="T7" fmla="*/ 0 h 1878"/>
              <a:gd name="T8" fmla="*/ 2613 w 2613"/>
              <a:gd name="T9" fmla="*/ 1878 h 187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3" h="1878">
                <a:moveTo>
                  <a:pt x="0" y="1877"/>
                </a:moveTo>
                <a:cubicBezTo>
                  <a:pt x="302" y="0"/>
                  <a:pt x="2612" y="31"/>
                  <a:pt x="2612" y="31"/>
                </a:cubicBezTo>
              </a:path>
            </a:pathLst>
          </a:cu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18" tIns="41460" rIns="82918" bIns="41460"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529554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436939" y="6505277"/>
            <a:ext cx="161900" cy="2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>
            <a:spAutoFit/>
          </a:bodyPr>
          <a:lstStyle/>
          <a:p>
            <a:fld id="{C1E88952-5308-BC40-8920-BA1B833EBFD2}" type="slidenum">
              <a:rPr lang="fr-FR" sz="1300"/>
              <a:pPr/>
              <a:t>37</a:t>
            </a:fld>
            <a:endParaRPr lang="fr-CA" sz="1300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>
          <a:xfrm>
            <a:off x="815951" y="2725787"/>
            <a:ext cx="7510983" cy="1147465"/>
          </a:xfrm>
        </p:spPr>
        <p:txBody>
          <a:bodyPr/>
          <a:lstStyle/>
          <a:p>
            <a:r>
              <a:rPr lang="fr-CA" sz="48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Interconnexion</a:t>
            </a:r>
            <a:endParaRPr lang="fr-CA" sz="4800" dirty="0">
              <a:solidFill>
                <a:srgbClr val="53585F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29409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5214" y="-228356"/>
            <a:ext cx="8229600" cy="1143000"/>
          </a:xfrm>
        </p:spPr>
        <p:txBody>
          <a:bodyPr>
            <a:noAutofit/>
          </a:bodyPr>
          <a:lstStyle/>
          <a:p>
            <a:r>
              <a:rPr lang="fr-CA" sz="3600" dirty="0" smtClean="0"/>
              <a:t>Multiples descriptions RDF dans les données ouvertes liées (LOD)</a:t>
            </a:r>
            <a:endParaRPr lang="fr-CA" sz="3600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04310" y="744730"/>
            <a:ext cx="1110359" cy="5864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375739" y="3702067"/>
            <a:ext cx="866021" cy="8327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870309" y="727863"/>
            <a:ext cx="1840582" cy="485428"/>
          </a:xfrm>
          <a:prstGeom prst="rect">
            <a:avLst/>
          </a:prstGeom>
        </p:spPr>
      </p:pic>
      <p:sp>
        <p:nvSpPr>
          <p:cNvPr id="22" name="ZoneTexte 21"/>
          <p:cNvSpPr txBox="1"/>
          <p:nvPr>
            <p:custDataLst>
              <p:tags r:id="rId5"/>
            </p:custDataLst>
          </p:nvPr>
        </p:nvSpPr>
        <p:spPr>
          <a:xfrm>
            <a:off x="1390009" y="894433"/>
            <a:ext cx="1634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Partition de musique</a:t>
            </a:r>
            <a:endParaRPr lang="fr-CA" sz="2000" b="1" dirty="0"/>
          </a:p>
        </p:txBody>
      </p:sp>
      <p:sp>
        <p:nvSpPr>
          <p:cNvPr id="24" name="ZoneTexte 23"/>
          <p:cNvSpPr txBox="1"/>
          <p:nvPr>
            <p:custDataLst>
              <p:tags r:id="rId6"/>
            </p:custDataLst>
          </p:nvPr>
        </p:nvSpPr>
        <p:spPr>
          <a:xfrm>
            <a:off x="2437407" y="4038604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Concert</a:t>
            </a:r>
            <a:endParaRPr lang="fr-CA" sz="2000" b="1" dirty="0"/>
          </a:p>
        </p:txBody>
      </p:sp>
      <p:sp>
        <p:nvSpPr>
          <p:cNvPr id="25" name="ZoneTexte 24"/>
          <p:cNvSpPr txBox="1"/>
          <p:nvPr>
            <p:custDataLst>
              <p:tags r:id="rId7"/>
            </p:custDataLst>
          </p:nvPr>
        </p:nvSpPr>
        <p:spPr>
          <a:xfrm>
            <a:off x="6733795" y="778488"/>
            <a:ext cx="1098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Programme</a:t>
            </a:r>
            <a:endParaRPr lang="fr-CA" sz="2000" b="1" dirty="0"/>
          </a:p>
        </p:txBody>
      </p:sp>
      <p:sp>
        <p:nvSpPr>
          <p:cNvPr id="26" name="ZoneTexte 25"/>
          <p:cNvSpPr txBox="1"/>
          <p:nvPr>
            <p:custDataLst>
              <p:tags r:id="rId8"/>
            </p:custDataLst>
          </p:nvPr>
        </p:nvSpPr>
        <p:spPr>
          <a:xfrm>
            <a:off x="6134432" y="4049063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CD</a:t>
            </a:r>
            <a:endParaRPr lang="fr-CA" sz="2000" b="1" dirty="0"/>
          </a:p>
        </p:txBody>
      </p:sp>
      <p:pic>
        <p:nvPicPr>
          <p:cNvPr id="3" name="Image 2" descr="recordpublication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13" y="4412159"/>
            <a:ext cx="3429971" cy="234838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4" name="Image 3" descr="concert-icon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7" y="4370104"/>
            <a:ext cx="4528552" cy="235332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5" name="Image 4" descr="program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39" y="1120770"/>
            <a:ext cx="3669982" cy="257501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6" name="Image 5" descr="partitionpublication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0" y="1238617"/>
            <a:ext cx="3633210" cy="2453856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17" name="Imag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49880" y="3929932"/>
            <a:ext cx="2070137" cy="54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5214" y="-160081"/>
            <a:ext cx="8229600" cy="1143000"/>
          </a:xfrm>
        </p:spPr>
        <p:txBody>
          <a:bodyPr>
            <a:noAutofit/>
          </a:bodyPr>
          <a:lstStyle/>
          <a:p>
            <a:r>
              <a:rPr lang="fr-CA" sz="3600" dirty="0" smtClean="0"/>
              <a:t>Relier des descriptions pour créer 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sz="3600" dirty="0" smtClean="0"/>
              <a:t>un graphe de connaissances</a:t>
            </a:r>
            <a:endParaRPr lang="fr-CA" sz="3600" dirty="0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04310" y="935900"/>
            <a:ext cx="1110359" cy="5864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375739" y="3838617"/>
            <a:ext cx="866021" cy="83271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870309" y="946343"/>
            <a:ext cx="1840582" cy="485428"/>
          </a:xfrm>
          <a:prstGeom prst="rect">
            <a:avLst/>
          </a:prstGeom>
        </p:spPr>
      </p:pic>
      <p:sp>
        <p:nvSpPr>
          <p:cNvPr id="22" name="ZoneTexte 21"/>
          <p:cNvSpPr txBox="1"/>
          <p:nvPr>
            <p:custDataLst>
              <p:tags r:id="rId5"/>
            </p:custDataLst>
          </p:nvPr>
        </p:nvSpPr>
        <p:spPr>
          <a:xfrm>
            <a:off x="1390009" y="1112913"/>
            <a:ext cx="1634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Partition de musique</a:t>
            </a:r>
            <a:endParaRPr lang="fr-CA" sz="2000" b="1" dirty="0"/>
          </a:p>
        </p:txBody>
      </p:sp>
      <p:sp>
        <p:nvSpPr>
          <p:cNvPr id="24" name="ZoneTexte 23"/>
          <p:cNvSpPr txBox="1"/>
          <p:nvPr>
            <p:custDataLst>
              <p:tags r:id="rId6"/>
            </p:custDataLst>
          </p:nvPr>
        </p:nvSpPr>
        <p:spPr>
          <a:xfrm>
            <a:off x="2437407" y="4038604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Concert</a:t>
            </a:r>
            <a:endParaRPr lang="fr-CA" sz="2000" b="1" dirty="0"/>
          </a:p>
        </p:txBody>
      </p:sp>
      <p:sp>
        <p:nvSpPr>
          <p:cNvPr id="25" name="ZoneTexte 24"/>
          <p:cNvSpPr txBox="1"/>
          <p:nvPr>
            <p:custDataLst>
              <p:tags r:id="rId7"/>
            </p:custDataLst>
          </p:nvPr>
        </p:nvSpPr>
        <p:spPr>
          <a:xfrm>
            <a:off x="6733795" y="983313"/>
            <a:ext cx="1098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Programme</a:t>
            </a:r>
            <a:endParaRPr lang="fr-CA" sz="2000" b="1" dirty="0"/>
          </a:p>
        </p:txBody>
      </p:sp>
      <p:sp>
        <p:nvSpPr>
          <p:cNvPr id="26" name="ZoneTexte 25"/>
          <p:cNvSpPr txBox="1"/>
          <p:nvPr>
            <p:custDataLst>
              <p:tags r:id="rId8"/>
            </p:custDataLst>
          </p:nvPr>
        </p:nvSpPr>
        <p:spPr>
          <a:xfrm>
            <a:off x="6134432" y="4049063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CD</a:t>
            </a:r>
            <a:endParaRPr lang="fr-CA" sz="2000" b="1" dirty="0"/>
          </a:p>
        </p:txBody>
      </p:sp>
      <p:pic>
        <p:nvPicPr>
          <p:cNvPr id="3" name="Image 2" descr="recordpublication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13" y="4439469"/>
            <a:ext cx="3429971" cy="2348387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4" name="Image 3" descr="concert-icon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7" y="4370104"/>
            <a:ext cx="4528552" cy="235332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5" name="Image 4" descr="program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39" y="1339250"/>
            <a:ext cx="3669982" cy="257501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6" name="Image 5" descr="partitionpublication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0" y="1457097"/>
            <a:ext cx="3633210" cy="2453856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17" name="Imag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349880" y="3929932"/>
            <a:ext cx="2070137" cy="545970"/>
          </a:xfrm>
          <a:prstGeom prst="rect">
            <a:avLst/>
          </a:prstGeom>
        </p:spPr>
      </p:pic>
      <p:cxnSp>
        <p:nvCxnSpPr>
          <p:cNvPr id="16" name="Connecteur en arc 15"/>
          <p:cNvCxnSpPr/>
          <p:nvPr>
            <p:custDataLst>
              <p:tags r:id="rId14"/>
            </p:custDataLst>
          </p:nvPr>
        </p:nvCxnSpPr>
        <p:spPr>
          <a:xfrm rot="5400000" flipH="1" flipV="1">
            <a:off x="-138293" y="2960441"/>
            <a:ext cx="2799186" cy="349495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rc 17"/>
          <p:cNvCxnSpPr/>
          <p:nvPr>
            <p:custDataLst>
              <p:tags r:id="rId15"/>
            </p:custDataLst>
          </p:nvPr>
        </p:nvCxnSpPr>
        <p:spPr>
          <a:xfrm rot="10800000">
            <a:off x="1588455" y="1735596"/>
            <a:ext cx="4164129" cy="316793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en arc 18"/>
          <p:cNvCxnSpPr/>
          <p:nvPr>
            <p:custDataLst>
              <p:tags r:id="rId16"/>
            </p:custDataLst>
          </p:nvPr>
        </p:nvCxnSpPr>
        <p:spPr>
          <a:xfrm rot="10800000">
            <a:off x="1588453" y="1651724"/>
            <a:ext cx="3899360" cy="8387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>
            <p:custDataLst>
              <p:tags r:id="rId17"/>
            </p:custDataLst>
          </p:nvPr>
        </p:nvSpPr>
        <p:spPr>
          <a:xfrm>
            <a:off x="3763505" y="1293431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800000"/>
                </a:solidFill>
              </a:rPr>
              <a:t>identique à</a:t>
            </a:r>
            <a:endParaRPr lang="fr-CA" sz="2000" b="1" dirty="0">
              <a:solidFill>
                <a:srgbClr val="800000"/>
              </a:solidFill>
            </a:endParaRPr>
          </a:p>
        </p:txBody>
      </p:sp>
      <p:sp>
        <p:nvSpPr>
          <p:cNvPr id="21" name="ZoneTexte 20"/>
          <p:cNvSpPr txBox="1"/>
          <p:nvPr>
            <p:custDataLst>
              <p:tags r:id="rId18"/>
            </p:custDataLst>
          </p:nvPr>
        </p:nvSpPr>
        <p:spPr>
          <a:xfrm>
            <a:off x="2758322" y="3413206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800000"/>
                </a:solidFill>
              </a:rPr>
              <a:t>identique à</a:t>
            </a:r>
            <a:endParaRPr lang="fr-CA" sz="2000" b="1" dirty="0">
              <a:solidFill>
                <a:srgbClr val="800000"/>
              </a:solidFill>
            </a:endParaRPr>
          </a:p>
        </p:txBody>
      </p:sp>
      <p:sp>
        <p:nvSpPr>
          <p:cNvPr id="23" name="ZoneTexte 22"/>
          <p:cNvSpPr txBox="1"/>
          <p:nvPr>
            <p:custDataLst>
              <p:tags r:id="rId19"/>
            </p:custDataLst>
          </p:nvPr>
        </p:nvSpPr>
        <p:spPr>
          <a:xfrm>
            <a:off x="349880" y="2694454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800000"/>
                </a:solidFill>
              </a:rPr>
              <a:t>identique à</a:t>
            </a:r>
            <a:endParaRPr lang="fr-CA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9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06" y="1302430"/>
            <a:ext cx="2830021" cy="133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ZoneTexte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65294" y="1521806"/>
            <a:ext cx="604837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400" dirty="0">
                <a:latin typeface="Calibri" charset="0"/>
              </a:rPr>
              <a:t>Beethoven sonate au clair de lune</a:t>
            </a:r>
          </a:p>
        </p:txBody>
      </p:sp>
      <p:sp>
        <p:nvSpPr>
          <p:cNvPr id="9220" name="ZoneText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65293" y="1848830"/>
            <a:ext cx="611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000" dirty="0">
                <a:latin typeface="Calibri" charset="0"/>
              </a:rPr>
              <a:t>Environ </a:t>
            </a:r>
            <a:r>
              <a:rPr lang="fr-FR" sz="2000" dirty="0" smtClean="0">
                <a:latin typeface="Calibri" charset="0"/>
              </a:rPr>
              <a:t>93 400 </a:t>
            </a:r>
            <a:r>
              <a:rPr lang="fr-FR" sz="2000" dirty="0">
                <a:latin typeface="Calibri" charset="0"/>
              </a:rPr>
              <a:t>réponses</a:t>
            </a:r>
          </a:p>
        </p:txBody>
      </p:sp>
      <p:sp>
        <p:nvSpPr>
          <p:cNvPr id="9222" name="ZoneTexte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65294" y="2280631"/>
            <a:ext cx="604837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400" dirty="0">
                <a:latin typeface="Calibri" charset="0"/>
              </a:rPr>
              <a:t>Beethoven moonlight</a:t>
            </a:r>
            <a:r>
              <a:rPr dirty="0" smtClean="0"/>
              <a:t> </a:t>
            </a:r>
            <a:r>
              <a:rPr lang="fr-FR" sz="2400" dirty="0">
                <a:latin typeface="Calibri" charset="0"/>
              </a:rPr>
              <a:t>sonata</a:t>
            </a:r>
            <a:endParaRPr lang="fr-CA" sz="2400" dirty="0">
              <a:latin typeface="Calibri" charset="0"/>
            </a:endParaRPr>
          </a:p>
        </p:txBody>
      </p:sp>
      <p:sp>
        <p:nvSpPr>
          <p:cNvPr id="9223" name="ZoneTexte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65293" y="2640994"/>
            <a:ext cx="611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000" dirty="0">
                <a:latin typeface="Calibri" charset="0"/>
              </a:rPr>
              <a:t>Environ </a:t>
            </a:r>
            <a:r>
              <a:rPr lang="fr-FR" sz="2000" dirty="0" smtClean="0">
                <a:latin typeface="Calibri" charset="0"/>
              </a:rPr>
              <a:t>1 030 000 </a:t>
            </a:r>
            <a:r>
              <a:rPr lang="fr-FR" sz="2000" dirty="0">
                <a:latin typeface="Calibri" charset="0"/>
              </a:rPr>
              <a:t>réponses</a:t>
            </a:r>
          </a:p>
        </p:txBody>
      </p:sp>
      <p:sp>
        <p:nvSpPr>
          <p:cNvPr id="9225" name="ZoneTexte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65294" y="3058506"/>
            <a:ext cx="604837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400" dirty="0">
                <a:latin typeface="Calibri" charset="0"/>
              </a:rPr>
              <a:t>Beethoven sonate </a:t>
            </a:r>
            <a:r>
              <a:rPr lang="fr-FR" sz="2400" dirty="0" smtClean="0">
                <a:latin typeface="Calibri" charset="0"/>
              </a:rPr>
              <a:t>opus 27 </a:t>
            </a:r>
            <a:r>
              <a:rPr lang="fr-FR" sz="2400" dirty="0">
                <a:latin typeface="Calibri" charset="0"/>
              </a:rPr>
              <a:t>2</a:t>
            </a:r>
          </a:p>
        </p:txBody>
      </p:sp>
      <p:sp>
        <p:nvSpPr>
          <p:cNvPr id="9226" name="ZoneTexte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65293" y="3418869"/>
            <a:ext cx="611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000" dirty="0">
                <a:latin typeface="Calibri" charset="0"/>
              </a:rPr>
              <a:t>Environ </a:t>
            </a:r>
            <a:r>
              <a:rPr lang="fr-FR" sz="2000" dirty="0" smtClean="0">
                <a:latin typeface="Calibri" charset="0"/>
              </a:rPr>
              <a:t>555 000 </a:t>
            </a:r>
            <a:r>
              <a:rPr lang="fr-FR" sz="2000" dirty="0">
                <a:latin typeface="Calibri" charset="0"/>
              </a:rPr>
              <a:t>réponses</a:t>
            </a:r>
          </a:p>
        </p:txBody>
      </p:sp>
      <p:sp>
        <p:nvSpPr>
          <p:cNvPr id="9228" name="ZoneTexte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765294" y="3818919"/>
            <a:ext cx="604837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400" dirty="0">
                <a:latin typeface="Calibri" charset="0"/>
              </a:rPr>
              <a:t>Beethoven sonata </a:t>
            </a:r>
            <a:r>
              <a:rPr lang="fr-FR" sz="2400" dirty="0" smtClean="0">
                <a:latin typeface="Calibri" charset="0"/>
              </a:rPr>
              <a:t>opus 27 </a:t>
            </a:r>
            <a:r>
              <a:rPr lang="fr-FR" sz="2400" dirty="0">
                <a:latin typeface="Calibri" charset="0"/>
              </a:rPr>
              <a:t>2</a:t>
            </a:r>
          </a:p>
        </p:txBody>
      </p:sp>
      <p:sp>
        <p:nvSpPr>
          <p:cNvPr id="9229" name="ZoneTexte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65293" y="4177694"/>
            <a:ext cx="611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000" dirty="0">
                <a:latin typeface="Calibri" charset="0"/>
              </a:rPr>
              <a:t>Environ </a:t>
            </a:r>
            <a:r>
              <a:rPr lang="fr-FR" sz="2000" dirty="0" smtClean="0">
                <a:latin typeface="Calibri" charset="0"/>
              </a:rPr>
              <a:t>564 000 </a:t>
            </a:r>
            <a:r>
              <a:rPr lang="fr-FR" sz="2000" dirty="0">
                <a:latin typeface="Calibri" charset="0"/>
              </a:rPr>
              <a:t>réponses</a:t>
            </a:r>
          </a:p>
        </p:txBody>
      </p:sp>
      <p:sp>
        <p:nvSpPr>
          <p:cNvPr id="9231" name="ZoneTexte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65294" y="4538056"/>
            <a:ext cx="604837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400" dirty="0">
                <a:latin typeface="Calibri" charset="0"/>
              </a:rPr>
              <a:t>Beethoven sonate </a:t>
            </a:r>
            <a:r>
              <a:rPr lang="fr-FR" sz="2400" dirty="0" smtClean="0">
                <a:latin typeface="Calibri" charset="0"/>
              </a:rPr>
              <a:t>op 27 </a:t>
            </a:r>
            <a:r>
              <a:rPr lang="fr-FR" sz="2400" dirty="0">
                <a:latin typeface="Calibri" charset="0"/>
              </a:rPr>
              <a:t>2</a:t>
            </a:r>
          </a:p>
        </p:txBody>
      </p:sp>
      <p:sp>
        <p:nvSpPr>
          <p:cNvPr id="9232" name="ZoneTexte 1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65293" y="4898419"/>
            <a:ext cx="611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000" dirty="0">
                <a:latin typeface="Calibri" charset="0"/>
              </a:rPr>
              <a:t>Environ </a:t>
            </a:r>
            <a:r>
              <a:rPr lang="fr-FR" sz="2000" dirty="0" smtClean="0">
                <a:latin typeface="Calibri" charset="0"/>
              </a:rPr>
              <a:t>395 000 </a:t>
            </a:r>
            <a:r>
              <a:rPr lang="fr-FR" sz="2000" dirty="0">
                <a:latin typeface="Calibri" charset="0"/>
              </a:rPr>
              <a:t>réponses</a:t>
            </a:r>
          </a:p>
        </p:txBody>
      </p:sp>
      <p:sp>
        <p:nvSpPr>
          <p:cNvPr id="9234" name="ZoneTexte 1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65294" y="5258781"/>
            <a:ext cx="6048375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400" dirty="0">
                <a:latin typeface="Calibri" charset="0"/>
              </a:rPr>
              <a:t>Beethoven sonata </a:t>
            </a:r>
            <a:r>
              <a:rPr lang="fr-FR" sz="2400" dirty="0" smtClean="0">
                <a:latin typeface="Calibri" charset="0"/>
              </a:rPr>
              <a:t>op 27 </a:t>
            </a:r>
            <a:r>
              <a:rPr lang="fr-FR" sz="2400" dirty="0">
                <a:latin typeface="Calibri" charset="0"/>
              </a:rPr>
              <a:t>2</a:t>
            </a:r>
          </a:p>
        </p:txBody>
      </p:sp>
      <p:sp>
        <p:nvSpPr>
          <p:cNvPr id="9235" name="ZoneTexte 1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765293" y="5619144"/>
            <a:ext cx="6119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fr-FR" sz="2000" dirty="0">
                <a:latin typeface="Calibri" charset="0"/>
              </a:rPr>
              <a:t>Environ </a:t>
            </a:r>
            <a:r>
              <a:rPr lang="fr-FR" sz="2000" dirty="0" smtClean="0">
                <a:latin typeface="Calibri" charset="0"/>
              </a:rPr>
              <a:t>402 000 </a:t>
            </a:r>
            <a:r>
              <a:rPr lang="fr-FR" sz="2000" dirty="0">
                <a:latin typeface="Calibri" charset="0"/>
              </a:rPr>
              <a:t>réponses</a:t>
            </a:r>
          </a:p>
        </p:txBody>
      </p:sp>
    </p:spTree>
    <p:extLst>
      <p:ext uri="{BB962C8B-B14F-4D97-AF65-F5344CB8AC3E}">
        <p14:creationId xmlns:p14="http://schemas.microsoft.com/office/powerpoint/2010/main" val="4757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304737"/>
            <a:ext cx="8229600" cy="521998"/>
          </a:xfrm>
        </p:spPr>
        <p:txBody>
          <a:bodyPr/>
          <a:lstStyle/>
          <a:p>
            <a:r>
              <a:rPr lang="fr-CA" sz="36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Un graphe par établissement 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sz="36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et un graphe pivot</a:t>
            </a:r>
            <a:endParaRPr lang="fr-CA" sz="3600" dirty="0"/>
          </a:p>
        </p:txBody>
      </p:sp>
      <p:pic>
        <p:nvPicPr>
          <p:cNvPr id="4" name="Picture 4" descr="interconnexion.jp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62" y="1416370"/>
            <a:ext cx="7044084" cy="529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6626945" y="1830882"/>
            <a:ext cx="2007219" cy="74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l"/>
            <a:r>
              <a:rPr lang="fr-FR" sz="2200" dirty="0"/>
              <a:t>Un </a:t>
            </a:r>
            <a:r>
              <a:rPr lang="fr-FR" sz="2200" dirty="0">
                <a:solidFill>
                  <a:srgbClr val="861001"/>
                </a:solidFill>
                <a:latin typeface="Helvetica" charset="0"/>
                <a:sym typeface="Helvetica" charset="0"/>
              </a:rPr>
              <a:t>graphe pivot</a:t>
            </a:r>
            <a:endParaRPr lang="fr-CA" sz="2200" dirty="0"/>
          </a:p>
          <a:p>
            <a:pPr algn="l"/>
            <a:r>
              <a:rPr dirty="0" smtClean="0"/>
              <a:t>pour les relier</a:t>
            </a:r>
            <a:endParaRPr lang="fr-CA" sz="2200" dirty="0"/>
          </a:p>
        </p:txBody>
      </p:sp>
    </p:spTree>
    <p:extLst>
      <p:ext uri="{BB962C8B-B14F-4D97-AF65-F5344CB8AC3E}">
        <p14:creationId xmlns:p14="http://schemas.microsoft.com/office/powerpoint/2010/main" val="2599199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Logotype Doremus VA Couleurs.pd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78" y="265658"/>
            <a:ext cx="1179835" cy="10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5298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436939" y="6505277"/>
            <a:ext cx="156627" cy="2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>
            <a:spAutoFit/>
          </a:bodyPr>
          <a:lstStyle/>
          <a:p>
            <a:fld id="{51257B85-6B0A-2D49-BAE4-3693A9C9CBAC}" type="slidenum">
              <a:rPr lang="fr-FR" sz="1300"/>
              <a:pPr/>
              <a:t>41</a:t>
            </a:fld>
            <a:endParaRPr lang="fr-CA" sz="1300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815951" y="3299519"/>
            <a:ext cx="7510983" cy="1147465"/>
          </a:xfrm>
        </p:spPr>
        <p:txBody>
          <a:bodyPr>
            <a:normAutofit fontScale="90000"/>
          </a:bodyPr>
          <a:lstStyle/>
          <a:p>
            <a:r>
              <a:rPr lang="fr-CA" sz="48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Naviguer dans le graphe musical</a:t>
            </a:r>
            <a:r>
              <a:rPr lang="fr-CA" dirty="0" smtClean="0"/>
              <a:t/>
            </a:r>
            <a:br>
              <a:rPr lang="fr-CA" dirty="0" smtClean="0"/>
            </a:br>
            <a:r>
              <a:rPr lang="fr-CA" sz="48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Mettre à l’essai des applications de recommandations</a:t>
            </a:r>
            <a:endParaRPr lang="fr-CA" sz="4800" dirty="0">
              <a:solidFill>
                <a:srgbClr val="53585F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62176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436939" y="6505277"/>
            <a:ext cx="241123" cy="2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>
            <a:spAutoFit/>
          </a:bodyPr>
          <a:lstStyle/>
          <a:p>
            <a:fld id="{65628DDD-43B9-B140-A9D3-593E6F2FC9CF}" type="slidenum">
              <a:rPr lang="fr-FR" sz="1300"/>
              <a:pPr/>
              <a:t>42</a:t>
            </a:fld>
            <a:endParaRPr lang="fr-CA" sz="1300" dirty="0"/>
          </a:p>
        </p:txBody>
      </p:sp>
      <p:pic>
        <p:nvPicPr>
          <p:cNvPr id="63491" name="Picture 3" descr="pasted-image.pd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477" y="0"/>
            <a:ext cx="4000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2" name="Rectangle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357687" y="3113791"/>
            <a:ext cx="1879117" cy="34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dirty="0" smtClean="0"/>
              <a:t>Outil de recommandations</a:t>
            </a:r>
          </a:p>
        </p:txBody>
      </p:sp>
      <p:sp>
        <p:nvSpPr>
          <p:cNvPr id="63494" name="Rectangle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201543" y="5874658"/>
            <a:ext cx="3496146" cy="41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2200" dirty="0"/>
              <a:t>http://overture.doremus.org/</a:t>
            </a:r>
          </a:p>
        </p:txBody>
      </p:sp>
      <p:pic>
        <p:nvPicPr>
          <p:cNvPr id="63495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58053">
            <a:off x="3474766" y="3868788"/>
            <a:ext cx="2261443" cy="3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34016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436939" y="6505277"/>
            <a:ext cx="251668" cy="2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>
            <a:spAutoFit/>
          </a:bodyPr>
          <a:lstStyle/>
          <a:p>
            <a:fld id="{47BF3C75-198A-ED42-851B-69E53250F8A7}" type="slidenum">
              <a:rPr lang="fr-FR" sz="1300"/>
              <a:pPr/>
              <a:t>43</a:t>
            </a:fld>
            <a:endParaRPr lang="fr-CA" sz="1300" dirty="0"/>
          </a:p>
        </p:txBody>
      </p:sp>
      <p:sp>
        <p:nvSpPr>
          <p:cNvPr id="64516" name="Rectangle 4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897934" y="3965774"/>
            <a:ext cx="2388721" cy="53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fr-FR" sz="3000" dirty="0"/>
              <a:t>Période de questions</a:t>
            </a:r>
          </a:p>
        </p:txBody>
      </p:sp>
    </p:spTree>
    <p:extLst>
      <p:ext uri="{BB962C8B-B14F-4D97-AF65-F5344CB8AC3E}">
        <p14:creationId xmlns:p14="http://schemas.microsoft.com/office/powerpoint/2010/main" val="3812848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4400" noProof="0" dirty="0" smtClean="0"/>
              <a:t>Objectifs du projet (1/3)</a:t>
            </a:r>
            <a:endParaRPr lang="fr-CA" sz="4400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904774"/>
            <a:ext cx="8229600" cy="4185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dirty="0" smtClean="0"/>
              <a:t>Améliorer la description de fichiers musicaux pour faciliter l’échange et la réutilisation de données.</a:t>
            </a:r>
          </a:p>
          <a:p>
            <a:pPr marL="0" indent="0" algn="ctr">
              <a:buNone/>
            </a:pPr>
            <a:endParaRPr lang="fr-CA" dirty="0" smtClean="0"/>
          </a:p>
          <a:p>
            <a:r>
              <a:rPr lang="fr-CA" sz="2800" noProof="0" dirty="0" smtClean="0"/>
              <a:t>Nous </a:t>
            </a:r>
            <a:r>
              <a:rPr lang="fr-CA" sz="2800" dirty="0" smtClean="0"/>
              <a:t>bonifions</a:t>
            </a:r>
            <a:r>
              <a:rPr lang="fr-CA" sz="2800" noProof="0" dirty="0" smtClean="0"/>
              <a:t> un modèle de données existant (ontologie) pour décrire les ressources musicales.</a:t>
            </a:r>
            <a:endParaRPr lang="fr-CA" sz="2800" dirty="0" smtClean="0"/>
          </a:p>
          <a:p>
            <a:r>
              <a:rPr lang="fr-CA" sz="2800" noProof="0" dirty="0" smtClean="0"/>
              <a:t>Nous sélectionnons </a:t>
            </a:r>
            <a:r>
              <a:rPr lang="fr-CA" sz="2800" dirty="0" smtClean="0"/>
              <a:t>ou</a:t>
            </a:r>
            <a:r>
              <a:rPr lang="fr-CA" sz="2800" noProof="0" dirty="0" smtClean="0"/>
              <a:t> créons des vocabulaires contrôlés existants pour décrire la musique.</a:t>
            </a: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dirty="0" smtClean="0"/>
              <a:t>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134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odla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101" y="3576116"/>
            <a:ext cx="2159467" cy="237392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sz="4400" noProof="0" dirty="0" smtClean="0"/>
              <a:t>Objectifs du projet (2/3)</a:t>
            </a:r>
            <a:endParaRPr lang="fr-CA" sz="4400" noProof="0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dirty="0" smtClean="0"/>
              <a:t>.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1"/>
          <a:srcRect r="46336"/>
          <a:stretch/>
        </p:blipFill>
        <p:spPr>
          <a:xfrm>
            <a:off x="455881" y="3463105"/>
            <a:ext cx="2173996" cy="2409546"/>
          </a:xfrm>
          <a:prstGeom prst="rect">
            <a:avLst/>
          </a:prstGeom>
        </p:spPr>
      </p:pic>
      <p:pic>
        <p:nvPicPr>
          <p:cNvPr id="9" name="pasted-image.png"/>
          <p:cNvPicPr/>
          <p:nvPr>
            <p:custDataLst>
              <p:tags r:id="rId5"/>
            </p:custDataLst>
          </p:nvPr>
        </p:nvPicPr>
        <p:blipFill rotWithShape="1">
          <a:blip r:embed="rId12">
            <a:extLst/>
          </a:blip>
          <a:srcRect r="68729"/>
          <a:stretch/>
        </p:blipFill>
        <p:spPr>
          <a:xfrm>
            <a:off x="6284592" y="1414477"/>
            <a:ext cx="2859408" cy="60296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457200" y="969173"/>
            <a:ext cx="8229600" cy="46935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noProof="0" dirty="0" smtClean="0"/>
              <a:t>Nous rendons les catalogues musicaux français disponibles et réutilisables pour les données ouvertes liées.</a:t>
            </a:r>
          </a:p>
          <a:p>
            <a:pPr marL="0" indent="0">
              <a:buNone/>
            </a:pPr>
            <a:endParaRPr lang="fr-CA" noProof="0" dirty="0"/>
          </a:p>
        </p:txBody>
      </p:sp>
      <p:sp>
        <p:nvSpPr>
          <p:cNvPr id="5" name="Flèche vers la droite 4"/>
          <p:cNvSpPr/>
          <p:nvPr>
            <p:custDataLst>
              <p:tags r:id="rId7"/>
            </p:custDataLst>
          </p:nvPr>
        </p:nvSpPr>
        <p:spPr>
          <a:xfrm>
            <a:off x="2980267" y="4514673"/>
            <a:ext cx="555834" cy="457200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lèche vers la droite 9"/>
          <p:cNvSpPr/>
          <p:nvPr>
            <p:custDataLst>
              <p:tags r:id="rId8"/>
            </p:custDataLst>
          </p:nvPr>
        </p:nvSpPr>
        <p:spPr>
          <a:xfrm>
            <a:off x="5695568" y="4585673"/>
            <a:ext cx="555834" cy="457200"/>
          </a:xfrm>
          <a:prstGeom prst="rightArrow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4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4400" noProof="0" dirty="0" smtClean="0"/>
              <a:t>Objectifs du projet (3/3)</a:t>
            </a:r>
            <a:endParaRPr lang="fr-CA" sz="4400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013349"/>
            <a:ext cx="8229600" cy="452596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CA" sz="3200" noProof="0" dirty="0" smtClean="0"/>
              <a:t>Nous étudions les pratiques de consommation de la musique.</a:t>
            </a:r>
          </a:p>
          <a:p>
            <a:pPr marL="457200" lvl="1" indent="0">
              <a:buNone/>
            </a:pPr>
            <a:endParaRPr lang="fr-CA" sz="1800" noProof="0" dirty="0" smtClean="0"/>
          </a:p>
          <a:p>
            <a:pPr marL="457200" lvl="1" indent="0">
              <a:buNone/>
            </a:pPr>
            <a:r>
              <a:rPr lang="fr-CA" sz="3200" noProof="0" dirty="0" smtClean="0"/>
              <a:t>Nous élaborons une application de recommandations musicales à partir de la richesse et des interconnexions des catalogues.</a:t>
            </a:r>
          </a:p>
          <a:p>
            <a:endParaRPr lang="fr-CA" sz="3600" noProof="0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dirty="0" smtClean="0"/>
              <a:t>.</a:t>
            </a:r>
            <a:endParaRPr lang="fr-CA" dirty="0"/>
          </a:p>
        </p:txBody>
      </p:sp>
      <p:pic>
        <p:nvPicPr>
          <p:cNvPr id="7" name="friends-listening-to-music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-405873" y="4625994"/>
            <a:ext cx="5192591" cy="346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1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3759671" y="4585551"/>
            <a:ext cx="4438699" cy="2500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9-applications-for-music-lovers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412663" y="4585551"/>
            <a:ext cx="4222653" cy="23752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153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Logotype Doremus VA Couleurs.pd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278" y="265658"/>
            <a:ext cx="1179835" cy="10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436939" y="6505277"/>
            <a:ext cx="161900" cy="2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7" tIns="35717" rIns="35717" bIns="35717">
            <a:spAutoFit/>
          </a:bodyPr>
          <a:lstStyle/>
          <a:p>
            <a:fld id="{C1E88952-5308-BC40-8920-BA1B833EBFD2}" type="slidenum">
              <a:rPr lang="fr-FR" sz="1300"/>
              <a:pPr/>
              <a:t>8</a:t>
            </a:fld>
            <a:endParaRPr lang="fr-CA" sz="1300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ctrTitle"/>
            <p:custDataLst>
              <p:tags r:id="rId3"/>
            </p:custDataLst>
          </p:nvPr>
        </p:nvSpPr>
        <p:spPr>
          <a:xfrm>
            <a:off x="815951" y="3442112"/>
            <a:ext cx="7510983" cy="1147465"/>
          </a:xfrm>
        </p:spPr>
        <p:txBody>
          <a:bodyPr>
            <a:normAutofit fontScale="90000"/>
          </a:bodyPr>
          <a:lstStyle/>
          <a:p>
            <a:r>
              <a:rPr lang="fr-CA" sz="4800" dirty="0" smtClean="0">
                <a:solidFill>
                  <a:srgbClr val="53585F"/>
                </a:solidFill>
                <a:latin typeface="Helvetica" charset="0"/>
                <a:sym typeface="Helvetica" charset="0"/>
              </a:rPr>
              <a:t>Fournir un modèle de données aux musicothèques et aux autres établissements de musique (ontologie)</a:t>
            </a:r>
            <a:endParaRPr lang="fr-CA" sz="4800" dirty="0">
              <a:solidFill>
                <a:srgbClr val="53585F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1969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ontologies.png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/>
          </a:blip>
          <a:srcRect b="23492"/>
          <a:stretch/>
        </p:blipFill>
        <p:spPr>
          <a:xfrm>
            <a:off x="721997" y="1556514"/>
            <a:ext cx="7725502" cy="44329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91745"/>
            <a:ext cx="8229600" cy="1143000"/>
          </a:xfrm>
        </p:spPr>
        <p:txBody>
          <a:bodyPr/>
          <a:lstStyle/>
          <a:p>
            <a:r>
              <a:rPr lang="fr-CA" dirty="0" smtClean="0"/>
              <a:t>DOREMUS, extension de FRBRoo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536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4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8642</TotalTime>
  <Words>1171</Words>
  <Application>Microsoft Office PowerPoint</Application>
  <PresentationFormat>On-screen Show (4:3)</PresentationFormat>
  <Paragraphs>473</Paragraphs>
  <Slides>43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Thème Office</vt:lpstr>
      <vt:lpstr> Créer des données musicales réutilisables  http://doremus.org  </vt:lpstr>
      <vt:lpstr>PowerPoint Presentation</vt:lpstr>
      <vt:lpstr>Partenaires Doremus</vt:lpstr>
      <vt:lpstr>PowerPoint Presentation</vt:lpstr>
      <vt:lpstr>Objectifs du projet (1/3)</vt:lpstr>
      <vt:lpstr>Objectifs du projet (2/3)</vt:lpstr>
      <vt:lpstr>Objectifs du projet (3/3)</vt:lpstr>
      <vt:lpstr>Fournir un modèle de données aux musicothèques et aux autres établissements de musique (ontologie)</vt:lpstr>
      <vt:lpstr>DOREMUS, extension de FRBRoo</vt:lpstr>
      <vt:lpstr>Portée du projet</vt:lpstr>
      <vt:lpstr>Événement, Œuvre, Expression</vt:lpstr>
      <vt:lpstr>PowerPoint Presentation</vt:lpstr>
      <vt:lpstr>PowerPoint Presentation</vt:lpstr>
      <vt:lpstr>PowerPoint Presentation</vt:lpstr>
      <vt:lpstr>Description d’une partition musicale</vt:lpstr>
      <vt:lpstr>PowerPoint Presentation</vt:lpstr>
      <vt:lpstr>Description d’un programme de concert</vt:lpstr>
      <vt:lpstr>PowerPoint Presentation</vt:lpstr>
      <vt:lpstr>Description d’un concert</vt:lpstr>
      <vt:lpstr>Représentation de FRBRoo/Doremus</vt:lpstr>
      <vt:lpstr>Catalogage d’un CD</vt:lpstr>
      <vt:lpstr>PowerPoint Presentation</vt:lpstr>
      <vt:lpstr>Vocabulaires contrôlés</vt:lpstr>
      <vt:lpstr>Vocabulaires contrôlés pour décrire des œuvres musicales</vt:lpstr>
      <vt:lpstr>Vocabulaires contrôlés pour décrire des interprétations</vt:lpstr>
      <vt:lpstr>Vocabulaires contrôlés</vt:lpstr>
      <vt:lpstr>Liens entre les vocabulaires contrôlés  </vt:lpstr>
      <vt:lpstr>PowerPoint Presentation</vt:lpstr>
      <vt:lpstr>Interconnexion</vt:lpstr>
      <vt:lpstr>2. Conversion de données vers RDF</vt:lpstr>
      <vt:lpstr>2. Conversion de données vers RDF</vt:lpstr>
      <vt:lpstr>2. Conversion de données vers RDF</vt:lpstr>
      <vt:lpstr>PowerPoint Presentation</vt:lpstr>
      <vt:lpstr>2. Conversion de données vers RDF</vt:lpstr>
      <vt:lpstr>2. Conversion de données vers RDF</vt:lpstr>
      <vt:lpstr>2. Conversion de données vers RDF</vt:lpstr>
      <vt:lpstr>Interconnexion</vt:lpstr>
      <vt:lpstr>Multiples descriptions RDF dans les données ouvertes liées (LOD)</vt:lpstr>
      <vt:lpstr>Relier des descriptions pour créer  un graphe de connaissances</vt:lpstr>
      <vt:lpstr>Un graphe par établissement  et un graphe pivot</vt:lpstr>
      <vt:lpstr>Naviguer dans le graphe musical Mettre à l’essai des applications de recommandations</vt:lpstr>
      <vt:lpstr>PowerPoint Presentation</vt:lpstr>
      <vt:lpstr>PowerPoint Presentation</vt:lpstr>
    </vt:vector>
  </TitlesOfParts>
  <Company>jcd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delahousse</dc:creator>
  <cp:lastModifiedBy>Argos</cp:lastModifiedBy>
  <cp:revision>136</cp:revision>
  <cp:lastPrinted>2016-11-16T15:48:19Z</cp:lastPrinted>
  <dcterms:created xsi:type="dcterms:W3CDTF">2016-03-03T09:50:09Z</dcterms:created>
  <dcterms:modified xsi:type="dcterms:W3CDTF">2016-11-22T15:27:17Z</dcterms:modified>
</cp:coreProperties>
</file>