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7" r:id="rId2"/>
    <p:sldId id="278" r:id="rId3"/>
    <p:sldId id="279" r:id="rId4"/>
    <p:sldId id="280" r:id="rId5"/>
    <p:sldId id="281" r:id="rId6"/>
    <p:sldId id="283" r:id="rId7"/>
  </p:sldIdLst>
  <p:sldSz cx="9144000" cy="6858000" type="screen4x3"/>
  <p:notesSz cx="7315200" cy="96012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B"/>
    <a:srgbClr val="017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1283" autoAdjust="0"/>
  </p:normalViewPr>
  <p:slideViewPr>
    <p:cSldViewPr snapToGrid="0" snapToObjects="1">
      <p:cViewPr>
        <p:scale>
          <a:sx n="94" d="100"/>
          <a:sy n="94" d="100"/>
        </p:scale>
        <p:origin x="-205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1D6DDEC-1118-43B8-981E-53920773DDCE}" type="datetimeFigureOut">
              <a:rPr lang="en-US" smtClean="0"/>
              <a:t>26/05/16</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B0AC56F-EFB2-4F1C-9E15-020E7FF91877}" type="slidenum">
              <a:rPr lang="en-US" smtClean="0"/>
              <a:t>‹#›</a:t>
            </a:fld>
            <a:endParaRPr lang="en-US" dirty="0"/>
          </a:p>
        </p:txBody>
      </p:sp>
    </p:spTree>
    <p:extLst>
      <p:ext uri="{BB962C8B-B14F-4D97-AF65-F5344CB8AC3E}">
        <p14:creationId xmlns:p14="http://schemas.microsoft.com/office/powerpoint/2010/main" val="2358014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9993E85-27CC-5740-8D23-68959CB3D2B1}" type="datetimeFigureOut">
              <a:rPr lang="en-US" smtClean="0"/>
              <a:t>26/05/16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12F653ED-6838-374E-89D3-1A2FFBE27B95}" type="slidenum">
              <a:rPr lang="en-US" smtClean="0"/>
              <a:t>‹#›</a:t>
            </a:fld>
            <a:endParaRPr lang="en-US" dirty="0"/>
          </a:p>
        </p:txBody>
      </p:sp>
    </p:spTree>
    <p:extLst>
      <p:ext uri="{BB962C8B-B14F-4D97-AF65-F5344CB8AC3E}">
        <p14:creationId xmlns:p14="http://schemas.microsoft.com/office/powerpoint/2010/main" val="10778652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concerns</a:t>
            </a:r>
            <a:r>
              <a:rPr lang="en-US" baseline="0" dirty="0" smtClean="0"/>
              <a:t> of supervisor of doctoral thesis to not only consider the definition of CB.</a:t>
            </a:r>
            <a:endParaRPr lang="en-US" dirty="0"/>
          </a:p>
        </p:txBody>
      </p:sp>
      <p:sp>
        <p:nvSpPr>
          <p:cNvPr id="4" name="Slide Number Placeholder 3"/>
          <p:cNvSpPr>
            <a:spLocks noGrp="1"/>
          </p:cNvSpPr>
          <p:nvPr>
            <p:ph type="sldNum" sz="quarter" idx="10"/>
          </p:nvPr>
        </p:nvSpPr>
        <p:spPr/>
        <p:txBody>
          <a:bodyPr/>
          <a:lstStyle/>
          <a:p>
            <a:fld id="{12F653ED-6838-374E-89D3-1A2FFBE27B95}" type="slidenum">
              <a:rPr lang="en-US" smtClean="0"/>
              <a:t>1</a:t>
            </a:fld>
            <a:endParaRPr lang="en-US" dirty="0"/>
          </a:p>
        </p:txBody>
      </p:sp>
    </p:spTree>
    <p:extLst>
      <p:ext uri="{BB962C8B-B14F-4D97-AF65-F5344CB8AC3E}">
        <p14:creationId xmlns:p14="http://schemas.microsoft.com/office/powerpoint/2010/main" val="242819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a:t>
            </a:r>
            <a:r>
              <a:rPr lang="en-US" sz="1200" kern="1200" baseline="0" dirty="0" smtClean="0">
                <a:solidFill>
                  <a:schemeClr val="tx1"/>
                </a:solidFill>
                <a:latin typeface="+mn-lt"/>
                <a:ea typeface="+mn-ea"/>
                <a:cs typeface="+mn-cs"/>
              </a:rPr>
              <a:t> we know, ISL is characterized by the absence of specific definitions of the key concepts, which often makes it difficult to define the scope of application of the main principles. Because according to most scholars, the CB and their NR should be subject to different regulations. However, the absence of a definition of both celestial bodies and the natural resources of celestial bodies has complicated the search for the regulation of the activity of exploitation of CB, because, if we don’t have a proper definition of CB or of their NR, then how are we going to distinguish between both?</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Specific </a:t>
            </a:r>
            <a:r>
              <a:rPr lang="en-US" sz="1200" kern="1200" dirty="0" smtClean="0">
                <a:solidFill>
                  <a:schemeClr val="tx1"/>
                </a:solidFill>
                <a:latin typeface="+mn-lt"/>
                <a:ea typeface="+mn-ea"/>
                <a:cs typeface="+mn-cs"/>
              </a:rPr>
              <a:t>issues re: exploitation</a:t>
            </a:r>
            <a:r>
              <a:rPr lang="en-US" sz="1200" kern="1200" baseline="0" dirty="0" smtClean="0">
                <a:solidFill>
                  <a:schemeClr val="tx1"/>
                </a:solidFill>
                <a:latin typeface="+mn-lt"/>
                <a:ea typeface="+mn-ea"/>
                <a:cs typeface="+mn-cs"/>
              </a:rPr>
              <a:t> of material NR of CB, since apparently no issue arises re: the application of these principles to orbits, at least not so fundamental as to question the very legality of the activity: orbits are considered NA, regardless of whether they are considered NR or OS. Commercial activities with profits for private satellite and telecom operators are considered lawful, with only small concern over benefit sharing of these activities, or in other words: the need to engage in these activities for the benefit and in the interests of all States. Why? Because orbital resources are immaterial, non-depletable: hence benefit-sharing can, theoretically, occur over time, with one user taking the other’s place. Of course we see that this is not always achieved in practice, and very valid concerns are raised in this respect, but as such these concerns are not of nature to question the legality of the activity of orbital use/exploitation.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Even if property rights over NR are lawful, concerns exist. Different </a:t>
            </a:r>
            <a:r>
              <a:rPr lang="en-US" sz="1200" kern="1200" baseline="0" dirty="0" smtClean="0">
                <a:solidFill>
                  <a:schemeClr val="tx1"/>
                </a:solidFill>
                <a:latin typeface="+mn-lt"/>
                <a:ea typeface="+mn-ea"/>
                <a:cs typeface="+mn-cs"/>
              </a:rPr>
              <a:t>for exploitation of material resources: Fasan in the 1960s phrased these concerns in ways that are still challenging scholars and States to this day: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latin typeface="+mn-lt"/>
                <a:ea typeface="+mn-ea"/>
                <a:cs typeface="+mn-cs"/>
              </a:rPr>
              <a:t>Concern related to the appropriation of CB: </a:t>
            </a:r>
            <a:r>
              <a:rPr lang="en-US" sz="1200" u="none" kern="1200" baseline="0" dirty="0" smtClean="0">
                <a:solidFill>
                  <a:schemeClr val="tx1"/>
                </a:solidFill>
                <a:latin typeface="+mn-lt"/>
                <a:ea typeface="+mn-ea"/>
                <a:cs typeface="+mn-cs"/>
              </a:rPr>
              <a:t>if property rights over NR are legal:</a:t>
            </a:r>
            <a:r>
              <a:rPr lang="en-US" sz="1200" kern="1200" baseline="0" dirty="0" smtClean="0">
                <a:solidFill>
                  <a:schemeClr val="tx1"/>
                </a:solidFill>
                <a:latin typeface="+mn-lt"/>
                <a:ea typeface="+mn-ea"/>
                <a:cs typeface="+mn-cs"/>
              </a:rPr>
              <a:t> what </a:t>
            </a:r>
            <a:r>
              <a:rPr lang="en-US" sz="1200" kern="1200" baseline="0" dirty="0" smtClean="0">
                <a:solidFill>
                  <a:schemeClr val="tx1"/>
                </a:solidFill>
                <a:latin typeface="+mn-lt"/>
                <a:ea typeface="+mn-ea"/>
                <a:cs typeface="+mn-cs"/>
              </a:rPr>
              <a:t>if the natural resources of a smaller celestial body such as comets or asteroids are exploited to the extent that the celestial body as such ceases to exist in a recognizable material form? This destruction of a CB through the exploitation of its NR is tantamount to appropriation, and this is explicitly prohibited in Art. II OST.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latin typeface="+mn-lt"/>
                <a:ea typeface="+mn-ea"/>
                <a:cs typeface="+mn-cs"/>
              </a:rPr>
              <a:t>Concern related to the exclusivity of the exploitation of CB in the absence of property rights: </a:t>
            </a:r>
            <a:r>
              <a:rPr lang="en-US" sz="1200" kern="1200" baseline="0" dirty="0" smtClean="0">
                <a:solidFill>
                  <a:schemeClr val="tx1"/>
                </a:solidFill>
                <a:latin typeface="+mn-lt"/>
                <a:ea typeface="+mn-ea"/>
                <a:cs typeface="+mn-cs"/>
              </a:rPr>
              <a:t>what </a:t>
            </a:r>
            <a:r>
              <a:rPr lang="en-US" sz="1200" kern="1200" baseline="0" dirty="0" smtClean="0">
                <a:solidFill>
                  <a:schemeClr val="tx1"/>
                </a:solidFill>
                <a:latin typeface="+mn-lt"/>
                <a:ea typeface="+mn-ea"/>
                <a:cs typeface="+mn-cs"/>
              </a:rPr>
              <a:t>would prevent rivaling company from engaging in mining of same site from different entry point if the first company cannot claim some sort of exclusivity through property of the mining site?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F653ED-6838-374E-89D3-1A2FFBE27B95}" type="slidenum">
              <a:rPr lang="en-US" smtClean="0"/>
              <a:t>2</a:t>
            </a:fld>
            <a:endParaRPr lang="en-US" dirty="0"/>
          </a:p>
        </p:txBody>
      </p:sp>
    </p:spTree>
    <p:extLst>
      <p:ext uri="{BB962C8B-B14F-4D97-AF65-F5344CB8AC3E}">
        <p14:creationId xmlns:p14="http://schemas.microsoft.com/office/powerpoint/2010/main" val="196860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are a number of concerns, of tensions that if, not resolved, will result in many conflicts in the activity of exploitation. </a:t>
            </a:r>
          </a:p>
          <a:p>
            <a:endParaRPr lang="en-US" baseline="0" dirty="0" smtClean="0"/>
          </a:p>
          <a:p>
            <a:r>
              <a:rPr lang="en-US" baseline="0" dirty="0" smtClean="0"/>
              <a:t>Suggested solutions: first, excluding certain CB from legal definition. A: astronomical taxonomy. B: transportation criterion: Fasan, other authors, WG III of the IISL, led by Smirnoff in the first half of the 1960s was tasked with finding a definition of CB and they suggested that are CB “</a:t>
            </a:r>
            <a:r>
              <a:rPr lang="en-GB" sz="1200" kern="1200" dirty="0" smtClean="0">
                <a:solidFill>
                  <a:schemeClr val="tx1"/>
                </a:solidFill>
                <a:effectLst/>
                <a:latin typeface="+mn-lt"/>
                <a:ea typeface="+mn-ea"/>
                <a:cs typeface="+mn-cs"/>
              </a:rPr>
              <a:t>all „natural objects in outer space, including their eventual gaseous corona, which cannot be artificially moved from their natural orbits””. This in toto transportation criterion</a:t>
            </a:r>
            <a:r>
              <a:rPr lang="en-GB" sz="1200" kern="1200" baseline="0" dirty="0" smtClean="0">
                <a:solidFill>
                  <a:schemeClr val="tx1"/>
                </a:solidFill>
                <a:effectLst/>
                <a:latin typeface="+mn-lt"/>
                <a:ea typeface="+mn-ea"/>
                <a:cs typeface="+mn-cs"/>
              </a:rPr>
              <a:t> was also clearly connected with the exploitation activity: if you can move the entire CB then clearly you can exert exclusive control and jurisdiction over it so you have to be able to appropriate it as well.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This was all possible because of the way the scope of ISL and the NA principle was first framed: outer space </a:t>
            </a:r>
            <a:r>
              <a:rPr lang="en-GB" sz="1200" i="1" kern="1200" baseline="0" dirty="0" smtClean="0">
                <a:solidFill>
                  <a:schemeClr val="tx1"/>
                </a:solidFill>
                <a:effectLst/>
                <a:latin typeface="+mn-lt"/>
                <a:ea typeface="+mn-ea"/>
                <a:cs typeface="+mn-cs"/>
              </a:rPr>
              <a:t>and</a:t>
            </a:r>
            <a:r>
              <a:rPr lang="en-GB" sz="1200" i="0" kern="1200" baseline="0" dirty="0" smtClean="0">
                <a:solidFill>
                  <a:schemeClr val="tx1"/>
                </a:solidFill>
                <a:effectLst/>
                <a:latin typeface="+mn-lt"/>
                <a:ea typeface="+mn-ea"/>
                <a:cs typeface="+mn-cs"/>
              </a:rPr>
              <a:t> celestial bodies. So could be argued that if not a CB then not subject to NA principe. However, starting with the 1967 OST, clear that ISL and NA had inclusive scope. Therefore, arguments could no longer be upheld. Nevertheless, the basic reasoning behind the arguments, that there must be a third category of phenomena that are not covered by the NA principle must exist, remained attractive. That third category was no longer a </a:t>
            </a:r>
            <a:r>
              <a:rPr lang="en-GB" sz="1200" i="0" kern="1200" baseline="0" dirty="0" err="1" smtClean="0">
                <a:solidFill>
                  <a:schemeClr val="tx1"/>
                </a:solidFill>
                <a:effectLst/>
                <a:latin typeface="+mn-lt"/>
                <a:ea typeface="+mn-ea"/>
                <a:cs typeface="+mn-cs"/>
              </a:rPr>
              <a:t>subsegment</a:t>
            </a:r>
            <a:r>
              <a:rPr lang="en-GB" sz="1200" i="0" kern="1200" baseline="0" dirty="0" smtClean="0">
                <a:solidFill>
                  <a:schemeClr val="tx1"/>
                </a:solidFill>
                <a:effectLst/>
                <a:latin typeface="+mn-lt"/>
                <a:ea typeface="+mn-ea"/>
                <a:cs typeface="+mn-cs"/>
              </a:rPr>
              <a:t> of CB, but NR. </a:t>
            </a:r>
          </a:p>
          <a:p>
            <a:endParaRPr lang="en-GB" sz="1200" i="0"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Transportation criterion was then rephrased as extraction criterion: if we can take the NR from the CB then it is no longer a part of a CB but a self-standing NR and hence no longer subject to the NA principe, because that only talks about CB proper. So, the same reasoning. Only now, however, it was apparently codified in an actual treaty: the MA.</a:t>
            </a:r>
            <a:endParaRPr lang="en-US" dirty="0"/>
          </a:p>
        </p:txBody>
      </p:sp>
      <p:sp>
        <p:nvSpPr>
          <p:cNvPr id="4" name="Slide Number Placeholder 3"/>
          <p:cNvSpPr>
            <a:spLocks noGrp="1"/>
          </p:cNvSpPr>
          <p:nvPr>
            <p:ph type="sldNum" sz="quarter" idx="10"/>
          </p:nvPr>
        </p:nvSpPr>
        <p:spPr/>
        <p:txBody>
          <a:bodyPr/>
          <a:lstStyle/>
          <a:p>
            <a:fld id="{12F653ED-6838-374E-89D3-1A2FFBE27B95}" type="slidenum">
              <a:rPr lang="en-US" smtClean="0"/>
              <a:t>3</a:t>
            </a:fld>
            <a:endParaRPr lang="en-US" dirty="0"/>
          </a:p>
        </p:txBody>
      </p:sp>
    </p:spTree>
    <p:extLst>
      <p:ext uri="{BB962C8B-B14F-4D97-AF65-F5344CB8AC3E}">
        <p14:creationId xmlns:p14="http://schemas.microsoft.com/office/powerpoint/2010/main" val="374527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653ED-6838-374E-89D3-1A2FFBE27B95}" type="slidenum">
              <a:rPr lang="en-US" smtClean="0"/>
              <a:t>4</a:t>
            </a:fld>
            <a:endParaRPr lang="en-US" dirty="0"/>
          </a:p>
        </p:txBody>
      </p:sp>
    </p:spTree>
    <p:extLst>
      <p:ext uri="{BB962C8B-B14F-4D97-AF65-F5344CB8AC3E}">
        <p14:creationId xmlns:p14="http://schemas.microsoft.com/office/powerpoint/2010/main" val="274968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and non-users: first guideline</a:t>
            </a:r>
            <a:r>
              <a:rPr lang="en-US" baseline="0" dirty="0" smtClean="0"/>
              <a:t> is also relevant for other two categories, obviously: non-users can be interpreted broadly as to include all prospective and actual users that are not involved in mining a particular site but have plans for that or another site, or are active somewhere else. However, concerns are most pressing for those that do not having spacefaring plans or capabilities whatsoever. As explained earlier, this issue is more pressing considering the non-sharable nature of material resources from CB. </a:t>
            </a:r>
            <a:endParaRPr lang="en-US" dirty="0"/>
          </a:p>
        </p:txBody>
      </p:sp>
      <p:sp>
        <p:nvSpPr>
          <p:cNvPr id="4" name="Slide Number Placeholder 3"/>
          <p:cNvSpPr>
            <a:spLocks noGrp="1"/>
          </p:cNvSpPr>
          <p:nvPr>
            <p:ph type="sldNum" sz="quarter" idx="10"/>
          </p:nvPr>
        </p:nvSpPr>
        <p:spPr/>
        <p:txBody>
          <a:bodyPr/>
          <a:lstStyle/>
          <a:p>
            <a:fld id="{12F653ED-6838-374E-89D3-1A2FFBE27B95}" type="slidenum">
              <a:rPr lang="en-US" smtClean="0"/>
              <a:t>5</a:t>
            </a:fld>
            <a:endParaRPr lang="en-US" dirty="0"/>
          </a:p>
        </p:txBody>
      </p:sp>
    </p:spTree>
    <p:extLst>
      <p:ext uri="{BB962C8B-B14F-4D97-AF65-F5344CB8AC3E}">
        <p14:creationId xmlns:p14="http://schemas.microsoft.com/office/powerpoint/2010/main" val="126740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653ED-6838-374E-89D3-1A2FFBE27B95}" type="slidenum">
              <a:rPr lang="en-US" smtClean="0"/>
              <a:t>6</a:t>
            </a:fld>
            <a:endParaRPr lang="en-US" dirty="0"/>
          </a:p>
        </p:txBody>
      </p:sp>
    </p:spTree>
    <p:extLst>
      <p:ext uri="{BB962C8B-B14F-4D97-AF65-F5344CB8AC3E}">
        <p14:creationId xmlns:p14="http://schemas.microsoft.com/office/powerpoint/2010/main" val="2428190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12" name="Rechthoek 11"/>
          <p:cNvSpPr/>
          <p:nvPr userDrawn="1"/>
        </p:nvSpPr>
        <p:spPr>
          <a:xfrm>
            <a:off x="0" y="0"/>
            <a:ext cx="9152409" cy="6858000"/>
          </a:xfrm>
          <a:prstGeom prst="rect">
            <a:avLst/>
          </a:prstGeom>
          <a:gradFill>
            <a:gsLst>
              <a:gs pos="0">
                <a:srgbClr val="0172BC"/>
              </a:gs>
              <a:gs pos="100000">
                <a:srgbClr val="7BD3F7"/>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6" name="Afbeelding 5" descr="VLAGGEN.png"/>
          <p:cNvPicPr>
            <a:picLocks noChangeAspect="1"/>
          </p:cNvPicPr>
          <p:nvPr userDrawn="1"/>
        </p:nvPicPr>
        <p:blipFill>
          <a:blip r:embed="rId2"/>
          <a:srcRect r="1905" b="2989"/>
          <a:stretch>
            <a:fillRect/>
          </a:stretch>
        </p:blipFill>
        <p:spPr>
          <a:xfrm>
            <a:off x="5489134" y="4938045"/>
            <a:ext cx="3654866" cy="1919955"/>
          </a:xfrm>
          <a:prstGeom prst="rect">
            <a:avLst/>
          </a:prstGeom>
        </p:spPr>
      </p:pic>
      <p:sp>
        <p:nvSpPr>
          <p:cNvPr id="2" name="Titel 1"/>
          <p:cNvSpPr>
            <a:spLocks noGrp="1"/>
          </p:cNvSpPr>
          <p:nvPr>
            <p:ph type="title"/>
          </p:nvPr>
        </p:nvSpPr>
        <p:spPr>
          <a:xfrm>
            <a:off x="457200" y="2163600"/>
            <a:ext cx="8229600" cy="2714400"/>
          </a:xfrm>
          <a:noFill/>
        </p:spPr>
        <p:txBody>
          <a:bodyPr anchor="t"/>
          <a:lstStyle>
            <a:lvl1pPr algn="l">
              <a:defRPr>
                <a:solidFill>
                  <a:srgbClr val="00456B"/>
                </a:solidFill>
                <a:latin typeface="Arial"/>
                <a:cs typeface="Arial"/>
              </a:defRPr>
            </a:lvl1pPr>
          </a:lstStyle>
          <a:p>
            <a:r>
              <a:rPr lang="nl-BE" dirty="0" smtClean="0"/>
              <a:t>Titelstijl van model bewerken</a:t>
            </a:r>
            <a:endParaRPr lang="nl-NL" dirty="0"/>
          </a:p>
        </p:txBody>
      </p:sp>
      <p:sp>
        <p:nvSpPr>
          <p:cNvPr id="7" name="Rechthoek 6"/>
          <p:cNvSpPr/>
          <p:nvPr userDrawn="1"/>
        </p:nvSpPr>
        <p:spPr>
          <a:xfrm>
            <a:off x="0" y="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Picture 9" descr="KULLOGO_RGB 1CM_PSD"/>
          <p:cNvPicPr>
            <a:picLocks noChangeAspect="1" noChangeArrowheads="1"/>
          </p:cNvPicPr>
          <p:nvPr userDrawn="1"/>
        </p:nvPicPr>
        <p:blipFill>
          <a:blip r:embed="rId3"/>
          <a:srcRect/>
          <a:stretch>
            <a:fillRect/>
          </a:stretch>
        </p:blipFill>
        <p:spPr bwMode="auto">
          <a:xfrm>
            <a:off x="0" y="838200"/>
            <a:ext cx="2479675" cy="828675"/>
          </a:xfrm>
          <a:prstGeom prst="rect">
            <a:avLst/>
          </a:prstGeom>
          <a:noFill/>
          <a:ln w="9525">
            <a:noFill/>
            <a:miter lim="800000"/>
            <a:headEnd/>
            <a:tailEnd/>
          </a:ln>
        </p:spPr>
      </p:pic>
      <p:pic>
        <p:nvPicPr>
          <p:cNvPr id="9" name="Afbeelding 8" descr="LOGO_THECENTRE_-_CMYK.png"/>
          <p:cNvPicPr>
            <a:picLocks noChangeAspect="1"/>
          </p:cNvPicPr>
          <p:nvPr userDrawn="1"/>
        </p:nvPicPr>
        <p:blipFill>
          <a:blip r:embed="rId4"/>
          <a:stretch>
            <a:fillRect/>
          </a:stretch>
        </p:blipFill>
        <p:spPr>
          <a:xfrm>
            <a:off x="464204" y="5015168"/>
            <a:ext cx="4464351" cy="1697896"/>
          </a:xfrm>
          <a:prstGeom prst="rect">
            <a:avLst/>
          </a:prstGeom>
        </p:spPr>
      </p:pic>
      <p:pic>
        <p:nvPicPr>
          <p:cNvPr id="10" name="Afbeelding 9" descr="ILLU_STEMPEL 3.png"/>
          <p:cNvPicPr>
            <a:picLocks noChangeAspect="1"/>
          </p:cNvPicPr>
          <p:nvPr userDrawn="1"/>
        </p:nvPicPr>
        <p:blipFill>
          <a:blip r:embed="rId5"/>
          <a:stretch>
            <a:fillRect/>
          </a:stretch>
        </p:blipFill>
        <p:spPr>
          <a:xfrm rot="539907">
            <a:off x="6569375" y="1209811"/>
            <a:ext cx="2062036" cy="577691"/>
          </a:xfrm>
          <a:prstGeom prst="rect">
            <a:avLst/>
          </a:prstGeom>
        </p:spPr>
      </p:pic>
      <p:pic>
        <p:nvPicPr>
          <p:cNvPr id="11" name="Picture 14" descr="KULsedes_K_LOGO"/>
          <p:cNvPicPr>
            <a:picLocks noChangeAspect="1" noChangeArrowheads="1"/>
          </p:cNvPicPr>
          <p:nvPr userDrawn="1"/>
        </p:nvPicPr>
        <p:blipFill>
          <a:blip r:embed="rId6"/>
          <a:srcRect/>
          <a:stretch>
            <a:fillRect/>
          </a:stretch>
        </p:blipFill>
        <p:spPr bwMode="auto">
          <a:xfrm>
            <a:off x="4386263" y="115888"/>
            <a:ext cx="369887" cy="6096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dirty="0" smtClean="0"/>
              <a:t>Titelstijl van model bewerken</a:t>
            </a:r>
            <a:endParaRPr lang="nl-NL" dirty="0"/>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smtClean="0"/>
              <a:t>Klik om de tekststijl van het model te bewerken</a:t>
            </a:r>
          </a:p>
        </p:txBody>
      </p:sp>
      <p:sp>
        <p:nvSpPr>
          <p:cNvPr id="5" name="Tijdelijke aanduiding voor datum 4"/>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angepaste indeling">
    <p:spTree>
      <p:nvGrpSpPr>
        <p:cNvPr id="1" name=""/>
        <p:cNvGrpSpPr/>
        <p:nvPr/>
      </p:nvGrpSpPr>
      <p:grpSpPr>
        <a:xfrm>
          <a:off x="0" y="0"/>
          <a:ext cx="0" cy="0"/>
          <a:chOff x="0" y="0"/>
          <a:chExt cx="0" cy="0"/>
        </a:xfrm>
      </p:grpSpPr>
      <p:sp>
        <p:nvSpPr>
          <p:cNvPr id="6" name="Rechthoek 5"/>
          <p:cNvSpPr/>
          <p:nvPr userDrawn="1"/>
        </p:nvSpPr>
        <p:spPr>
          <a:xfrm>
            <a:off x="0" y="0"/>
            <a:ext cx="9152409" cy="6858000"/>
          </a:xfrm>
          <a:prstGeom prst="rect">
            <a:avLst/>
          </a:prstGeom>
          <a:gradFill>
            <a:gsLst>
              <a:gs pos="0">
                <a:srgbClr val="0172BC"/>
              </a:gs>
              <a:gs pos="100000">
                <a:srgbClr val="7BD3F7"/>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Afbeelding 6" descr="VLAGGEN.png"/>
          <p:cNvPicPr>
            <a:picLocks noChangeAspect="1"/>
          </p:cNvPicPr>
          <p:nvPr userDrawn="1"/>
        </p:nvPicPr>
        <p:blipFill>
          <a:blip r:embed="rId2"/>
          <a:srcRect r="1905" b="2989"/>
          <a:stretch>
            <a:fillRect/>
          </a:stretch>
        </p:blipFill>
        <p:spPr>
          <a:xfrm>
            <a:off x="5489134" y="4938045"/>
            <a:ext cx="3654866" cy="1919955"/>
          </a:xfrm>
          <a:prstGeom prst="rect">
            <a:avLst/>
          </a:prstGeom>
        </p:spPr>
      </p:pic>
      <p:sp>
        <p:nvSpPr>
          <p:cNvPr id="8" name="Rechthoek 7"/>
          <p:cNvSpPr/>
          <p:nvPr userDrawn="1"/>
        </p:nvSpPr>
        <p:spPr>
          <a:xfrm>
            <a:off x="0" y="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9" name="Picture 9" descr="KULLOGO_RGB 1CM_PSD"/>
          <p:cNvPicPr>
            <a:picLocks noChangeAspect="1" noChangeArrowheads="1"/>
          </p:cNvPicPr>
          <p:nvPr userDrawn="1"/>
        </p:nvPicPr>
        <p:blipFill>
          <a:blip r:embed="rId3"/>
          <a:srcRect/>
          <a:stretch>
            <a:fillRect/>
          </a:stretch>
        </p:blipFill>
        <p:spPr bwMode="auto">
          <a:xfrm>
            <a:off x="0" y="838200"/>
            <a:ext cx="2479675" cy="828675"/>
          </a:xfrm>
          <a:prstGeom prst="rect">
            <a:avLst/>
          </a:prstGeom>
          <a:noFill/>
          <a:ln w="9525">
            <a:noFill/>
            <a:miter lim="800000"/>
            <a:headEnd/>
            <a:tailEnd/>
          </a:ln>
        </p:spPr>
      </p:pic>
      <p:pic>
        <p:nvPicPr>
          <p:cNvPr id="10" name="Afbeelding 9" descr="LOGO_THECENTRE_-_CMYK.png"/>
          <p:cNvPicPr>
            <a:picLocks noChangeAspect="1"/>
          </p:cNvPicPr>
          <p:nvPr userDrawn="1"/>
        </p:nvPicPr>
        <p:blipFill>
          <a:blip r:embed="rId4"/>
          <a:stretch>
            <a:fillRect/>
          </a:stretch>
        </p:blipFill>
        <p:spPr>
          <a:xfrm>
            <a:off x="464204" y="5015168"/>
            <a:ext cx="4464351" cy="1697896"/>
          </a:xfrm>
          <a:prstGeom prst="rect">
            <a:avLst/>
          </a:prstGeom>
        </p:spPr>
      </p:pic>
      <p:pic>
        <p:nvPicPr>
          <p:cNvPr id="11" name="Picture 14" descr="KULsedes_K_LOGO"/>
          <p:cNvPicPr>
            <a:picLocks noChangeAspect="1" noChangeArrowheads="1"/>
          </p:cNvPicPr>
          <p:nvPr userDrawn="1"/>
        </p:nvPicPr>
        <p:blipFill>
          <a:blip r:embed="rId5"/>
          <a:srcRect/>
          <a:stretch>
            <a:fillRect/>
          </a:stretch>
        </p:blipFill>
        <p:spPr bwMode="auto">
          <a:xfrm>
            <a:off x="4386263" y="115888"/>
            <a:ext cx="369887" cy="609600"/>
          </a:xfrm>
          <a:prstGeom prst="rect">
            <a:avLst/>
          </a:prstGeom>
          <a:noFill/>
          <a:ln w="9525">
            <a:noFill/>
            <a:miter lim="800000"/>
            <a:headEnd/>
            <a:tailEnd/>
          </a:ln>
        </p:spPr>
      </p:pic>
      <p:sp>
        <p:nvSpPr>
          <p:cNvPr id="2" name="Titel 1"/>
          <p:cNvSpPr>
            <a:spLocks noGrp="1"/>
          </p:cNvSpPr>
          <p:nvPr>
            <p:ph type="title"/>
          </p:nvPr>
        </p:nvSpPr>
        <p:spPr>
          <a:xfrm>
            <a:off x="457200" y="2163600"/>
            <a:ext cx="8229600" cy="2714400"/>
          </a:xfrm>
          <a:noFill/>
        </p:spPr>
        <p:txBody>
          <a:bodyPr vert="horz" anchor="t"/>
          <a:lstStyle>
            <a:lvl1pPr algn="l">
              <a:defRPr>
                <a:solidFill>
                  <a:srgbClr val="00456B"/>
                </a:solidFill>
              </a:defRPr>
            </a:lvl1pPr>
          </a:lstStyle>
          <a:p>
            <a:r>
              <a:rPr lang="nl-BE" dirty="0" smtClean="0"/>
              <a:t>Titelstijl van model bewerken</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smtClean="0"/>
              <a:t>Klik om de titelstijl van het model te bewerken</a:t>
            </a:r>
            <a:endParaRPr lang="nl-NL" dirty="0"/>
          </a:p>
        </p:txBody>
      </p:sp>
      <p:sp>
        <p:nvSpPr>
          <p:cNvPr id="4" name="Tijdelijke aanduiding voor datum 3"/>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Tijdelijke aanduiding voor datum 3"/>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Tijdelijke aanduiding voor datum 6"/>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1A317D7A-795C-7445-92CB-FCEC2556AAC1}" type="datetimeFigureOut">
              <a:rPr lang="nl-NL" smtClean="0"/>
              <a:pPr/>
              <a:t>26/05/16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67DDB5CB-BB63-8848-ACD5-20BFF0E809B4}" type="slidenum">
              <a:rPr lang="nl-NL" smtClean="0"/>
              <a:pPr/>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8" descr="VLAGGEN.png"/>
          <p:cNvPicPr>
            <a:picLocks noChangeAspect="1"/>
          </p:cNvPicPr>
          <p:nvPr userDrawn="1"/>
        </p:nvPicPr>
        <p:blipFill>
          <a:blip r:embed="rId16">
            <a:alphaModFix amt="30000"/>
          </a:blip>
          <a:srcRect r="1905" b="2989"/>
          <a:stretch>
            <a:fillRect/>
          </a:stretch>
        </p:blipFill>
        <p:spPr>
          <a:xfrm>
            <a:off x="6409116" y="5416908"/>
            <a:ext cx="2743293" cy="1441092"/>
          </a:xfrm>
          <a:prstGeom prst="rect">
            <a:avLst/>
          </a:prstGeom>
        </p:spPr>
      </p:pic>
      <p:sp>
        <p:nvSpPr>
          <p:cNvPr id="7" name="Rechthoek 6"/>
          <p:cNvSpPr/>
          <p:nvPr userDrawn="1"/>
        </p:nvSpPr>
        <p:spPr>
          <a:xfrm>
            <a:off x="0" y="0"/>
            <a:ext cx="9152409" cy="6858000"/>
          </a:xfrm>
          <a:prstGeom prst="rect">
            <a:avLst/>
          </a:prstGeom>
          <a:gradFill>
            <a:gsLst>
              <a:gs pos="0">
                <a:srgbClr val="0172BC">
                  <a:alpha val="50000"/>
                </a:srgbClr>
              </a:gs>
              <a:gs pos="53000">
                <a:srgbClr val="7BD3F7">
                  <a:alpha val="50000"/>
                </a:srgbClr>
              </a:gs>
            </a:gsLst>
            <a:lin ang="3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8" name="Afbeelding 7" descr="LOGO_THECENTRE_-_CMYK.png"/>
          <p:cNvPicPr>
            <a:picLocks noChangeAspect="1"/>
          </p:cNvPicPr>
          <p:nvPr userDrawn="1"/>
        </p:nvPicPr>
        <p:blipFill>
          <a:blip r:embed="rId17"/>
          <a:stretch>
            <a:fillRect/>
          </a:stretch>
        </p:blipFill>
        <p:spPr>
          <a:xfrm>
            <a:off x="457201" y="5819425"/>
            <a:ext cx="2362200" cy="891321"/>
          </a:xfrm>
          <a:prstGeom prst="rect">
            <a:avLst/>
          </a:prstGeom>
        </p:spPr>
      </p:pic>
      <p:sp>
        <p:nvSpPr>
          <p:cNvPr id="2" name="Tijdelijke aanduiding voor titel 1"/>
          <p:cNvSpPr>
            <a:spLocks noGrp="1"/>
          </p:cNvSpPr>
          <p:nvPr>
            <p:ph type="title"/>
          </p:nvPr>
        </p:nvSpPr>
        <p:spPr>
          <a:xfrm>
            <a:off x="0" y="0"/>
            <a:ext cx="9152409" cy="1417638"/>
          </a:xfrm>
          <a:prstGeom prst="rect">
            <a:avLst/>
          </a:prstGeom>
          <a:solidFill>
            <a:srgbClr val="0172BC">
              <a:alpha val="50000"/>
            </a:srgbClr>
          </a:solidFill>
        </p:spPr>
        <p:txBody>
          <a:bodyPr vert="horz" lIns="91440" tIns="45720" rIns="91440" bIns="45720" rtlCol="0" anchor="ctr">
            <a:normAutofit/>
          </a:body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4" name="Tijdelijke aanduiding voor datum 3"/>
          <p:cNvSpPr>
            <a:spLocks noGrp="1"/>
          </p:cNvSpPr>
          <p:nvPr>
            <p:ph type="dt" sz="half" idx="2"/>
          </p:nvPr>
        </p:nvSpPr>
        <p:spPr>
          <a:xfrm>
            <a:off x="3960000" y="6357600"/>
            <a:ext cx="1033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1A317D7A-795C-7445-92CB-FCEC2556AAC1}" type="datetimeFigureOut">
              <a:rPr lang="nl-NL" smtClean="0"/>
              <a:pPr/>
              <a:t>26/05/16</a:t>
            </a:fld>
            <a:endParaRPr lang="nl-NL" dirty="0"/>
          </a:p>
        </p:txBody>
      </p:sp>
      <p:sp>
        <p:nvSpPr>
          <p:cNvPr id="5" name="Tijdelijke aanduiding voor voettekst 4"/>
          <p:cNvSpPr>
            <a:spLocks noGrp="1"/>
          </p:cNvSpPr>
          <p:nvPr>
            <p:ph type="ftr" sz="quarter" idx="3"/>
          </p:nvPr>
        </p:nvSpPr>
        <p:spPr>
          <a:xfrm>
            <a:off x="5151600" y="6357600"/>
            <a:ext cx="28944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6" name="Tijdelijke aanduiding voor dianummer 5"/>
          <p:cNvSpPr>
            <a:spLocks noGrp="1"/>
          </p:cNvSpPr>
          <p:nvPr>
            <p:ph type="sldNum" sz="quarter" idx="4"/>
          </p:nvPr>
        </p:nvSpPr>
        <p:spPr>
          <a:xfrm>
            <a:off x="8208000" y="6357600"/>
            <a:ext cx="478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67DDB5CB-BB63-8848-ACD5-20BFF0E809B4}" type="slidenum">
              <a:rPr lang="nl-NL" smtClean="0"/>
              <a:pPr/>
              <a:t>‹#›</a:t>
            </a:fld>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60"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200" rtl="0" eaLnBrk="1" latinLnBrk="0" hangingPunct="1">
        <a:spcBef>
          <a:spcPct val="0"/>
        </a:spcBef>
        <a:buNone/>
        <a:defRPr sz="44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377755"/>
            <a:ext cx="8229600" cy="2688484"/>
          </a:xfrm>
        </p:spPr>
        <p:txBody>
          <a:bodyPr>
            <a:normAutofit fontScale="90000"/>
          </a:bodyPr>
          <a:lstStyle/>
          <a:p>
            <a:pPr algn="ctr"/>
            <a:r>
              <a:rPr lang="en-GB" sz="3100" cap="small" dirty="0" smtClean="0"/>
              <a:t>A workable exploitation of ‘celestial bodies’: </a:t>
            </a:r>
            <a:br>
              <a:rPr lang="en-GB" sz="3100" cap="small" dirty="0" smtClean="0"/>
            </a:br>
            <a:r>
              <a:rPr lang="en-GB" sz="3100" cap="small" dirty="0" smtClean="0"/>
              <a:t>key principles for avoiding conflicts</a:t>
            </a:r>
            <a:r>
              <a:rPr lang="en-GB" cap="small" dirty="0" smtClean="0"/>
              <a:t/>
            </a:r>
            <a:br>
              <a:rPr lang="en-GB" cap="small" dirty="0" smtClean="0"/>
            </a:br>
            <a:r>
              <a:rPr lang="en-GB" sz="2000" dirty="0" smtClean="0"/>
              <a:t/>
            </a:r>
            <a:br>
              <a:rPr lang="en-GB" sz="2000" dirty="0" smtClean="0"/>
            </a:br>
            <a:r>
              <a:rPr lang="en-GB" sz="2000" dirty="0" smtClean="0"/>
              <a:t>Dr. Philip De Man</a:t>
            </a:r>
            <a:br>
              <a:rPr lang="en-GB" sz="2000" dirty="0" smtClean="0"/>
            </a:br>
            <a:r>
              <a:rPr lang="en-GB" sz="2000" dirty="0" smtClean="0"/>
              <a:t>Prof. Dr. Jan Wouters</a:t>
            </a:r>
            <a:r>
              <a:rPr lang="en-GB" sz="2200" dirty="0" smtClean="0"/>
              <a:t/>
            </a:r>
            <a:br>
              <a:rPr lang="en-GB" sz="2200" dirty="0" smtClean="0"/>
            </a:br>
            <a:r>
              <a:rPr lang="en-GB" sz="1600" dirty="0" smtClean="0"/>
              <a:t/>
            </a:r>
            <a:br>
              <a:rPr lang="en-GB" sz="1600" dirty="0" smtClean="0"/>
            </a:br>
            <a:r>
              <a:rPr lang="en-GB" sz="2200" dirty="0" smtClean="0"/>
              <a:t/>
            </a:r>
            <a:br>
              <a:rPr lang="en-GB" sz="2200" dirty="0" smtClean="0"/>
            </a:br>
            <a:r>
              <a:rPr lang="en-GB" sz="2200" dirty="0" smtClean="0"/>
              <a:t/>
            </a:r>
            <a:br>
              <a:rPr lang="en-GB" sz="2200" dirty="0" smtClean="0"/>
            </a:br>
            <a:endParaRPr lang="en-GB" sz="2200" dirty="0"/>
          </a:p>
        </p:txBody>
      </p:sp>
    </p:spTree>
    <p:extLst>
      <p:ext uri="{BB962C8B-B14F-4D97-AF65-F5344CB8AC3E}">
        <p14:creationId xmlns:p14="http://schemas.microsoft.com/office/powerpoint/2010/main" val="361882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small" dirty="0" smtClean="0"/>
              <a:t>Key tensions</a:t>
            </a:r>
            <a:endParaRPr lang="en-US" sz="4000" cap="small" dirty="0"/>
          </a:p>
        </p:txBody>
      </p:sp>
      <p:sp>
        <p:nvSpPr>
          <p:cNvPr id="3" name="Content Placeholder 2"/>
          <p:cNvSpPr>
            <a:spLocks noGrp="1"/>
          </p:cNvSpPr>
          <p:nvPr>
            <p:ph idx="1"/>
          </p:nvPr>
        </p:nvSpPr>
        <p:spPr>
          <a:xfrm>
            <a:off x="642986" y="1600200"/>
            <a:ext cx="8229600" cy="4525963"/>
          </a:xfrm>
        </p:spPr>
        <p:txBody>
          <a:bodyPr>
            <a:normAutofit fontScale="55000" lnSpcReduction="20000"/>
          </a:bodyPr>
          <a:lstStyle/>
          <a:p>
            <a:endParaRPr lang="en-US" dirty="0" smtClean="0"/>
          </a:p>
          <a:p>
            <a:r>
              <a:rPr lang="en-US" dirty="0" smtClean="0"/>
              <a:t>Regulation of exploitation of celestial bodies complicated by absence of definition of celestial bodies and natural resources</a:t>
            </a:r>
          </a:p>
          <a:p>
            <a:endParaRPr lang="en-US" dirty="0" smtClean="0"/>
          </a:p>
          <a:p>
            <a:r>
              <a:rPr lang="en-US" dirty="0" smtClean="0"/>
              <a:t>How to distinguish between celestial bodies and their natural resources?</a:t>
            </a:r>
          </a:p>
          <a:p>
            <a:pPr lvl="1"/>
            <a:endParaRPr lang="en-US" dirty="0" smtClean="0"/>
          </a:p>
          <a:p>
            <a:pPr lvl="1"/>
            <a:r>
              <a:rPr lang="en-US" dirty="0" smtClean="0"/>
              <a:t>Relevant </a:t>
            </a:r>
            <a:r>
              <a:rPr lang="en-US" dirty="0"/>
              <a:t>for application of basic principles of space law to exploitation activity</a:t>
            </a:r>
          </a:p>
          <a:p>
            <a:pPr lvl="1"/>
            <a:r>
              <a:rPr lang="en-US" dirty="0"/>
              <a:t>Specific issues re: legality of exploitation of material resources of celestial bodies</a:t>
            </a:r>
          </a:p>
          <a:p>
            <a:pPr lvl="1"/>
            <a:r>
              <a:rPr lang="en-US" dirty="0"/>
              <a:t>Mainly application of non-appropriation principle and implementation of sharing of benefits/</a:t>
            </a:r>
            <a:r>
              <a:rPr lang="en-US" dirty="0" smtClean="0"/>
              <a:t>interests</a:t>
            </a:r>
          </a:p>
          <a:p>
            <a:endParaRPr lang="en-US" dirty="0" smtClean="0"/>
          </a:p>
          <a:p>
            <a:r>
              <a:rPr lang="en-US" dirty="0" smtClean="0"/>
              <a:t>Possible conflicts (Fasan)</a:t>
            </a:r>
          </a:p>
          <a:p>
            <a:endParaRPr lang="en-US" dirty="0" smtClean="0"/>
          </a:p>
          <a:p>
            <a:pPr lvl="1"/>
            <a:r>
              <a:rPr lang="en-US" dirty="0" smtClean="0"/>
              <a:t>Concern re: appropriation of celestial bodies</a:t>
            </a:r>
          </a:p>
          <a:p>
            <a:pPr lvl="1"/>
            <a:r>
              <a:rPr lang="en-US" dirty="0" smtClean="0"/>
              <a:t>Concern re: exclusivity of exploitation activity</a:t>
            </a:r>
          </a:p>
          <a:p>
            <a:pPr lvl="1"/>
            <a:endParaRPr lang="en-US" dirty="0" smtClean="0"/>
          </a:p>
        </p:txBody>
      </p:sp>
    </p:spTree>
    <p:extLst>
      <p:ext uri="{BB962C8B-B14F-4D97-AF65-F5344CB8AC3E}">
        <p14:creationId xmlns:p14="http://schemas.microsoft.com/office/powerpoint/2010/main" val="6439293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small" dirty="0" smtClean="0"/>
              <a:t>Proposed solutions</a:t>
            </a:r>
            <a:endParaRPr lang="en-US" sz="4000" cap="small" dirty="0"/>
          </a:p>
        </p:txBody>
      </p:sp>
      <p:sp>
        <p:nvSpPr>
          <p:cNvPr id="3" name="Content Placeholder 2"/>
          <p:cNvSpPr>
            <a:spLocks noGrp="1"/>
          </p:cNvSpPr>
          <p:nvPr>
            <p:ph idx="1"/>
          </p:nvPr>
        </p:nvSpPr>
        <p:spPr>
          <a:xfrm>
            <a:off x="659874" y="1600200"/>
            <a:ext cx="8229600" cy="4525963"/>
          </a:xfrm>
        </p:spPr>
        <p:txBody>
          <a:bodyPr>
            <a:normAutofit fontScale="47500" lnSpcReduction="20000"/>
          </a:bodyPr>
          <a:lstStyle/>
          <a:p>
            <a:endParaRPr lang="en-US" dirty="0" smtClean="0"/>
          </a:p>
          <a:p>
            <a:r>
              <a:rPr lang="en-US" dirty="0" smtClean="0"/>
              <a:t>Excluding </a:t>
            </a:r>
            <a:r>
              <a:rPr lang="en-US" dirty="0" smtClean="0"/>
              <a:t>certain celestial bodies from legal definition</a:t>
            </a:r>
          </a:p>
          <a:p>
            <a:pPr lvl="1"/>
            <a:endParaRPr lang="en-US" dirty="0" smtClean="0"/>
          </a:p>
          <a:p>
            <a:pPr lvl="1"/>
            <a:r>
              <a:rPr lang="en-US" dirty="0" smtClean="0"/>
              <a:t>Astronomical </a:t>
            </a:r>
            <a:r>
              <a:rPr lang="en-US" dirty="0" smtClean="0"/>
              <a:t>taxonomy</a:t>
            </a:r>
          </a:p>
          <a:p>
            <a:pPr lvl="1"/>
            <a:r>
              <a:rPr lang="en-US" i="1" dirty="0" smtClean="0"/>
              <a:t>In </a:t>
            </a:r>
            <a:r>
              <a:rPr lang="en-US" i="1" dirty="0" smtClean="0"/>
              <a:t>toto </a:t>
            </a:r>
            <a:r>
              <a:rPr lang="en-US" dirty="0" smtClean="0"/>
              <a:t>transportation</a:t>
            </a:r>
          </a:p>
          <a:p>
            <a:pPr lvl="1"/>
            <a:endParaRPr lang="en-US" i="1" dirty="0" smtClean="0"/>
          </a:p>
          <a:p>
            <a:r>
              <a:rPr lang="en-US" dirty="0" smtClean="0"/>
              <a:t>Excluding natural resources from scope of non-appropriation principle</a:t>
            </a:r>
          </a:p>
          <a:p>
            <a:pPr lvl="1"/>
            <a:endParaRPr lang="en-US" dirty="0" smtClean="0"/>
          </a:p>
          <a:p>
            <a:pPr lvl="1"/>
            <a:r>
              <a:rPr lang="en-US" dirty="0" smtClean="0"/>
              <a:t>Adoption of OST: inclusive scope of NA principle</a:t>
            </a:r>
          </a:p>
          <a:p>
            <a:pPr lvl="1"/>
            <a:r>
              <a:rPr lang="en-US" dirty="0" smtClean="0"/>
              <a:t>CB arguments reiterated </a:t>
            </a:r>
            <a:r>
              <a:rPr lang="en-US" i="1" dirty="0" smtClean="0"/>
              <a:t>mutatis mutandis</a:t>
            </a:r>
            <a:r>
              <a:rPr lang="en-US" dirty="0" smtClean="0"/>
              <a:t> to their resources</a:t>
            </a:r>
          </a:p>
          <a:p>
            <a:pPr lvl="1"/>
            <a:r>
              <a:rPr lang="en-US" dirty="0" smtClean="0"/>
              <a:t>Compare ‘in place’ criterion Article 11 (3) MA</a:t>
            </a:r>
          </a:p>
          <a:p>
            <a:endParaRPr lang="en-US" dirty="0" smtClean="0"/>
          </a:p>
          <a:p>
            <a:r>
              <a:rPr lang="en-US" dirty="0" smtClean="0"/>
              <a:t>Fundamental assumption: physical possession removes celestial bodies and/or resources from application of non-appropriation principle</a:t>
            </a:r>
          </a:p>
          <a:p>
            <a:endParaRPr lang="en-US" dirty="0"/>
          </a:p>
          <a:p>
            <a:r>
              <a:rPr lang="en-US" dirty="0" smtClean="0"/>
              <a:t>Issues</a:t>
            </a:r>
          </a:p>
          <a:p>
            <a:pPr lvl="1"/>
            <a:endParaRPr lang="en-US" dirty="0" smtClean="0"/>
          </a:p>
          <a:p>
            <a:pPr lvl="1"/>
            <a:r>
              <a:rPr lang="en-US" dirty="0" smtClean="0"/>
              <a:t>Before extraction NR cannot be distinguished from CB in absence of definitions</a:t>
            </a:r>
          </a:p>
          <a:p>
            <a:pPr lvl="1"/>
            <a:r>
              <a:rPr lang="en-US" dirty="0" smtClean="0"/>
              <a:t>Extraction as defining criterion confuses physical and legal appropriability</a:t>
            </a:r>
          </a:p>
        </p:txBody>
      </p:sp>
    </p:spTree>
    <p:extLst>
      <p:ext uri="{BB962C8B-B14F-4D97-AF65-F5344CB8AC3E}">
        <p14:creationId xmlns:p14="http://schemas.microsoft.com/office/powerpoint/2010/main" val="159185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small" dirty="0" smtClean="0"/>
              <a:t>Suggested guidelines (I)</a:t>
            </a:r>
            <a:br>
              <a:rPr lang="en-US" sz="4000" cap="small" dirty="0" smtClean="0"/>
            </a:br>
            <a:r>
              <a:rPr lang="en-US" sz="2800" cap="small" dirty="0" smtClean="0"/>
              <a:t>Property rights?</a:t>
            </a:r>
            <a:endParaRPr lang="en-US" sz="2800" cap="small" dirty="0"/>
          </a:p>
        </p:txBody>
      </p:sp>
      <p:sp>
        <p:nvSpPr>
          <p:cNvPr id="3" name="Content Placeholder 2"/>
          <p:cNvSpPr>
            <a:spLocks noGrp="1"/>
          </p:cNvSpPr>
          <p:nvPr>
            <p:ph idx="1"/>
          </p:nvPr>
        </p:nvSpPr>
        <p:spPr>
          <a:xfrm>
            <a:off x="646363" y="1600200"/>
            <a:ext cx="8229600" cy="4525963"/>
          </a:xfrm>
        </p:spPr>
        <p:txBody>
          <a:bodyPr>
            <a:normAutofit fontScale="47500" lnSpcReduction="20000"/>
          </a:bodyPr>
          <a:lstStyle/>
          <a:p>
            <a:endParaRPr lang="en-US" dirty="0" smtClean="0"/>
          </a:p>
          <a:p>
            <a:r>
              <a:rPr lang="en-US" dirty="0" smtClean="0"/>
              <a:t>Main argument for property rights: legal certainty</a:t>
            </a:r>
          </a:p>
          <a:p>
            <a:pPr marL="457200" lvl="1" indent="0">
              <a:buNone/>
            </a:pPr>
            <a:r>
              <a:rPr lang="en-US" dirty="0" smtClean="0">
                <a:sym typeface="Wingdings"/>
              </a:rPr>
              <a:t> </a:t>
            </a:r>
            <a:r>
              <a:rPr lang="en-US" dirty="0" smtClean="0"/>
              <a:t>Key element for reducing potential of conflict</a:t>
            </a:r>
          </a:p>
          <a:p>
            <a:endParaRPr lang="en-US" dirty="0" smtClean="0"/>
          </a:p>
          <a:p>
            <a:r>
              <a:rPr lang="en-US" dirty="0" smtClean="0"/>
              <a:t>Two perspectives</a:t>
            </a:r>
          </a:p>
          <a:p>
            <a:pPr lvl="1"/>
            <a:endParaRPr lang="en-US" dirty="0" smtClean="0"/>
          </a:p>
          <a:p>
            <a:pPr lvl="1"/>
            <a:r>
              <a:rPr lang="en-US" dirty="0" smtClean="0"/>
              <a:t>Required </a:t>
            </a:r>
            <a:r>
              <a:rPr lang="en-US" dirty="0"/>
              <a:t>for allowing act of exploitation</a:t>
            </a:r>
          </a:p>
          <a:p>
            <a:pPr lvl="2"/>
            <a:endParaRPr lang="en-US" dirty="0"/>
          </a:p>
          <a:p>
            <a:pPr lvl="2"/>
            <a:r>
              <a:rPr lang="en-US" dirty="0"/>
              <a:t>At international level: confuses exploitation with appropriation</a:t>
            </a:r>
          </a:p>
          <a:p>
            <a:pPr lvl="2"/>
            <a:r>
              <a:rPr lang="en-US" dirty="0"/>
              <a:t>At national level: recognition of property rights cannot reduce uncertainty</a:t>
            </a:r>
          </a:p>
          <a:p>
            <a:pPr lvl="1"/>
            <a:endParaRPr lang="en-US" dirty="0"/>
          </a:p>
          <a:p>
            <a:pPr lvl="1"/>
            <a:r>
              <a:rPr lang="en-US" dirty="0"/>
              <a:t>Required for securing investments</a:t>
            </a:r>
          </a:p>
          <a:p>
            <a:pPr lvl="2"/>
            <a:endParaRPr lang="en-US" dirty="0"/>
          </a:p>
          <a:p>
            <a:pPr lvl="2"/>
            <a:r>
              <a:rPr lang="en-US" dirty="0"/>
              <a:t>Assumes that exploitation is lawful</a:t>
            </a:r>
          </a:p>
          <a:p>
            <a:pPr lvl="2"/>
            <a:r>
              <a:rPr lang="en-US" dirty="0"/>
              <a:t>Recognition of property rights over extracted resources does not address key issues/periods of uncertainty</a:t>
            </a:r>
          </a:p>
          <a:p>
            <a:endParaRPr lang="en-US" dirty="0" smtClean="0"/>
          </a:p>
          <a:p>
            <a:r>
              <a:rPr lang="en-US" dirty="0" smtClean="0"/>
              <a:t>Main elements of uncertainty</a:t>
            </a:r>
          </a:p>
          <a:p>
            <a:pPr lvl="1"/>
            <a:endParaRPr lang="en-US" dirty="0" smtClean="0"/>
          </a:p>
          <a:p>
            <a:pPr lvl="1"/>
            <a:r>
              <a:rPr lang="en-US" dirty="0" smtClean="0"/>
              <a:t>Between initial plans/exploration and actual exploitation</a:t>
            </a:r>
          </a:p>
          <a:p>
            <a:pPr lvl="1"/>
            <a:r>
              <a:rPr lang="en-US" dirty="0" smtClean="0"/>
              <a:t>Exclusivity </a:t>
            </a:r>
            <a:r>
              <a:rPr lang="en-US" dirty="0"/>
              <a:t>d</a:t>
            </a:r>
            <a:r>
              <a:rPr lang="en-US" dirty="0" smtClean="0"/>
              <a:t>uring extraction?</a:t>
            </a:r>
          </a:p>
          <a:p>
            <a:pPr lvl="1"/>
            <a:endParaRPr lang="en-US" dirty="0" smtClean="0"/>
          </a:p>
        </p:txBody>
      </p:sp>
    </p:spTree>
    <p:extLst>
      <p:ext uri="{BB962C8B-B14F-4D97-AF65-F5344CB8AC3E}">
        <p14:creationId xmlns:p14="http://schemas.microsoft.com/office/powerpoint/2010/main" val="74271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small" dirty="0"/>
              <a:t>Suggested guidelines (</a:t>
            </a:r>
            <a:r>
              <a:rPr lang="en-US" sz="4000" cap="small" dirty="0" smtClean="0"/>
              <a:t>II)</a:t>
            </a:r>
            <a:br>
              <a:rPr lang="en-US" sz="4000" cap="small" dirty="0" smtClean="0"/>
            </a:br>
            <a:r>
              <a:rPr lang="en-US" sz="2800" cap="small" dirty="0" smtClean="0"/>
              <a:t>Avoiding conflict in the absence of property</a:t>
            </a:r>
            <a:endParaRPr lang="en-US" sz="2800" cap="small" dirty="0"/>
          </a:p>
        </p:txBody>
      </p:sp>
      <p:sp>
        <p:nvSpPr>
          <p:cNvPr id="3" name="Content Placeholder 2"/>
          <p:cNvSpPr>
            <a:spLocks noGrp="1"/>
          </p:cNvSpPr>
          <p:nvPr>
            <p:ph idx="1"/>
          </p:nvPr>
        </p:nvSpPr>
        <p:spPr>
          <a:xfrm>
            <a:off x="592317" y="1600200"/>
            <a:ext cx="8229600" cy="4525963"/>
          </a:xfrm>
        </p:spPr>
        <p:txBody>
          <a:bodyPr>
            <a:normAutofit fontScale="47500" lnSpcReduction="20000"/>
          </a:bodyPr>
          <a:lstStyle/>
          <a:p>
            <a:endParaRPr lang="en-US" dirty="0" smtClean="0"/>
          </a:p>
          <a:p>
            <a:r>
              <a:rPr lang="en-US" dirty="0" smtClean="0"/>
              <a:t>Conflicts between users</a:t>
            </a:r>
          </a:p>
          <a:p>
            <a:pPr lvl="1"/>
            <a:endParaRPr lang="en-US" dirty="0" smtClean="0"/>
          </a:p>
          <a:p>
            <a:pPr lvl="1"/>
            <a:r>
              <a:rPr lang="en-US" dirty="0" smtClean="0"/>
              <a:t>Key concern: exclusivity if first in time, reasonable limits to exploitation if not</a:t>
            </a:r>
          </a:p>
          <a:p>
            <a:pPr lvl="1"/>
            <a:r>
              <a:rPr lang="en-US" dirty="0" smtClean="0"/>
              <a:t>Guidelines</a:t>
            </a:r>
          </a:p>
          <a:p>
            <a:pPr lvl="2"/>
            <a:r>
              <a:rPr lang="en-US" dirty="0" smtClean="0"/>
              <a:t>exclusion </a:t>
            </a:r>
            <a:r>
              <a:rPr lang="en-US" dirty="0" smtClean="0"/>
              <a:t>based on non-interference on condition and for duration of actual </a:t>
            </a:r>
            <a:r>
              <a:rPr lang="en-US" dirty="0" smtClean="0"/>
              <a:t>exploitation</a:t>
            </a:r>
          </a:p>
          <a:p>
            <a:pPr lvl="2"/>
            <a:r>
              <a:rPr lang="en-US" smtClean="0"/>
              <a:t>functional </a:t>
            </a:r>
            <a:r>
              <a:rPr lang="en-US" dirty="0"/>
              <a:t>limitation to size of area and amount of resources </a:t>
            </a:r>
            <a:r>
              <a:rPr lang="en-US" dirty="0" smtClean="0"/>
              <a:t>recovered</a:t>
            </a:r>
            <a:endParaRPr lang="en-US" dirty="0" smtClean="0"/>
          </a:p>
          <a:p>
            <a:pPr marL="457200" lvl="1" indent="0">
              <a:buNone/>
            </a:pPr>
            <a:endParaRPr lang="en-US" dirty="0" smtClean="0"/>
          </a:p>
          <a:p>
            <a:r>
              <a:rPr lang="en-US" dirty="0" smtClean="0"/>
              <a:t>Conflicts between prospective users</a:t>
            </a:r>
          </a:p>
          <a:p>
            <a:pPr lvl="1"/>
            <a:endParaRPr lang="en-US" dirty="0" smtClean="0"/>
          </a:p>
          <a:p>
            <a:pPr lvl="1"/>
            <a:r>
              <a:rPr lang="en-US" dirty="0" smtClean="0"/>
              <a:t>Key concern: freedom of exploration should give way to exclusive exploitation</a:t>
            </a:r>
          </a:p>
          <a:p>
            <a:pPr lvl="1"/>
            <a:r>
              <a:rPr lang="en-US" dirty="0" smtClean="0"/>
              <a:t>Guideline: tentative exploration exclusivity for fixed duration based on sufficiently advanced plans on identified celestial body</a:t>
            </a:r>
          </a:p>
          <a:p>
            <a:pPr lvl="1"/>
            <a:endParaRPr lang="en-US" dirty="0" smtClean="0"/>
          </a:p>
          <a:p>
            <a:r>
              <a:rPr lang="en-US" dirty="0" smtClean="0"/>
              <a:t>Conflicts between users and non-users</a:t>
            </a:r>
          </a:p>
          <a:p>
            <a:pPr lvl="1"/>
            <a:endParaRPr lang="en-US" dirty="0" smtClean="0"/>
          </a:p>
          <a:p>
            <a:pPr lvl="1"/>
            <a:r>
              <a:rPr lang="en-US" dirty="0" smtClean="0"/>
              <a:t>Key concern: ensure benefits for and safeguard freedoms of actors without sufficiently advanced plans, while rewarding efforts of exploiting entities</a:t>
            </a:r>
          </a:p>
          <a:p>
            <a:pPr lvl="1"/>
            <a:r>
              <a:rPr lang="en-US" dirty="0" smtClean="0"/>
              <a:t>Guidelines</a:t>
            </a:r>
          </a:p>
          <a:p>
            <a:pPr lvl="2"/>
            <a:endParaRPr lang="en-US" dirty="0" smtClean="0"/>
          </a:p>
          <a:p>
            <a:pPr lvl="2"/>
            <a:r>
              <a:rPr lang="en-US" dirty="0" smtClean="0"/>
              <a:t>Recognize </a:t>
            </a:r>
            <a:r>
              <a:rPr lang="en-US" dirty="0" smtClean="0"/>
              <a:t>legality of transfer of processed resources for use by others</a:t>
            </a:r>
          </a:p>
          <a:p>
            <a:pPr lvl="2"/>
            <a:r>
              <a:rPr lang="en-US" dirty="0" smtClean="0"/>
              <a:t>Financial due diligence fees as taxation for distribution among non-users</a:t>
            </a:r>
          </a:p>
          <a:p>
            <a:endParaRPr lang="en-US" dirty="0"/>
          </a:p>
        </p:txBody>
      </p:sp>
    </p:spTree>
    <p:extLst>
      <p:ext uri="{BB962C8B-B14F-4D97-AF65-F5344CB8AC3E}">
        <p14:creationId xmlns:p14="http://schemas.microsoft.com/office/powerpoint/2010/main" val="298494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56166"/>
            <a:ext cx="8229600" cy="2688484"/>
          </a:xfrm>
        </p:spPr>
        <p:txBody>
          <a:bodyPr>
            <a:normAutofit/>
          </a:bodyPr>
          <a:lstStyle/>
          <a:p>
            <a:pPr algn="ctr"/>
            <a:r>
              <a:rPr lang="nl-NL" sz="2000" b="1" cap="small" dirty="0" smtClean="0"/>
              <a:t>Contact</a:t>
            </a:r>
            <a:r>
              <a:rPr lang="nl-NL" sz="2000" cap="small" dirty="0" smtClean="0"/>
              <a:t/>
            </a:r>
            <a:br>
              <a:rPr lang="nl-NL" sz="2000" cap="small" dirty="0" smtClean="0"/>
            </a:br>
            <a:r>
              <a:rPr lang="nl-NL" sz="2000" dirty="0"/>
              <a:t/>
            </a:r>
            <a:br>
              <a:rPr lang="nl-NL" sz="2000" dirty="0"/>
            </a:br>
            <a:r>
              <a:rPr lang="nl-NL" sz="2000" dirty="0" smtClean="0"/>
              <a:t>philip.deman@kuleuven.be</a:t>
            </a:r>
            <a:br>
              <a:rPr lang="nl-NL" sz="2000" dirty="0" smtClean="0"/>
            </a:br>
            <a:r>
              <a:rPr lang="nl-NL" sz="2000" dirty="0" smtClean="0"/>
              <a:t>jan.wouters@kuleuven.be</a:t>
            </a:r>
            <a:r>
              <a:rPr lang="nl-NL" sz="2200" dirty="0"/>
              <a:t/>
            </a:r>
            <a:br>
              <a:rPr lang="nl-NL" sz="2200" dirty="0"/>
            </a:br>
            <a:endParaRPr lang="nl-NL" sz="2200" dirty="0"/>
          </a:p>
        </p:txBody>
      </p:sp>
    </p:spTree>
    <p:extLst>
      <p:ext uri="{BB962C8B-B14F-4D97-AF65-F5344CB8AC3E}">
        <p14:creationId xmlns:p14="http://schemas.microsoft.com/office/powerpoint/2010/main" val="736892895"/>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3835</TotalTime>
  <Words>1338</Words>
  <Application>Microsoft Macintosh PowerPoint</Application>
  <PresentationFormat>On-screen Show (4:3)</PresentationFormat>
  <Paragraphs>100</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Office-thema</vt:lpstr>
      <vt:lpstr>A workable exploitation of ‘celestial bodies’:  key principles for avoiding conflicts  Dr. Philip De Man Prof. Dr. Jan Wouters    </vt:lpstr>
      <vt:lpstr>Key tensions</vt:lpstr>
      <vt:lpstr>Proposed solutions</vt:lpstr>
      <vt:lpstr>Suggested guidelines (I) Property rights?</vt:lpstr>
      <vt:lpstr>Suggested guidelines (II) Avoiding conflict in the absence of property</vt:lpstr>
      <vt:lpstr>Contact  philip.deman@kuleuven.be jan.wouters@kuleuven.be </vt:lpstr>
    </vt:vector>
  </TitlesOfParts>
  <Company>Altera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dc:creator>
  <cp:lastModifiedBy>PDM</cp:lastModifiedBy>
  <cp:revision>414</cp:revision>
  <cp:lastPrinted>2012-10-07T12:09:49Z</cp:lastPrinted>
  <dcterms:created xsi:type="dcterms:W3CDTF">2010-12-09T12:21:22Z</dcterms:created>
  <dcterms:modified xsi:type="dcterms:W3CDTF">2016-05-26T21:22:10Z</dcterms:modified>
</cp:coreProperties>
</file>