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4" r:id="rId4"/>
    <p:sldId id="259" r:id="rId5"/>
    <p:sldId id="275" r:id="rId6"/>
    <p:sldId id="261" r:id="rId7"/>
    <p:sldId id="262" r:id="rId8"/>
    <p:sldId id="263" r:id="rId9"/>
    <p:sldId id="264" r:id="rId10"/>
    <p:sldId id="265" r:id="rId11"/>
    <p:sldId id="266" r:id="rId12"/>
    <p:sldId id="267" r:id="rId13"/>
    <p:sldId id="268" r:id="rId14"/>
    <p:sldId id="273" r:id="rId15"/>
    <p:sldId id="270" r:id="rId16"/>
    <p:sldId id="271" r:id="rId17"/>
    <p:sldId id="272" r:id="rId18"/>
    <p:sldId id="269" r:id="rId19"/>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16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E7D661-1836-44F7-8FAF-35E8F866ECD3}" type="datetime1">
              <a:rPr lang="en-US" smtClean="0"/>
              <a:pPr/>
              <a:t>5/5/17</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a:t>
            </a:fld>
            <a:endParaRPr lang="en-US"/>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2CF1CA-F464-4B29-B867-EAF8A9B936E3}" type="datetime1">
              <a:rPr lang="en-US" smtClean="0"/>
              <a:pPr/>
              <a:t>5/5/17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E6B357-51B9-47D2-A71D-0D06CB03185D}" type="datetime1">
              <a:rPr lang="en-US" smtClean="0"/>
              <a:pPr/>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CB827-F132-4DF6-9FB9-4035A4C798EF}" type="datetime1">
              <a:rPr lang="en-US" smtClean="0"/>
              <a:pPr/>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pPr/>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3A17B41-4A0C-4639-A132-E5C8F99A4BE8}" type="datetime1">
              <a:rPr lang="en-US" smtClean="0"/>
              <a:pPr/>
              <a:t>5/5/17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5/5/17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5/5/17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52C1-9A39-494C-9977-BBEFAB872C1F}" type="datetime1">
              <a:rPr lang="en-US" smtClean="0"/>
              <a:pPr/>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EACE2-EA00-4376-9A66-47ABB8B02CF5}" type="datetime1">
              <a:rPr lang="en-US" smtClean="0"/>
              <a:pPr/>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5/5/17</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sldNum="0"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The Integral Contribution and Limitations Of A Space Property Regime To Sustainable Development </a:t>
            </a:r>
            <a:endParaRPr lang="en-US" dirty="0"/>
          </a:p>
        </p:txBody>
      </p:sp>
      <p:sp>
        <p:nvSpPr>
          <p:cNvPr id="3" name="Subtitle 2"/>
          <p:cNvSpPr>
            <a:spLocks noGrp="1"/>
          </p:cNvSpPr>
          <p:nvPr>
            <p:ph type="subTitle" idx="1"/>
          </p:nvPr>
        </p:nvSpPr>
        <p:spPr/>
        <p:txBody>
          <a:bodyPr/>
          <a:lstStyle/>
          <a:p>
            <a:r>
              <a:rPr lang="en-US" dirty="0" smtClean="0"/>
              <a:t>Lawrence D. Roberts</a:t>
            </a:r>
            <a:endParaRPr lang="en-US" dirty="0"/>
          </a:p>
        </p:txBody>
      </p:sp>
      <p:pic>
        <p:nvPicPr>
          <p:cNvPr id="5" name="Picture 4" descr="earthandmoon.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795" y="-133771"/>
            <a:ext cx="11355207" cy="7097004"/>
          </a:xfrm>
          <a:prstGeom prst="rect">
            <a:avLst/>
          </a:prstGeom>
        </p:spPr>
      </p:pic>
      <p:sp>
        <p:nvSpPr>
          <p:cNvPr id="7" name="Rectangle 6"/>
          <p:cNvSpPr/>
          <p:nvPr/>
        </p:nvSpPr>
        <p:spPr>
          <a:xfrm>
            <a:off x="1855202" y="1592308"/>
            <a:ext cx="7834655" cy="2646879"/>
          </a:xfrm>
          <a:prstGeom prst="rect">
            <a:avLst/>
          </a:prstGeom>
        </p:spPr>
        <p:txBody>
          <a:bodyPr wrap="square">
            <a:spAutoFit/>
          </a:bodyPr>
          <a:lstStyle/>
          <a:p>
            <a:endParaRPr lang="en-US" sz="3200" b="1" dirty="0" smtClean="0"/>
          </a:p>
          <a:p>
            <a:endParaRPr lang="en-US" sz="2000" b="1" dirty="0" smtClean="0"/>
          </a:p>
          <a:p>
            <a:r>
              <a:rPr lang="en-US" sz="3200" b="1" dirty="0" smtClean="0"/>
              <a:t>The </a:t>
            </a:r>
            <a:r>
              <a:rPr lang="en-US" sz="3200" b="1" dirty="0"/>
              <a:t>Integral Contribution and Limitations Of A Space Property Regime To Sustainable Development </a:t>
            </a:r>
            <a:endParaRPr lang="en-US" sz="3200" b="1" dirty="0" smtClean="0"/>
          </a:p>
          <a:p>
            <a:r>
              <a:rPr lang="en-US" dirty="0" smtClean="0"/>
              <a:t>                                                             </a:t>
            </a:r>
            <a:r>
              <a:rPr lang="en-US" dirty="0" smtClean="0">
                <a:solidFill>
                  <a:schemeClr val="tx1">
                    <a:lumMod val="75000"/>
                  </a:schemeClr>
                </a:solidFill>
              </a:rPr>
              <a:t>Lawrence D. Roberts</a:t>
            </a:r>
            <a:endParaRPr lang="en-US" dirty="0">
              <a:solidFill>
                <a:schemeClr val="tx1">
                  <a:lumMod val="75000"/>
                </a:schemeClr>
              </a:solidFill>
            </a:endParaRPr>
          </a:p>
        </p:txBody>
      </p:sp>
    </p:spTree>
    <p:extLst>
      <p:ext uri="{BB962C8B-B14F-4D97-AF65-F5344CB8AC3E}">
        <p14:creationId xmlns:p14="http://schemas.microsoft.com/office/powerpoint/2010/main" val="7440522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6"/>
            <a:ext cx="7315200" cy="1037959"/>
          </a:xfrm>
        </p:spPr>
        <p:txBody>
          <a:bodyPr/>
          <a:lstStyle/>
          <a:p>
            <a:pPr algn="ctr"/>
            <a:r>
              <a:rPr lang="en-US" dirty="0" smtClean="0"/>
              <a:t>RES COMMUNIS PROBLEMS</a:t>
            </a:r>
            <a:endParaRPr lang="en-US" dirty="0"/>
          </a:p>
        </p:txBody>
      </p:sp>
      <p:sp>
        <p:nvSpPr>
          <p:cNvPr id="3" name="TextBox 2"/>
          <p:cNvSpPr txBox="1"/>
          <p:nvPr/>
        </p:nvSpPr>
        <p:spPr>
          <a:xfrm>
            <a:off x="1027496" y="3039280"/>
            <a:ext cx="7202104" cy="1200329"/>
          </a:xfrm>
          <a:prstGeom prst="rect">
            <a:avLst/>
          </a:prstGeom>
          <a:noFill/>
        </p:spPr>
        <p:txBody>
          <a:bodyPr wrap="square" rtlCol="0">
            <a:spAutoFit/>
          </a:bodyPr>
          <a:lstStyle/>
          <a:p>
            <a:r>
              <a:rPr lang="en-US" dirty="0" smtClean="0"/>
              <a:t>• Tragedy of the Commons</a:t>
            </a:r>
          </a:p>
          <a:p>
            <a:r>
              <a:rPr lang="en-US" dirty="0" smtClean="0"/>
              <a:t>• Underdevelopment</a:t>
            </a:r>
          </a:p>
          <a:p>
            <a:r>
              <a:rPr lang="en-US" dirty="0" smtClean="0"/>
              <a:t>• No Provision for Redistribution</a:t>
            </a:r>
          </a:p>
          <a:p>
            <a:r>
              <a:rPr lang="en-US" dirty="0" smtClean="0"/>
              <a:t>• Undermines Future Interests</a:t>
            </a:r>
            <a:endParaRPr lang="en-US" dirty="0"/>
          </a:p>
        </p:txBody>
      </p:sp>
    </p:spTree>
    <p:extLst>
      <p:ext uri="{BB962C8B-B14F-4D97-AF65-F5344CB8AC3E}">
        <p14:creationId xmlns:p14="http://schemas.microsoft.com/office/powerpoint/2010/main" val="1378870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6"/>
            <a:ext cx="7315200" cy="1037959"/>
          </a:xfrm>
        </p:spPr>
        <p:txBody>
          <a:bodyPr>
            <a:normAutofit/>
          </a:bodyPr>
          <a:lstStyle/>
          <a:p>
            <a:pPr algn="ctr"/>
            <a:r>
              <a:rPr lang="en-US" sz="3200" dirty="0" smtClean="0"/>
              <a:t>ALTERNATIVES TO RES COMMUNIS</a:t>
            </a:r>
            <a:endParaRPr lang="en-US" sz="3200" dirty="0"/>
          </a:p>
        </p:txBody>
      </p:sp>
      <p:sp>
        <p:nvSpPr>
          <p:cNvPr id="3" name="TextBox 2"/>
          <p:cNvSpPr txBox="1"/>
          <p:nvPr/>
        </p:nvSpPr>
        <p:spPr>
          <a:xfrm>
            <a:off x="1027496" y="3039280"/>
            <a:ext cx="7202104" cy="1754327"/>
          </a:xfrm>
          <a:prstGeom prst="rect">
            <a:avLst/>
          </a:prstGeom>
          <a:noFill/>
        </p:spPr>
        <p:txBody>
          <a:bodyPr wrap="square" rtlCol="0">
            <a:spAutoFit/>
          </a:bodyPr>
          <a:lstStyle/>
          <a:p>
            <a:endParaRPr lang="en-US" dirty="0" smtClean="0"/>
          </a:p>
          <a:p>
            <a:endParaRPr lang="en-US" dirty="0" smtClean="0"/>
          </a:p>
          <a:p>
            <a:r>
              <a:rPr lang="en-US" dirty="0" smtClean="0"/>
              <a:t>Res Nullius                                  International Development Authority</a:t>
            </a:r>
          </a:p>
          <a:p>
            <a:endParaRPr lang="en-US" dirty="0" smtClean="0"/>
          </a:p>
          <a:p>
            <a:r>
              <a:rPr lang="en-US" dirty="0" smtClean="0">
                <a:solidFill>
                  <a:schemeClr val="accent5"/>
                </a:solidFill>
              </a:rPr>
              <a:t>Strong Development Interest	       Weak Development Interest</a:t>
            </a:r>
          </a:p>
          <a:p>
            <a:r>
              <a:rPr lang="en-US" dirty="0" smtClean="0">
                <a:solidFill>
                  <a:schemeClr val="accent5"/>
                </a:solidFill>
              </a:rPr>
              <a:t>Weak Redistribution Interest	     Strong Redistribution Interest</a:t>
            </a:r>
            <a:endParaRPr lang="en-US" dirty="0">
              <a:solidFill>
                <a:schemeClr val="accent5"/>
              </a:solidFill>
            </a:endParaRPr>
          </a:p>
        </p:txBody>
      </p:sp>
      <p:cxnSp>
        <p:nvCxnSpPr>
          <p:cNvPr id="5" name="Straight Arrow Connector 4"/>
          <p:cNvCxnSpPr/>
          <p:nvPr/>
        </p:nvCxnSpPr>
        <p:spPr>
          <a:xfrm>
            <a:off x="1227287" y="4095180"/>
            <a:ext cx="6792889"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71386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Regime Premised Upon </a:t>
            </a:r>
            <a:r>
              <a:rPr lang="en-US" dirty="0" err="1" smtClean="0"/>
              <a:t>SustainableDevelopment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Externality Internalization</a:t>
            </a:r>
          </a:p>
          <a:p>
            <a:r>
              <a:rPr lang="en-US" dirty="0" smtClean="0"/>
              <a:t>Redistribution</a:t>
            </a:r>
          </a:p>
          <a:p>
            <a:r>
              <a:rPr lang="en-US" dirty="0" smtClean="0"/>
              <a:t>Accounting for Future Interests</a:t>
            </a:r>
            <a:endParaRPr lang="en-US" dirty="0"/>
          </a:p>
          <a:p>
            <a:endParaRPr lang="en-US" dirty="0" smtClean="0"/>
          </a:p>
          <a:p>
            <a:endParaRPr lang="en-US" dirty="0" smtClean="0"/>
          </a:p>
          <a:p>
            <a:pPr marL="45720" indent="0">
              <a:buNone/>
            </a:pPr>
            <a:endParaRPr lang="en-US" dirty="0"/>
          </a:p>
        </p:txBody>
      </p:sp>
    </p:spTree>
    <p:extLst>
      <p:ext uri="{BB962C8B-B14F-4D97-AF65-F5344CB8AC3E}">
        <p14:creationId xmlns:p14="http://schemas.microsoft.com/office/powerpoint/2010/main" val="18155416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Mechanisms?</a:t>
            </a:r>
            <a:endParaRPr lang="en-US" dirty="0"/>
          </a:p>
        </p:txBody>
      </p:sp>
      <p:sp>
        <p:nvSpPr>
          <p:cNvPr id="3" name="Content Placeholder 2"/>
          <p:cNvSpPr>
            <a:spLocks noGrp="1"/>
          </p:cNvSpPr>
          <p:nvPr>
            <p:ph idx="1"/>
          </p:nvPr>
        </p:nvSpPr>
        <p:spPr/>
        <p:txBody>
          <a:bodyPr/>
          <a:lstStyle/>
          <a:p>
            <a:r>
              <a:rPr lang="en-US" dirty="0" smtClean="0"/>
              <a:t>Private Property Regime</a:t>
            </a:r>
          </a:p>
          <a:p>
            <a:pPr marL="45720" indent="0">
              <a:buNone/>
            </a:pPr>
            <a:r>
              <a:rPr lang="en-US" dirty="0"/>
              <a:t> </a:t>
            </a:r>
            <a:r>
              <a:rPr lang="en-US" dirty="0" smtClean="0"/>
              <a:t>     </a:t>
            </a:r>
            <a:r>
              <a:rPr lang="en-US" dirty="0" smtClean="0">
                <a:solidFill>
                  <a:srgbClr val="A6A6A6"/>
                </a:solidFill>
              </a:rPr>
              <a:t>securable financing</a:t>
            </a:r>
          </a:p>
          <a:p>
            <a:pPr marL="45720" indent="0">
              <a:buNone/>
            </a:pPr>
            <a:r>
              <a:rPr lang="en-US" dirty="0">
                <a:solidFill>
                  <a:srgbClr val="A6A6A6"/>
                </a:solidFill>
              </a:rPr>
              <a:t> </a:t>
            </a:r>
            <a:r>
              <a:rPr lang="en-US" dirty="0" smtClean="0">
                <a:solidFill>
                  <a:srgbClr val="A6A6A6"/>
                </a:solidFill>
              </a:rPr>
              <a:t>     avoids free riders</a:t>
            </a:r>
          </a:p>
          <a:p>
            <a:pPr marL="45720" indent="0">
              <a:buNone/>
            </a:pPr>
            <a:r>
              <a:rPr lang="en-US" dirty="0">
                <a:solidFill>
                  <a:srgbClr val="A6A6A6"/>
                </a:solidFill>
              </a:rPr>
              <a:t> </a:t>
            </a:r>
            <a:r>
              <a:rPr lang="en-US" dirty="0" smtClean="0">
                <a:solidFill>
                  <a:srgbClr val="A6A6A6"/>
                </a:solidFill>
              </a:rPr>
              <a:t>     minimizes the number of issues that rise to political 	incidents</a:t>
            </a:r>
          </a:p>
          <a:p>
            <a:pPr marL="45720" indent="0">
              <a:buNone/>
            </a:pPr>
            <a:r>
              <a:rPr lang="en-US" dirty="0">
                <a:solidFill>
                  <a:srgbClr val="A6A6A6"/>
                </a:solidFill>
              </a:rPr>
              <a:t> </a:t>
            </a:r>
            <a:r>
              <a:rPr lang="en-US" dirty="0" smtClean="0">
                <a:solidFill>
                  <a:srgbClr val="A6A6A6"/>
                </a:solidFill>
              </a:rPr>
              <a:t>     incentive process internalizes externalities</a:t>
            </a:r>
          </a:p>
        </p:txBody>
      </p:sp>
    </p:spTree>
    <p:extLst>
      <p:ext uri="{BB962C8B-B14F-4D97-AF65-F5344CB8AC3E}">
        <p14:creationId xmlns:p14="http://schemas.microsoft.com/office/powerpoint/2010/main" val="8579166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Mechanisms?</a:t>
            </a:r>
            <a:endParaRPr lang="en-US" dirty="0"/>
          </a:p>
        </p:txBody>
      </p:sp>
      <p:sp>
        <p:nvSpPr>
          <p:cNvPr id="3" name="Content Placeholder 2"/>
          <p:cNvSpPr>
            <a:spLocks noGrp="1"/>
          </p:cNvSpPr>
          <p:nvPr>
            <p:ph idx="1"/>
          </p:nvPr>
        </p:nvSpPr>
        <p:spPr/>
        <p:txBody>
          <a:bodyPr/>
          <a:lstStyle/>
          <a:p>
            <a:r>
              <a:rPr lang="en-US" dirty="0" smtClean="0"/>
              <a:t>Private Property Regime</a:t>
            </a:r>
          </a:p>
          <a:p>
            <a:r>
              <a:rPr lang="en-US" dirty="0" smtClean="0"/>
              <a:t>Redistribution via Auction</a:t>
            </a:r>
          </a:p>
          <a:p>
            <a:pPr marL="45720" indent="0">
              <a:buNone/>
            </a:pPr>
            <a:r>
              <a:rPr lang="en-US" dirty="0">
                <a:solidFill>
                  <a:srgbClr val="5D5AD2"/>
                </a:solidFill>
              </a:rPr>
              <a:t> </a:t>
            </a:r>
            <a:r>
              <a:rPr lang="en-US" dirty="0" smtClean="0">
                <a:solidFill>
                  <a:srgbClr val="5D5AD2"/>
                </a:solidFill>
              </a:rPr>
              <a:t>   </a:t>
            </a:r>
            <a:r>
              <a:rPr lang="en-US" dirty="0" smtClean="0">
                <a:solidFill>
                  <a:schemeClr val="tx1">
                    <a:lumMod val="75000"/>
                  </a:schemeClr>
                </a:solidFill>
              </a:rPr>
              <a:t>  </a:t>
            </a:r>
            <a:r>
              <a:rPr lang="en-US" dirty="0" smtClean="0">
                <a:solidFill>
                  <a:schemeClr val="tx1">
                    <a:lumMod val="65000"/>
                  </a:schemeClr>
                </a:solidFill>
              </a:rPr>
              <a:t> enhances prospects for international consensus</a:t>
            </a:r>
          </a:p>
          <a:p>
            <a:pPr marL="45720" indent="0">
              <a:buNone/>
            </a:pPr>
            <a:r>
              <a:rPr lang="en-US" dirty="0">
                <a:solidFill>
                  <a:schemeClr val="tx1">
                    <a:lumMod val="65000"/>
                  </a:schemeClr>
                </a:solidFill>
              </a:rPr>
              <a:t>	</a:t>
            </a:r>
            <a:r>
              <a:rPr lang="en-US" dirty="0" smtClean="0">
                <a:solidFill>
                  <a:schemeClr val="tx1">
                    <a:lumMod val="65000"/>
                  </a:schemeClr>
                </a:solidFill>
              </a:rPr>
              <a:t>financial incentives</a:t>
            </a:r>
          </a:p>
          <a:p>
            <a:pPr marL="45720" indent="0">
              <a:buNone/>
            </a:pPr>
            <a:r>
              <a:rPr lang="en-US" dirty="0">
                <a:solidFill>
                  <a:schemeClr val="tx1">
                    <a:lumMod val="65000"/>
                  </a:schemeClr>
                </a:solidFill>
              </a:rPr>
              <a:t>	</a:t>
            </a:r>
            <a:r>
              <a:rPr lang="en-US" dirty="0" smtClean="0">
                <a:solidFill>
                  <a:schemeClr val="tx1">
                    <a:lumMod val="65000"/>
                  </a:schemeClr>
                </a:solidFill>
              </a:rPr>
              <a:t>low stakes in the short term</a:t>
            </a:r>
          </a:p>
          <a:p>
            <a:pPr marL="45720" indent="0">
              <a:buNone/>
            </a:pPr>
            <a:r>
              <a:rPr lang="en-US" dirty="0" smtClean="0">
                <a:solidFill>
                  <a:schemeClr val="tx1">
                    <a:lumMod val="65000"/>
                  </a:schemeClr>
                </a:solidFill>
              </a:rPr>
              <a:t>       efficient</a:t>
            </a:r>
          </a:p>
          <a:p>
            <a:pPr marL="45720" indent="0">
              <a:buNone/>
            </a:pPr>
            <a:r>
              <a:rPr lang="en-US" dirty="0">
                <a:solidFill>
                  <a:schemeClr val="tx1">
                    <a:lumMod val="65000"/>
                  </a:schemeClr>
                </a:solidFill>
              </a:rPr>
              <a:t>	</a:t>
            </a:r>
            <a:r>
              <a:rPr lang="en-US" dirty="0" smtClean="0">
                <a:solidFill>
                  <a:schemeClr val="tx1">
                    <a:lumMod val="65000"/>
                  </a:schemeClr>
                </a:solidFill>
              </a:rPr>
              <a:t>automatic adjustment to resource valuation change</a:t>
            </a:r>
          </a:p>
          <a:p>
            <a:pPr marL="45720" indent="0">
              <a:buNone/>
            </a:pPr>
            <a:r>
              <a:rPr lang="en-US" dirty="0">
                <a:solidFill>
                  <a:schemeClr val="tx1">
                    <a:lumMod val="65000"/>
                  </a:schemeClr>
                </a:solidFill>
              </a:rPr>
              <a:t>	</a:t>
            </a:r>
            <a:r>
              <a:rPr lang="en-US" dirty="0" smtClean="0">
                <a:solidFill>
                  <a:schemeClr val="tx1">
                    <a:lumMod val="65000"/>
                  </a:schemeClr>
                </a:solidFill>
              </a:rPr>
              <a:t>separation from the development process from the 	ownership interest</a:t>
            </a:r>
          </a:p>
        </p:txBody>
      </p:sp>
    </p:spTree>
    <p:extLst>
      <p:ext uri="{BB962C8B-B14F-4D97-AF65-F5344CB8AC3E}">
        <p14:creationId xmlns:p14="http://schemas.microsoft.com/office/powerpoint/2010/main" val="32949230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Mechanisms?</a:t>
            </a:r>
            <a:endParaRPr lang="en-US" dirty="0"/>
          </a:p>
        </p:txBody>
      </p:sp>
      <p:sp>
        <p:nvSpPr>
          <p:cNvPr id="3" name="Content Placeholder 2"/>
          <p:cNvSpPr>
            <a:spLocks noGrp="1"/>
          </p:cNvSpPr>
          <p:nvPr>
            <p:ph idx="1"/>
          </p:nvPr>
        </p:nvSpPr>
        <p:spPr/>
        <p:txBody>
          <a:bodyPr/>
          <a:lstStyle/>
          <a:p>
            <a:r>
              <a:rPr lang="en-US" dirty="0" smtClean="0"/>
              <a:t>Private Property Regime</a:t>
            </a:r>
          </a:p>
          <a:p>
            <a:r>
              <a:rPr lang="en-US" dirty="0" smtClean="0"/>
              <a:t>Redistribution via Auction</a:t>
            </a:r>
          </a:p>
          <a:p>
            <a:r>
              <a:rPr lang="en-US" dirty="0" smtClean="0"/>
              <a:t>Gradual Implementation</a:t>
            </a:r>
          </a:p>
          <a:p>
            <a:pPr marL="45720" indent="0">
              <a:buNone/>
            </a:pPr>
            <a:r>
              <a:rPr lang="en-US" dirty="0" smtClean="0"/>
              <a:t>      </a:t>
            </a:r>
            <a:r>
              <a:rPr lang="en-US" dirty="0" smtClean="0">
                <a:solidFill>
                  <a:srgbClr val="A6A6A6"/>
                </a:solidFill>
              </a:rPr>
              <a:t>a partial solution to incorporating future interests</a:t>
            </a:r>
          </a:p>
        </p:txBody>
      </p:sp>
    </p:spTree>
    <p:extLst>
      <p:ext uri="{BB962C8B-B14F-4D97-AF65-F5344CB8AC3E}">
        <p14:creationId xmlns:p14="http://schemas.microsoft.com/office/powerpoint/2010/main" val="6780934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Mechanisms?</a:t>
            </a:r>
            <a:endParaRPr lang="en-US" dirty="0"/>
          </a:p>
        </p:txBody>
      </p:sp>
      <p:sp>
        <p:nvSpPr>
          <p:cNvPr id="3" name="Content Placeholder 2"/>
          <p:cNvSpPr>
            <a:spLocks noGrp="1"/>
          </p:cNvSpPr>
          <p:nvPr>
            <p:ph idx="1"/>
          </p:nvPr>
        </p:nvSpPr>
        <p:spPr/>
        <p:txBody>
          <a:bodyPr/>
          <a:lstStyle/>
          <a:p>
            <a:r>
              <a:rPr lang="en-US" dirty="0" smtClean="0"/>
              <a:t>Private Property Regime</a:t>
            </a:r>
          </a:p>
          <a:p>
            <a:r>
              <a:rPr lang="en-US" dirty="0" smtClean="0"/>
              <a:t>Redistribution via Auction</a:t>
            </a:r>
          </a:p>
          <a:p>
            <a:r>
              <a:rPr lang="en-US" dirty="0" smtClean="0"/>
              <a:t>Gradual Implementation</a:t>
            </a:r>
          </a:p>
          <a:p>
            <a:r>
              <a:rPr lang="en-US" dirty="0" smtClean="0"/>
              <a:t>Robust Adjudication System</a:t>
            </a:r>
          </a:p>
          <a:p>
            <a:pPr marL="45720" indent="0">
              <a:buNone/>
            </a:pPr>
            <a:r>
              <a:rPr lang="en-US" dirty="0" smtClean="0"/>
              <a:t>      </a:t>
            </a:r>
            <a:r>
              <a:rPr lang="en-US" dirty="0" smtClean="0">
                <a:solidFill>
                  <a:srgbClr val="A6A6A6"/>
                </a:solidFill>
              </a:rPr>
              <a:t>Problem – adjudication not a prominent part of most</a:t>
            </a:r>
          </a:p>
          <a:p>
            <a:pPr marL="45720" indent="0">
              <a:buNone/>
            </a:pPr>
            <a:r>
              <a:rPr lang="en-US" dirty="0">
                <a:solidFill>
                  <a:srgbClr val="A6A6A6"/>
                </a:solidFill>
              </a:rPr>
              <a:t>	</a:t>
            </a:r>
            <a:r>
              <a:rPr lang="en-US" dirty="0" smtClean="0">
                <a:solidFill>
                  <a:srgbClr val="A6A6A6"/>
                </a:solidFill>
              </a:rPr>
              <a:t> international regimes</a:t>
            </a:r>
          </a:p>
          <a:p>
            <a:pPr marL="45720" indent="0">
              <a:buNone/>
            </a:pPr>
            <a:r>
              <a:rPr lang="en-US" dirty="0">
                <a:solidFill>
                  <a:srgbClr val="A6A6A6"/>
                </a:solidFill>
              </a:rPr>
              <a:t> </a:t>
            </a:r>
            <a:r>
              <a:rPr lang="en-US" dirty="0" smtClean="0">
                <a:solidFill>
                  <a:srgbClr val="A6A6A6"/>
                </a:solidFill>
              </a:rPr>
              <a:t>     commercial examples offer hope for implementation</a:t>
            </a:r>
          </a:p>
          <a:p>
            <a:pPr marL="45720" indent="0">
              <a:buNone/>
            </a:pPr>
            <a:endParaRPr lang="en-US" dirty="0">
              <a:solidFill>
                <a:srgbClr val="A6A6A6"/>
              </a:solidFill>
            </a:endParaRPr>
          </a:p>
        </p:txBody>
      </p:sp>
    </p:spTree>
    <p:extLst>
      <p:ext uri="{BB962C8B-B14F-4D97-AF65-F5344CB8AC3E}">
        <p14:creationId xmlns:p14="http://schemas.microsoft.com/office/powerpoint/2010/main" val="23918689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Mechanisms?</a:t>
            </a:r>
            <a:endParaRPr lang="en-US" dirty="0"/>
          </a:p>
        </p:txBody>
      </p:sp>
      <p:sp>
        <p:nvSpPr>
          <p:cNvPr id="3" name="Content Placeholder 2"/>
          <p:cNvSpPr>
            <a:spLocks noGrp="1"/>
          </p:cNvSpPr>
          <p:nvPr>
            <p:ph idx="1"/>
          </p:nvPr>
        </p:nvSpPr>
        <p:spPr>
          <a:xfrm>
            <a:off x="914400" y="2769833"/>
            <a:ext cx="7315200" cy="3728191"/>
          </a:xfrm>
        </p:spPr>
        <p:txBody>
          <a:bodyPr/>
          <a:lstStyle/>
          <a:p>
            <a:r>
              <a:rPr lang="en-US" dirty="0" smtClean="0"/>
              <a:t>Private Property Regime</a:t>
            </a:r>
          </a:p>
          <a:p>
            <a:r>
              <a:rPr lang="en-US" dirty="0" smtClean="0"/>
              <a:t>Redistribution via Auction</a:t>
            </a:r>
          </a:p>
          <a:p>
            <a:r>
              <a:rPr lang="en-US" dirty="0" smtClean="0"/>
              <a:t>Gradual Implementation</a:t>
            </a:r>
          </a:p>
          <a:p>
            <a:r>
              <a:rPr lang="en-US" dirty="0" smtClean="0"/>
              <a:t>Robust Adjudication System</a:t>
            </a:r>
          </a:p>
          <a:p>
            <a:r>
              <a:rPr lang="en-US" dirty="0" smtClean="0"/>
              <a:t>Regulation</a:t>
            </a:r>
          </a:p>
          <a:p>
            <a:pPr marL="45720" indent="0">
              <a:buNone/>
            </a:pPr>
            <a:r>
              <a:rPr lang="en-US" dirty="0" smtClean="0"/>
              <a:t>       Markets often superior, but not perfect</a:t>
            </a:r>
          </a:p>
          <a:p>
            <a:pPr marL="45720" indent="0">
              <a:buNone/>
            </a:pPr>
            <a:r>
              <a:rPr lang="en-US" dirty="0" smtClean="0"/>
              <a:t>       Regulation useful for dispersed externalities with high </a:t>
            </a:r>
          </a:p>
          <a:p>
            <a:pPr marL="45720" indent="0">
              <a:buNone/>
            </a:pPr>
            <a:r>
              <a:rPr lang="en-US" dirty="0"/>
              <a:t> </a:t>
            </a:r>
            <a:r>
              <a:rPr lang="en-US" dirty="0" smtClean="0"/>
              <a:t>      transaction costs</a:t>
            </a:r>
          </a:p>
          <a:p>
            <a:pPr marL="45720" indent="0">
              <a:buNone/>
            </a:pPr>
            <a:r>
              <a:rPr lang="en-US" dirty="0"/>
              <a:t> </a:t>
            </a:r>
            <a:r>
              <a:rPr lang="en-US" dirty="0" smtClean="0"/>
              <a:t>      Potential for procedures to address future interests</a:t>
            </a:r>
            <a:endParaRPr lang="en-US" dirty="0"/>
          </a:p>
        </p:txBody>
      </p:sp>
    </p:spTree>
    <p:extLst>
      <p:ext uri="{BB962C8B-B14F-4D97-AF65-F5344CB8AC3E}">
        <p14:creationId xmlns:p14="http://schemas.microsoft.com/office/powerpoint/2010/main" val="23525422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Limits to the Proposed Standard</a:t>
            </a:r>
            <a:endParaRPr lang="en-US" dirty="0"/>
          </a:p>
        </p:txBody>
      </p:sp>
      <p:sp>
        <p:nvSpPr>
          <p:cNvPr id="3" name="Content Placeholder 2"/>
          <p:cNvSpPr>
            <a:spLocks noGrp="1"/>
          </p:cNvSpPr>
          <p:nvPr>
            <p:ph idx="1"/>
          </p:nvPr>
        </p:nvSpPr>
        <p:spPr/>
        <p:txBody>
          <a:bodyPr/>
          <a:lstStyle/>
          <a:p>
            <a:r>
              <a:rPr lang="en-US" dirty="0" smtClean="0"/>
              <a:t>Unknown Unknowns – </a:t>
            </a:r>
            <a:r>
              <a:rPr lang="en-US" dirty="0"/>
              <a:t>E</a:t>
            </a:r>
            <a:r>
              <a:rPr lang="en-US" dirty="0" smtClean="0"/>
              <a:t>specially with Regard to Future Interests</a:t>
            </a:r>
          </a:p>
          <a:p>
            <a:r>
              <a:rPr lang="en-US" dirty="0" smtClean="0"/>
              <a:t>The Limits of Remedies</a:t>
            </a:r>
            <a:endParaRPr lang="en-US" dirty="0"/>
          </a:p>
          <a:p>
            <a:r>
              <a:rPr lang="en-US" dirty="0" smtClean="0"/>
              <a:t>Assumption that Law is Predicated Upon Conflict</a:t>
            </a:r>
            <a:endParaRPr lang="en-US" dirty="0"/>
          </a:p>
          <a:p>
            <a:r>
              <a:rPr lang="en-US" dirty="0" smtClean="0"/>
              <a:t>Low Probability / Catastrophic Harm Events</a:t>
            </a:r>
            <a:endParaRPr lang="en-US" dirty="0"/>
          </a:p>
          <a:p>
            <a:endParaRPr lang="en-US" dirty="0"/>
          </a:p>
        </p:txBody>
      </p:sp>
    </p:spTree>
    <p:extLst>
      <p:ext uri="{BB962C8B-B14F-4D97-AF65-F5344CB8AC3E}">
        <p14:creationId xmlns:p14="http://schemas.microsoft.com/office/powerpoint/2010/main" val="1329177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5"/>
            <a:ext cx="7315200" cy="1154097"/>
          </a:xfrm>
        </p:spPr>
        <p:txBody>
          <a:bodyPr>
            <a:normAutofit fontScale="90000"/>
          </a:bodyPr>
          <a:lstStyle/>
          <a:p>
            <a:r>
              <a:rPr lang="en-US" b="1" dirty="0">
                <a:solidFill>
                  <a:schemeClr val="tx1"/>
                </a:solidFill>
              </a:rPr>
              <a:t>WHAT IS MEANT BY SUSTAINABLE DEVELOPMENT?</a:t>
            </a:r>
            <a:r>
              <a:rPr lang="en-US" dirty="0">
                <a:solidFill>
                  <a:schemeClr val="tx1"/>
                </a:solidFill>
              </a:rPr>
              <a:t> </a:t>
            </a:r>
          </a:p>
        </p:txBody>
      </p:sp>
    </p:spTree>
    <p:extLst>
      <p:ext uri="{BB962C8B-B14F-4D97-AF65-F5344CB8AC3E}">
        <p14:creationId xmlns:p14="http://schemas.microsoft.com/office/powerpoint/2010/main" val="4583468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5"/>
            <a:ext cx="7315200" cy="1154097"/>
          </a:xfrm>
        </p:spPr>
        <p:txBody>
          <a:bodyPr>
            <a:normAutofit fontScale="90000"/>
          </a:bodyPr>
          <a:lstStyle/>
          <a:p>
            <a:r>
              <a:rPr lang="en-US" b="1" dirty="0">
                <a:solidFill>
                  <a:schemeClr val="tx1"/>
                </a:solidFill>
              </a:rPr>
              <a:t>WHAT IS MEANT BY SUSTAINABLE DEVELOPMENT?</a:t>
            </a:r>
            <a:r>
              <a:rPr lang="en-US" dirty="0">
                <a:solidFill>
                  <a:schemeClr val="tx1"/>
                </a:solidFill>
              </a:rPr>
              <a:t> </a:t>
            </a:r>
          </a:p>
        </p:txBody>
      </p:sp>
      <p:sp>
        <p:nvSpPr>
          <p:cNvPr id="5" name="Rectangle 4"/>
          <p:cNvSpPr/>
          <p:nvPr/>
        </p:nvSpPr>
        <p:spPr>
          <a:xfrm>
            <a:off x="2286000" y="2828836"/>
            <a:ext cx="4572000" cy="1477328"/>
          </a:xfrm>
          <a:prstGeom prst="rect">
            <a:avLst/>
          </a:prstGeom>
        </p:spPr>
        <p:txBody>
          <a:bodyPr>
            <a:spAutoFit/>
          </a:bodyPr>
          <a:lstStyle/>
          <a:p>
            <a:r>
              <a:rPr lang="en-US" b="1" dirty="0"/>
              <a:t>“development that meets the needs of the present without compromising the ability of future generations to meet their own needs”</a:t>
            </a:r>
            <a:r>
              <a:rPr lang="en-US" dirty="0"/>
              <a:t> </a:t>
            </a:r>
            <a:endParaRPr lang="en-US" dirty="0" smtClean="0"/>
          </a:p>
          <a:p>
            <a:r>
              <a:rPr lang="en-US" dirty="0"/>
              <a:t> </a:t>
            </a:r>
            <a:r>
              <a:rPr lang="en-US" dirty="0" smtClean="0"/>
              <a:t>            -  The </a:t>
            </a:r>
            <a:r>
              <a:rPr lang="en-US" dirty="0" err="1" smtClean="0"/>
              <a:t>Brundtland</a:t>
            </a:r>
            <a:r>
              <a:rPr lang="en-US" dirty="0" smtClean="0"/>
              <a:t> Report</a:t>
            </a:r>
            <a:endParaRPr lang="en-US" dirty="0"/>
          </a:p>
        </p:txBody>
      </p:sp>
    </p:spTree>
    <p:extLst>
      <p:ext uri="{BB962C8B-B14F-4D97-AF65-F5344CB8AC3E}">
        <p14:creationId xmlns:p14="http://schemas.microsoft.com/office/powerpoint/2010/main" val="14234304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85026"/>
            <a:ext cx="7315200" cy="5679029"/>
          </a:xfrm>
        </p:spPr>
        <p:txBody>
          <a:bodyPr>
            <a:noAutofit/>
          </a:bodyPr>
          <a:lstStyle/>
          <a:p>
            <a:r>
              <a:rPr lang="en-US" sz="3600" b="1" dirty="0" smtClean="0"/>
              <a:t>QUESTIONS OF DEFINITION:</a:t>
            </a:r>
            <a:r>
              <a:rPr lang="en-US" sz="1800" dirty="0" smtClean="0">
                <a:solidFill>
                  <a:schemeClr val="tx1"/>
                </a:solidFill>
              </a:rPr>
              <a:t/>
            </a:r>
            <a:br>
              <a:rPr lang="en-US" sz="1800" dirty="0" smtClean="0">
                <a:solidFill>
                  <a:schemeClr val="tx1"/>
                </a:solidFill>
              </a:rPr>
            </a:br>
            <a:r>
              <a:rPr lang="en-US" sz="1800" dirty="0">
                <a:solidFill>
                  <a:schemeClr val="tx1"/>
                </a:solidFill>
              </a:rPr>
              <a:t/>
            </a:r>
            <a:br>
              <a:rPr lang="en-US" sz="1800" dirty="0">
                <a:solidFill>
                  <a:schemeClr val="tx1"/>
                </a:solidFill>
              </a:rPr>
            </a:br>
            <a:r>
              <a:rPr lang="en-US" sz="1800" b="1" dirty="0" smtClean="0">
                <a:solidFill>
                  <a:srgbClr val="FFFFFF"/>
                </a:solidFill>
              </a:rPr>
              <a:t>• How are the needs of future generations to be determined?</a:t>
            </a:r>
            <a:r>
              <a:rPr lang="en-US" sz="1800" dirty="0" smtClean="0">
                <a:solidFill>
                  <a:srgbClr val="FFFFFF"/>
                </a:solidFill>
              </a:rPr>
              <a:t>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How are conflicts between the present and future to be resolved?</a:t>
            </a:r>
            <a:r>
              <a:rPr lang="en-US" sz="1800" dirty="0" smtClean="0">
                <a:solidFill>
                  <a:srgbClr val="FFFFFF"/>
                </a:solidFill>
              </a:rPr>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To what extent does the principle of equity impact on development interests?</a:t>
            </a:r>
            <a:r>
              <a:rPr lang="en-US" sz="1800" dirty="0" smtClean="0">
                <a:solidFill>
                  <a:srgbClr val="FFFFFF"/>
                </a:solidFill>
              </a:rPr>
              <a:t>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Should the definition of sustainable development incorporate, in whole or in part, an ecological / non-anthropocentric view of the environment?  </a:t>
            </a:r>
            <a:br>
              <a:rPr lang="en-US" sz="1800" b="1"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Does the notion of sustainability apply to culture?</a:t>
            </a:r>
            <a:br>
              <a:rPr lang="en-US" sz="1800" b="1" dirty="0" smtClean="0">
                <a:solidFill>
                  <a:srgbClr val="FFFFFF"/>
                </a:solidFill>
              </a:rPr>
            </a:br>
            <a:endParaRPr lang="en-US" sz="1800" dirty="0">
              <a:solidFill>
                <a:srgbClr val="FFFFFF"/>
              </a:solidFill>
            </a:endParaRPr>
          </a:p>
        </p:txBody>
      </p:sp>
    </p:spTree>
    <p:extLst>
      <p:ext uri="{BB962C8B-B14F-4D97-AF65-F5344CB8AC3E}">
        <p14:creationId xmlns:p14="http://schemas.microsoft.com/office/powerpoint/2010/main" val="9238028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85026"/>
            <a:ext cx="7315200" cy="5679029"/>
          </a:xfrm>
        </p:spPr>
        <p:txBody>
          <a:bodyPr>
            <a:noAutofit/>
          </a:bodyPr>
          <a:lstStyle/>
          <a:p>
            <a:r>
              <a:rPr lang="en-US" sz="3600" b="1" dirty="0" smtClean="0"/>
              <a:t>QUESTIONS OF DEFINITION:</a:t>
            </a:r>
            <a:r>
              <a:rPr lang="en-US" sz="1800" dirty="0" smtClean="0">
                <a:solidFill>
                  <a:schemeClr val="tx1"/>
                </a:solidFill>
              </a:rPr>
              <a:t/>
            </a:r>
            <a:br>
              <a:rPr lang="en-US" sz="1800" dirty="0" smtClean="0">
                <a:solidFill>
                  <a:schemeClr val="tx1"/>
                </a:solidFill>
              </a:rPr>
            </a:br>
            <a:r>
              <a:rPr lang="en-US" sz="1800" dirty="0">
                <a:solidFill>
                  <a:schemeClr val="tx1"/>
                </a:solidFill>
              </a:rPr>
              <a:t/>
            </a:r>
            <a:br>
              <a:rPr lang="en-US" sz="1800" dirty="0">
                <a:solidFill>
                  <a:schemeClr val="tx1"/>
                </a:solidFill>
              </a:rPr>
            </a:br>
            <a:r>
              <a:rPr lang="en-US" sz="1800" b="1" dirty="0" smtClean="0">
                <a:solidFill>
                  <a:srgbClr val="FFFFFF"/>
                </a:solidFill>
              </a:rPr>
              <a:t>• How are the needs of future generations to be determined?</a:t>
            </a:r>
            <a:r>
              <a:rPr lang="en-US" sz="1800" dirty="0" smtClean="0">
                <a:solidFill>
                  <a:srgbClr val="FFFFFF"/>
                </a:solidFill>
              </a:rPr>
              <a:t>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How are conflicts between the present and future to be resolved?</a:t>
            </a:r>
            <a:r>
              <a:rPr lang="en-US" sz="1800" dirty="0" smtClean="0">
                <a:solidFill>
                  <a:srgbClr val="FFFFFF"/>
                </a:solidFill>
              </a:rPr>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rgbClr val="FFFFFF"/>
                </a:solidFill>
              </a:rPr>
              <a:t>• </a:t>
            </a:r>
            <a:r>
              <a:rPr lang="en-US" sz="1800" b="1" dirty="0" smtClean="0">
                <a:solidFill>
                  <a:srgbClr val="FFFFFF"/>
                </a:solidFill>
              </a:rPr>
              <a:t>To what extent does the principle of equity impact on development interests?</a:t>
            </a:r>
            <a:r>
              <a:rPr lang="en-US" sz="1800" dirty="0" smtClean="0">
                <a:solidFill>
                  <a:srgbClr val="FFFFFF"/>
                </a:solidFill>
              </a:rPr>
              <a:t>  </a:t>
            </a:r>
            <a:br>
              <a:rPr lang="en-US" sz="1800" dirty="0" smtClean="0">
                <a:solidFill>
                  <a:srgbClr val="FFFFFF"/>
                </a:solidFill>
              </a:rPr>
            </a:br>
            <a:r>
              <a:rPr lang="en-US" sz="1800" dirty="0" smtClean="0">
                <a:solidFill>
                  <a:srgbClr val="FFFFFF"/>
                </a:solidFill>
              </a:rPr>
              <a:t/>
            </a:r>
            <a:br>
              <a:rPr lang="en-US" sz="1800" dirty="0" smtClean="0">
                <a:solidFill>
                  <a:srgbClr val="FFFFFF"/>
                </a:solidFill>
              </a:rPr>
            </a:br>
            <a:r>
              <a:rPr lang="en-US" sz="1800" dirty="0" smtClean="0">
                <a:solidFill>
                  <a:schemeClr val="bg2">
                    <a:lumMod val="50000"/>
                    <a:lumOff val="50000"/>
                  </a:schemeClr>
                </a:solidFill>
              </a:rPr>
              <a:t>• </a:t>
            </a:r>
            <a:r>
              <a:rPr lang="en-US" sz="1800" b="1" dirty="0" smtClean="0">
                <a:solidFill>
                  <a:schemeClr val="bg2">
                    <a:lumMod val="50000"/>
                    <a:lumOff val="50000"/>
                  </a:schemeClr>
                </a:solidFill>
              </a:rPr>
              <a:t>Should the definition of sustainable development incorporate, in whole or in part, an ecological / non-anthropocentric view of the environment?  </a:t>
            </a:r>
            <a:br>
              <a:rPr lang="en-US" sz="1800" b="1" dirty="0" smtClean="0">
                <a:solidFill>
                  <a:schemeClr val="bg2">
                    <a:lumMod val="50000"/>
                    <a:lumOff val="50000"/>
                  </a:schemeClr>
                </a:solidFill>
              </a:rPr>
            </a:br>
            <a:r>
              <a:rPr lang="en-US" sz="1800" dirty="0" smtClean="0">
                <a:solidFill>
                  <a:schemeClr val="bg2">
                    <a:lumMod val="50000"/>
                    <a:lumOff val="50000"/>
                  </a:schemeClr>
                </a:solidFill>
              </a:rPr>
              <a:t/>
            </a:r>
            <a:br>
              <a:rPr lang="en-US" sz="1800" dirty="0" smtClean="0">
                <a:solidFill>
                  <a:schemeClr val="bg2">
                    <a:lumMod val="50000"/>
                    <a:lumOff val="50000"/>
                  </a:schemeClr>
                </a:solidFill>
              </a:rPr>
            </a:br>
            <a:r>
              <a:rPr lang="en-US" sz="1800" dirty="0" smtClean="0">
                <a:solidFill>
                  <a:schemeClr val="bg2">
                    <a:lumMod val="50000"/>
                    <a:lumOff val="50000"/>
                  </a:schemeClr>
                </a:solidFill>
              </a:rPr>
              <a:t>• </a:t>
            </a:r>
            <a:r>
              <a:rPr lang="en-US" sz="1800" b="1" dirty="0" smtClean="0">
                <a:solidFill>
                  <a:schemeClr val="bg2">
                    <a:lumMod val="50000"/>
                    <a:lumOff val="50000"/>
                  </a:schemeClr>
                </a:solidFill>
              </a:rPr>
              <a:t>Does the notion of sustainability apply to culture?</a:t>
            </a:r>
            <a:br>
              <a:rPr lang="en-US" sz="1800" b="1" dirty="0" smtClean="0">
                <a:solidFill>
                  <a:schemeClr val="bg2">
                    <a:lumMod val="50000"/>
                    <a:lumOff val="50000"/>
                  </a:schemeClr>
                </a:solidFill>
              </a:rPr>
            </a:br>
            <a:endParaRPr lang="en-US" sz="1800" dirty="0">
              <a:solidFill>
                <a:schemeClr val="bg2">
                  <a:lumMod val="50000"/>
                  <a:lumOff val="50000"/>
                </a:schemeClr>
              </a:solidFill>
            </a:endParaRPr>
          </a:p>
        </p:txBody>
      </p:sp>
    </p:spTree>
    <p:extLst>
      <p:ext uri="{BB962C8B-B14F-4D97-AF65-F5344CB8AC3E}">
        <p14:creationId xmlns:p14="http://schemas.microsoft.com/office/powerpoint/2010/main" val="15120587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HOW DOES SPACE PROMOTE SUSTAINABLE DEVELOPMENT CONSIDERATIONS?</a:t>
            </a:r>
            <a:r>
              <a:rPr lang="en-US" sz="2400" dirty="0"/>
              <a:t> </a:t>
            </a:r>
          </a:p>
        </p:txBody>
      </p:sp>
      <p:sp>
        <p:nvSpPr>
          <p:cNvPr id="3" name="Content Placeholder 2"/>
          <p:cNvSpPr>
            <a:spLocks noGrp="1"/>
          </p:cNvSpPr>
          <p:nvPr>
            <p:ph idx="1"/>
          </p:nvPr>
        </p:nvSpPr>
        <p:spPr>
          <a:xfrm>
            <a:off x="914400" y="3353196"/>
            <a:ext cx="7315200" cy="2956164"/>
          </a:xfrm>
        </p:spPr>
        <p:txBody>
          <a:bodyPr/>
          <a:lstStyle/>
          <a:p>
            <a:r>
              <a:rPr lang="en-US" b="1" dirty="0"/>
              <a:t>M</a:t>
            </a:r>
            <a:r>
              <a:rPr lang="en-US" b="1" dirty="0" smtClean="0"/>
              <a:t>onitoring </a:t>
            </a:r>
            <a:r>
              <a:rPr lang="en-US" b="1" dirty="0"/>
              <a:t>the environment</a:t>
            </a:r>
            <a:r>
              <a:rPr lang="en-US" dirty="0"/>
              <a:t> </a:t>
            </a:r>
            <a:endParaRPr lang="en-US" dirty="0" smtClean="0"/>
          </a:p>
          <a:p>
            <a:r>
              <a:rPr lang="en-US" b="1" dirty="0"/>
              <a:t>D</a:t>
            </a:r>
            <a:r>
              <a:rPr lang="en-US" b="1" dirty="0" smtClean="0"/>
              <a:t>iscovering </a:t>
            </a:r>
            <a:r>
              <a:rPr lang="en-US" b="1" dirty="0"/>
              <a:t>new resources</a:t>
            </a:r>
            <a:r>
              <a:rPr lang="en-US" dirty="0"/>
              <a:t> </a:t>
            </a:r>
            <a:endParaRPr lang="en-US" dirty="0" smtClean="0"/>
          </a:p>
          <a:p>
            <a:r>
              <a:rPr lang="en-US" b="1" dirty="0"/>
              <a:t>E</a:t>
            </a:r>
            <a:r>
              <a:rPr lang="en-US" b="1" dirty="0" smtClean="0"/>
              <a:t>nhancing </a:t>
            </a:r>
            <a:r>
              <a:rPr lang="en-US" b="1" dirty="0"/>
              <a:t>quality of life for individuals and communities by </a:t>
            </a:r>
            <a:r>
              <a:rPr lang="en-US" b="1" dirty="0" smtClean="0"/>
              <a:t>facilitating communication</a:t>
            </a:r>
          </a:p>
          <a:p>
            <a:r>
              <a:rPr lang="en-US" dirty="0" smtClean="0"/>
              <a:t>Supplying </a:t>
            </a:r>
            <a:r>
              <a:rPr lang="en-US" b="1" dirty="0"/>
              <a:t>raw material and energy</a:t>
            </a:r>
            <a:r>
              <a:rPr lang="en-US" dirty="0"/>
              <a:t> </a:t>
            </a:r>
          </a:p>
        </p:txBody>
      </p:sp>
    </p:spTree>
    <p:extLst>
      <p:ext uri="{BB962C8B-B14F-4D97-AF65-F5344CB8AC3E}">
        <p14:creationId xmlns:p14="http://schemas.microsoft.com/office/powerpoint/2010/main" val="16513070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Existing Regime</a:t>
            </a:r>
            <a:endParaRPr lang="en-US" dirty="0"/>
          </a:p>
        </p:txBody>
      </p:sp>
      <p:sp>
        <p:nvSpPr>
          <p:cNvPr id="3" name="Content Placeholder 2"/>
          <p:cNvSpPr>
            <a:spLocks noGrp="1"/>
          </p:cNvSpPr>
          <p:nvPr>
            <p:ph idx="1"/>
          </p:nvPr>
        </p:nvSpPr>
        <p:spPr/>
        <p:txBody>
          <a:bodyPr>
            <a:normAutofit lnSpcReduction="10000"/>
          </a:bodyPr>
          <a:lstStyle/>
          <a:p>
            <a:r>
              <a:rPr lang="en-US" dirty="0"/>
              <a:t>The exploration and use of outer space, including the moon and other celestial bodies, shall be carried out for the benefit and in the interests of all countries, irrespective of their degree of economic or scientific development, and shall be the province of all mankind.</a:t>
            </a:r>
          </a:p>
          <a:p>
            <a:r>
              <a:rPr lang="en-US" dirty="0"/>
              <a:t>Outer space, including the moon and other celestial bodies, shall be free for exploration and use by all States without discrimination of any kind, on a basis of equality and in accordance with international law, and there shall be free access to all areas of celestial </a:t>
            </a:r>
            <a:r>
              <a:rPr lang="en-US" dirty="0" smtClean="0"/>
              <a:t>bodies.</a:t>
            </a:r>
          </a:p>
          <a:p>
            <a:pPr marL="45720" indent="0">
              <a:buNone/>
            </a:pPr>
            <a:r>
              <a:rPr lang="en-US" dirty="0"/>
              <a:t> </a:t>
            </a:r>
            <a:r>
              <a:rPr lang="en-US" dirty="0" smtClean="0"/>
              <a:t>                                      The Outer Space Treaty, Article I.</a:t>
            </a:r>
            <a:endParaRPr lang="en-US" dirty="0"/>
          </a:p>
        </p:txBody>
      </p:sp>
    </p:spTree>
    <p:extLst>
      <p:ext uri="{BB962C8B-B14F-4D97-AF65-F5344CB8AC3E}">
        <p14:creationId xmlns:p14="http://schemas.microsoft.com/office/powerpoint/2010/main" val="21040747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Existing Regime</a:t>
            </a:r>
            <a:endParaRPr lang="en-US" dirty="0"/>
          </a:p>
        </p:txBody>
      </p:sp>
      <p:sp>
        <p:nvSpPr>
          <p:cNvPr id="3" name="Content Placeholder 2"/>
          <p:cNvSpPr>
            <a:spLocks noGrp="1"/>
          </p:cNvSpPr>
          <p:nvPr>
            <p:ph idx="1"/>
          </p:nvPr>
        </p:nvSpPr>
        <p:spPr>
          <a:xfrm>
            <a:off x="914400" y="3153431"/>
            <a:ext cx="7315200" cy="3155929"/>
          </a:xfrm>
        </p:spPr>
        <p:txBody>
          <a:bodyPr>
            <a:normAutofit/>
          </a:bodyPr>
          <a:lstStyle/>
          <a:p>
            <a:r>
              <a:rPr lang="en-US" dirty="0"/>
              <a:t>Outer space, including the moon and other celestial bodies, is not subject to national appropriation by claim of sovereignty, by means of use or occupation, or by any other means </a:t>
            </a:r>
            <a:r>
              <a:rPr lang="en-US" dirty="0" smtClean="0"/>
              <a:t>                                       </a:t>
            </a:r>
          </a:p>
          <a:p>
            <a:pPr marL="45720" indent="0">
              <a:buNone/>
            </a:pPr>
            <a:r>
              <a:rPr lang="en-US" dirty="0"/>
              <a:t> </a:t>
            </a:r>
          </a:p>
          <a:p>
            <a:pPr marL="45720" indent="0">
              <a:buNone/>
            </a:pPr>
            <a:r>
              <a:rPr lang="en-US" dirty="0" smtClean="0"/>
              <a:t>                                       The Outer Space Treaty, Article II.</a:t>
            </a:r>
            <a:endParaRPr lang="en-US" dirty="0"/>
          </a:p>
        </p:txBody>
      </p:sp>
    </p:spTree>
    <p:extLst>
      <p:ext uri="{BB962C8B-B14F-4D97-AF65-F5344CB8AC3E}">
        <p14:creationId xmlns:p14="http://schemas.microsoft.com/office/powerpoint/2010/main" val="37966801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5"/>
            <a:ext cx="7315200" cy="2079591"/>
          </a:xfrm>
        </p:spPr>
        <p:txBody>
          <a:bodyPr/>
          <a:lstStyle/>
          <a:p>
            <a:pPr algn="ctr"/>
            <a:r>
              <a:rPr lang="en-US" dirty="0" smtClean="0"/>
              <a:t>RES COMMUNIS</a:t>
            </a:r>
            <a:endParaRPr lang="en-US" dirty="0"/>
          </a:p>
        </p:txBody>
      </p:sp>
    </p:spTree>
    <p:extLst>
      <p:ext uri="{BB962C8B-B14F-4D97-AF65-F5344CB8AC3E}">
        <p14:creationId xmlns:p14="http://schemas.microsoft.com/office/powerpoint/2010/main" val="210380888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1416</TotalTime>
  <Words>473</Words>
  <Application>Microsoft Macintosh PowerPoint</Application>
  <PresentationFormat>Letter Paper (8.5x11 in)</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Perspective</vt:lpstr>
      <vt:lpstr>The Integral Contribution and Limitations Of A Space Property Regime To Sustainable Development </vt:lpstr>
      <vt:lpstr>WHAT IS MEANT BY SUSTAINABLE DEVELOPMENT? </vt:lpstr>
      <vt:lpstr>WHAT IS MEANT BY SUSTAINABLE DEVELOPMENT? </vt:lpstr>
      <vt:lpstr>QUESTIONS OF DEFINITION:  • How are the needs of future generations to be determined?    • How are conflicts between the present and future to be resolved?  • To what extent does the principle of equity impact on development interests?    • Should the definition of sustainable development incorporate, in whole or in part, an ecological / non-anthropocentric view of the environment?    • Does the notion of sustainability apply to culture? </vt:lpstr>
      <vt:lpstr>QUESTIONS OF DEFINITION:  • How are the needs of future generations to be determined?    • How are conflicts between the present and future to be resolved?  • To what extent does the principle of equity impact on development interests?    • Should the definition of sustainable development incorporate, in whole or in part, an ecological / non-anthropocentric view of the environment?    • Does the notion of sustainability apply to culture? </vt:lpstr>
      <vt:lpstr>HOW DOES SPACE PROMOTE SUSTAINABLE DEVELOPMENT CONSIDERATIONS? </vt:lpstr>
      <vt:lpstr>The Existing Regime</vt:lpstr>
      <vt:lpstr>The Existing Regime</vt:lpstr>
      <vt:lpstr>RES COMMUNIS</vt:lpstr>
      <vt:lpstr>RES COMMUNIS PROBLEMS</vt:lpstr>
      <vt:lpstr>ALTERNATIVES TO RES COMMUNIS</vt:lpstr>
      <vt:lpstr>Regime Premised Upon SustainableDevelopment</vt:lpstr>
      <vt:lpstr>What Mechanisms?</vt:lpstr>
      <vt:lpstr>What Mechanisms?</vt:lpstr>
      <vt:lpstr>What Mechanisms?</vt:lpstr>
      <vt:lpstr>What Mechanisms?</vt:lpstr>
      <vt:lpstr>What Mechanisms?</vt:lpstr>
      <vt:lpstr>Limits to the Proposed Standard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Integral Contribution and Limitations Of A Space Property Regime To Sustainable Development </dc:title>
  <dc:creator>Mycroft Holmes</dc:creator>
  <cp:lastModifiedBy>Mycroft Holmes</cp:lastModifiedBy>
  <cp:revision>17</cp:revision>
  <cp:lastPrinted>2017-05-04T12:26:14Z</cp:lastPrinted>
  <dcterms:created xsi:type="dcterms:W3CDTF">2017-05-03T22:15:14Z</dcterms:created>
  <dcterms:modified xsi:type="dcterms:W3CDTF">2017-05-05T20:49:15Z</dcterms:modified>
</cp:coreProperties>
</file>