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2" r:id="rId4"/>
    <p:sldId id="263" r:id="rId5"/>
    <p:sldId id="261" r:id="rId6"/>
    <p:sldId id="264" r:id="rId7"/>
    <p:sldId id="258" r:id="rId8"/>
    <p:sldId id="265" r:id="rId9"/>
    <p:sldId id="260" r:id="rId10"/>
    <p:sldId id="259" r:id="rId11"/>
    <p:sldId id="266" r:id="rId12"/>
    <p:sldId id="267" r:id="rId13"/>
    <p:sldId id="270" r:id="rId14"/>
    <p:sldId id="269" r:id="rId15"/>
    <p:sldId id="272" r:id="rId16"/>
    <p:sldId id="279" r:id="rId17"/>
    <p:sldId id="280" r:id="rId18"/>
    <p:sldId id="281" r:id="rId19"/>
    <p:sldId id="271" r:id="rId20"/>
    <p:sldId id="276" r:id="rId21"/>
    <p:sldId id="274" r:id="rId22"/>
    <p:sldId id="277" r:id="rId23"/>
    <p:sldId id="273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8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99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36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8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86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70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2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1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0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FFA4-2C8E-44D7-904D-B4D6FA8439D3}" type="datetimeFigureOut">
              <a:rPr lang="pt-BR" smtClean="0"/>
              <a:t>27/05/2016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20D3-7D54-4F95-9C79-A8535402E4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6234" y="116632"/>
            <a:ext cx="915023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4th Manfred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Lachs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Conference 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Conflicts in Space and The Rule of Law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McGill University, Montreal, 27-29 May 2016  </a:t>
            </a:r>
          </a:p>
          <a:p>
            <a:pPr algn="ctr"/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9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 A COLLECTIVE SPACE SECURITY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José Monserrat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Filho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Brazilian Association of Air and Space Law (SBDA)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Institute of Space Law (IISL)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Astronautics Academy (IAA)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Brazilian Society for the Advancement of Science (SBPC)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59" y="2636912"/>
            <a:ext cx="40324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8677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not so distant future, we can envision </a:t>
            </a: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legal economic controversy involving </a:t>
            </a: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outer space with strong impact over Earth. </a:t>
            </a:r>
          </a:p>
          <a:p>
            <a:pPr algn="ctr"/>
            <a:endParaRPr lang="en-US" sz="25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question is how to regulate the extraction </a:t>
            </a:r>
          </a:p>
          <a:p>
            <a:pPr algn="ctr"/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precious minerals from celestial bodies, </a:t>
            </a:r>
          </a:p>
          <a:p>
            <a:pPr algn="ctr"/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robably the 21th century gold rush.</a:t>
            </a:r>
          </a:p>
          <a:p>
            <a:pPr algn="ctr"/>
            <a:endParaRPr lang="en-US" sz="25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Regulated by a national unilateral law</a:t>
            </a: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benefit, in particular, national private corporations, it can cause violent global competition and serious conflicts,</a:t>
            </a:r>
          </a:p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militaries.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79533" y="308927"/>
            <a:ext cx="574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pt-BR" sz="28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Rush War in </a:t>
            </a:r>
            <a:r>
              <a:rPr lang="pt-BR" sz="2800" b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California</a:t>
            </a:r>
            <a:endParaRPr lang="pt-BR" sz="28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space arms race and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intense promotion of the inevitability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are growing. </a:t>
            </a:r>
          </a:p>
          <a:p>
            <a:pPr algn="ctr"/>
            <a:endParaRPr lang="en-US" sz="2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reasonable grounds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 conflicts in outer space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loses. Or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 least,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dies.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avoid a collapse on Earth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overwhelming majority of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contrary to 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space.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States here accept a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in </a:t>
            </a:r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space?</a:t>
            </a: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99695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Urge unlock the </a:t>
            </a:r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 on Disarmament </a:t>
            </a:r>
            <a:endParaRPr lang="en-US" sz="22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the discussion </a:t>
            </a:r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only existing treaty project to prevent the </a:t>
            </a:r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 </a:t>
            </a:r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weapons </a:t>
            </a:r>
            <a:endParaRPr lang="en-US" sz="22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use of force in outer </a:t>
            </a:r>
            <a:r>
              <a:rPr lang="en-US" sz="2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space:</a:t>
            </a:r>
          </a:p>
          <a:p>
            <a:pPr algn="ctr"/>
            <a:endParaRPr lang="en-US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Russian-Chinese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 of The Treaty 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Prevention of the Placement of Weapons in Outer Space and of the Threat or Use of Force Against Outer Space Objects (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PPWT).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version 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CD/1985), of June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10, 2014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.]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51" y="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9197" y="186043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5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objective of the UN – to adopt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measure for prevention and removal of threats to the peace, and for the suppression of acts of aggression or other breaches of the peace”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also be the purpose of the exploration,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exploitation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outer space.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Hence we need to create an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appropriate </a:t>
            </a:r>
            <a:endParaRPr lang="en-US" sz="23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security </a:t>
            </a:r>
            <a:endParaRPr lang="en-US" sz="23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outer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space.</a:t>
            </a:r>
            <a:endParaRPr lang="pt-BR" sz="23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9248"/>
            <a:ext cx="3770379" cy="250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12" y="4350687"/>
            <a:ext cx="3034694" cy="22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8" y="158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27279" y="39330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specialized Security Council </a:t>
            </a:r>
            <a:endParaRPr 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much more representative and take </a:t>
            </a:r>
            <a:endParaRPr lang="en-US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decisions about outer space conflicts based above all </a:t>
            </a:r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 I (§ 1) of Outer Space Treaty,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 known as the “Common Benefit Clause.”</a:t>
            </a:r>
          </a:p>
        </p:txBody>
      </p:sp>
    </p:spTree>
    <p:extLst>
      <p:ext uri="{BB962C8B-B14F-4D97-AF65-F5344CB8AC3E}">
        <p14:creationId xmlns:p14="http://schemas.microsoft.com/office/powerpoint/2010/main" val="34572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function of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Council would be to face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threats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peace and to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peaceful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impending armed conflicts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space, using all possible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means,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acting in accordance with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of the UN Charter,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 to prevent the outbreak of war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protocol must define "breach of the peace"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"acts of aggression"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precision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 VII, to impede that its application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intensifies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armed conflicts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space, rather than solve them as quickly as possible.</a:t>
            </a:r>
            <a:endParaRPr lang="pt-BR" sz="2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61"/>
            <a:ext cx="9144000" cy="63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745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strong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alliance of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countries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public opinion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space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sanctuary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peace,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theater of war.</a:t>
            </a: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in outer space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directly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proportional to the importance </a:t>
            </a:r>
            <a:endParaRPr lang="en-US" sz="24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space activities in our time.</a:t>
            </a:r>
          </a:p>
          <a:p>
            <a:pPr algn="ctr"/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 but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yet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inevitable space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weaponization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consequent conversion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outer space into a theater of war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greatest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danger to space security and sustainability, with an untold impact over Earth.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1" y="1269643"/>
            <a:ext cx="5539497" cy="57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6206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just building a realistic utopia.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4" y="703159"/>
            <a:ext cx="7503202" cy="546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96752"/>
            <a:ext cx="9144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“collective measure for prevention and removal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threats to the peace, and for the suppression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acts of aggression or other breaches of the </a:t>
            </a:r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peace” must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be the main objective of the International Space Law, to prevent space conflicts and assure the sustainability </a:t>
            </a:r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of space activities.</a:t>
            </a:r>
          </a:p>
          <a:p>
            <a:pPr algn="ctr"/>
            <a:endParaRPr lang="en-US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security system for outer space and space activities must be specific, as an appropriate and effective legal mechanism to assure </a:t>
            </a:r>
            <a:endParaRPr lang="en-US" sz="23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highest level of peace and security</a:t>
            </a:r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3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9650"/>
            <a:ext cx="9168194" cy="457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7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0050" y="1124744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 and dynamic system of collective security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outer space can be proposed </a:t>
            </a:r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subsidiary organ or a specialized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 of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Security Council.</a:t>
            </a:r>
          </a:p>
          <a:p>
            <a:pPr algn="ctr"/>
            <a:endParaRPr lang="en-US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 Security Council should take its decisions about any kind of outer space conflict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above all in the Common Benefit Clause, </a:t>
            </a:r>
            <a:endParaRPr lang="en-US" sz="2300" b="1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 I (§ 1) of Outer Space Treaty.</a:t>
            </a:r>
          </a:p>
          <a:p>
            <a:pPr algn="ctr"/>
            <a:endParaRPr lang="en-US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</a:t>
            </a:r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security system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adopt a peaceful solution to any impending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conflicts and to prevent the outbreak </a:t>
            </a:r>
            <a:endParaRPr lang="en-US" sz="23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3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any </a:t>
            </a:r>
            <a:r>
              <a:rPr lang="en-US" sz="2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armed conflict in outer space.</a:t>
            </a:r>
          </a:p>
        </p:txBody>
      </p:sp>
    </p:spTree>
    <p:extLst>
      <p:ext uri="{BB962C8B-B14F-4D97-AF65-F5344CB8AC3E}">
        <p14:creationId xmlns:p14="http://schemas.microsoft.com/office/powerpoint/2010/main" val="29920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" y="1556792"/>
            <a:ext cx="9152889" cy="38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799060"/>
            <a:ext cx="9152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very much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attention.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47110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ollective space security, the nicest perspective.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466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the early 21st century, the possibility of military conflicts in outer space has increased considerably. </a:t>
            </a:r>
          </a:p>
          <a:p>
            <a:pPr algn="ctr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accelerated preparation for placing weapons in outer space is a concrete reality. </a:t>
            </a:r>
          </a:p>
          <a:p>
            <a:pPr algn="ctr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community is more and more concerned about this growing threat. </a:t>
            </a:r>
          </a:p>
          <a:p>
            <a:pPr algn="ctr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is surely the main strategic global question of our time.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5719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1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1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solution for this huge danger is to create a “collective space security system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,“</a:t>
            </a:r>
          </a:p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by a specialized Security Council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en-US" sz="2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could be done through a special protocol</a:t>
            </a:r>
          </a:p>
          <a:p>
            <a:pPr algn="ctr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 contribution to the building </a:t>
            </a: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 new Space Age.</a:t>
            </a:r>
          </a:p>
          <a:p>
            <a:pPr algn="ctr"/>
            <a:endParaRPr lang="en-US" sz="2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new Space Age the exploration </a:t>
            </a:r>
          </a:p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use of outer space and celestial bodies </a:t>
            </a:r>
          </a:p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carried out only for peaceful purposes, and in benefit of all countries.</a:t>
            </a:r>
          </a:p>
          <a:p>
            <a:pPr algn="ctr"/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4664"/>
            <a:ext cx="9144001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FreesiaUPC" panose="020B0604020202020204" pitchFamily="34" charset="-34"/>
              </a:rPr>
              <a:t>EVEN </a:t>
            </a:r>
          </a:p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FreesiaUPC" panose="020B0604020202020204" pitchFamily="34" charset="-34"/>
              </a:rPr>
              <a:t>IN THE </a:t>
            </a:r>
          </a:p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FreesiaUPC" panose="020B0604020202020204" pitchFamily="34" charset="-34"/>
              </a:rPr>
              <a:t>HEAVENS: </a:t>
            </a:r>
          </a:p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FreesiaUPC" panose="020B0604020202020204" pitchFamily="34" charset="-34"/>
              </a:rPr>
              <a:t>THE WAR </a:t>
            </a:r>
          </a:p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FreesiaUPC" panose="020B0604020202020204" pitchFamily="34" charset="-34"/>
              </a:rPr>
              <a:t>IS HELL</a:t>
            </a:r>
          </a:p>
          <a:p>
            <a:pPr algn="ctr"/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space for peace</a:t>
            </a:r>
          </a:p>
          <a:p>
            <a:pPr algn="ctr"/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66670"/>
            <a:ext cx="65162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"The elimination of war </a:t>
            </a:r>
          </a:p>
          <a:p>
            <a:pPr algn="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our main problem.“</a:t>
            </a:r>
          </a:p>
          <a:p>
            <a:pPr algn="r"/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Kelsen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Peace Through Law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1944.</a:t>
            </a:r>
          </a:p>
          <a:p>
            <a:pPr algn="r"/>
            <a:endParaRPr lang="en-US" sz="32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72 years, this issue</a:t>
            </a:r>
          </a:p>
          <a:p>
            <a:pPr algn="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light-years far from</a:t>
            </a:r>
          </a:p>
          <a:p>
            <a:pPr algn="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solved on Earth.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80" y="980728"/>
            <a:ext cx="4412240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5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19872" y="1052736"/>
            <a:ext cx="563332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Today, we suffer with wars and threats of wars in many regions of the world, and we are threatened by </a:t>
            </a:r>
          </a:p>
          <a:p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new Cold War.</a:t>
            </a:r>
          </a:p>
          <a:p>
            <a:endParaRPr lang="en-US" sz="2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new Cold War already includes an arms race in outer space, with the danger of turning it into </a:t>
            </a:r>
          </a:p>
          <a:p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newest theater of war.</a:t>
            </a:r>
            <a:endParaRPr lang="pt-BR" sz="27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9" y="1196751"/>
            <a:ext cx="2997441" cy="45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930"/>
            <a:ext cx="51480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5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develop the concept of collective security </a:t>
            </a:r>
          </a:p>
          <a:p>
            <a:pPr algn="r"/>
            <a:r>
              <a:rPr lang="en-US" sz="25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outer space</a:t>
            </a:r>
          </a:p>
          <a:p>
            <a:pPr algn="r"/>
            <a:r>
              <a:rPr lang="en-US" sz="25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necessary to examine, </a:t>
            </a:r>
            <a:r>
              <a:rPr lang="en-US" sz="2500" b="1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 alia</a:t>
            </a:r>
            <a:r>
              <a:rPr lang="en-US" sz="25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r"/>
            <a:r>
              <a:rPr lang="en-US" sz="25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 the potential conflicts </a:t>
            </a:r>
          </a:p>
          <a:p>
            <a:pPr algn="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outer space and their specificities.</a:t>
            </a:r>
          </a:p>
          <a:p>
            <a:pPr algn="r"/>
            <a:endParaRPr lang="en-US" sz="2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5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 the legal rules available to face them and the level of authority and efficiency of its rule of law.</a:t>
            </a:r>
          </a:p>
          <a:p>
            <a:pPr algn="ctr"/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82917"/>
            <a:ext cx="3502248" cy="52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1089</Words>
  <Application>Microsoft Office PowerPoint</Application>
  <PresentationFormat>Apresentação na tela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Ruth</dc:creator>
  <cp:lastModifiedBy>Usuário</cp:lastModifiedBy>
  <cp:revision>146</cp:revision>
  <dcterms:created xsi:type="dcterms:W3CDTF">2016-05-15T10:39:53Z</dcterms:created>
  <dcterms:modified xsi:type="dcterms:W3CDTF">2016-05-27T03:34:13Z</dcterms:modified>
</cp:coreProperties>
</file>