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64" r:id="rId4"/>
    <p:sldId id="263" r:id="rId5"/>
    <p:sldId id="265" r:id="rId6"/>
    <p:sldId id="266" r:id="rId7"/>
    <p:sldId id="26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12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9806D-5038-4D97-A66E-99D4DC434967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731160-3E8B-44AE-9218-3B281AA1D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101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31160-3E8B-44AE-9218-3B281AA1DBA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107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F773-599E-492B-9FB1-DDC5DABBEF8A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A3E5-7429-41D2-9B0E-B3C161621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86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F773-599E-492B-9FB1-DDC5DABBEF8A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A3E5-7429-41D2-9B0E-B3C161621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453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F773-599E-492B-9FB1-DDC5DABBEF8A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A3E5-7429-41D2-9B0E-B3C161621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286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F773-599E-492B-9FB1-DDC5DABBEF8A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A3E5-7429-41D2-9B0E-B3C161621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102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F773-599E-492B-9FB1-DDC5DABBEF8A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A3E5-7429-41D2-9B0E-B3C161621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245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F773-599E-492B-9FB1-DDC5DABBEF8A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A3E5-7429-41D2-9B0E-B3C161621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115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F773-599E-492B-9FB1-DDC5DABBEF8A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A3E5-7429-41D2-9B0E-B3C161621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863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F773-599E-492B-9FB1-DDC5DABBEF8A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A3E5-7429-41D2-9B0E-B3C161621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269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F773-599E-492B-9FB1-DDC5DABBEF8A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A3E5-7429-41D2-9B0E-B3C161621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75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F773-599E-492B-9FB1-DDC5DABBEF8A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A3E5-7429-41D2-9B0E-B3C161621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212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F773-599E-492B-9FB1-DDC5DABBEF8A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CA3E5-7429-41D2-9B0E-B3C161621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630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8F773-599E-492B-9FB1-DDC5DABBEF8A}" type="datetimeFigureOut">
              <a:rPr lang="en-US" smtClean="0"/>
              <a:t>5/27/2016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CA3E5-7429-41D2-9B0E-B3C161621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29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04" t="20260" r="17468"/>
          <a:stretch/>
        </p:blipFill>
        <p:spPr>
          <a:xfrm>
            <a:off x="-722376" y="0"/>
            <a:ext cx="9848088" cy="68580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393523" y="2697692"/>
            <a:ext cx="4630082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Jessica West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Project Ploughshares</a:t>
            </a:r>
            <a:endParaRPr lang="en-US" sz="2400" dirty="0" smtClean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endParaRPr lang="en-US" sz="1350" dirty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endParaRPr lang="en-US" sz="1350" dirty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r"/>
            <a:endParaRPr lang="en-US" sz="1350" dirty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r"/>
            <a:endParaRPr lang="en-US" sz="2000" b="1" dirty="0" smtClean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r"/>
            <a:r>
              <a:rPr lang="en-US" sz="2000" b="1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 </a:t>
            </a:r>
            <a:r>
              <a:rPr lang="en-US" sz="2000" b="1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Simons </a:t>
            </a:r>
            <a:r>
              <a:rPr lang="en-US" sz="2000" b="1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Foundations</a:t>
            </a:r>
            <a:endParaRPr lang="en-US" sz="2000" dirty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r"/>
            <a:r>
              <a:rPr lang="en-US" sz="2000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McGill University</a:t>
            </a:r>
          </a:p>
          <a:p>
            <a:pPr algn="r"/>
            <a:r>
              <a:rPr lang="en-US" sz="2000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University of Adelaide</a:t>
            </a:r>
          </a:p>
          <a:p>
            <a:pPr algn="r"/>
            <a:r>
              <a:rPr lang="en-US" sz="2000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George Washington University</a:t>
            </a:r>
          </a:p>
          <a:p>
            <a:pPr algn="r"/>
            <a:r>
              <a:rPr lang="en-US" sz="2000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Xi'an </a:t>
            </a:r>
            <a:r>
              <a:rPr lang="en-US" sz="2000" dirty="0" err="1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Jiaotong</a:t>
            </a:r>
            <a:r>
              <a:rPr lang="en-US" sz="2000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University</a:t>
            </a:r>
          </a:p>
          <a:p>
            <a:pPr algn="ctr"/>
            <a:endParaRPr lang="en-US" sz="20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endParaRPr lang="en-US" sz="20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endParaRPr lang="en-US" sz="135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endParaRPr lang="en-US" sz="135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endParaRPr lang="en-US" sz="135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72513" y="1110399"/>
            <a:ext cx="5164494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Copperplate Gothic Bold" panose="020E0705020206020404" pitchFamily="34" charset="0"/>
              </a:rPr>
              <a:t>Space Security Index</a:t>
            </a:r>
            <a:endParaRPr lang="en-US" sz="30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Copperplate Gothic Bold" panose="020E07050202060204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501146" y="6181345"/>
            <a:ext cx="5530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4">
                    <a:lumMod val="60000"/>
                    <a:lumOff val="40000"/>
                  </a:schemeClr>
                </a:solidFill>
                <a:latin typeface="Cooper Black" panose="0208090404030B020404" pitchFamily="18" charset="0"/>
              </a:rPr>
              <a:t>www.spacesecurityindex.org</a:t>
            </a:r>
            <a:endParaRPr lang="en-US" sz="2800" dirty="0">
              <a:solidFill>
                <a:schemeClr val="accent4">
                  <a:lumMod val="60000"/>
                  <a:lumOff val="40000"/>
                </a:schemeClr>
              </a:solidFill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10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wallpaper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r="4872" b="9904"/>
          <a:stretch>
            <a:fillRect/>
          </a:stretch>
        </p:blipFill>
        <p:spPr bwMode="auto">
          <a:xfrm>
            <a:off x="0" y="1"/>
            <a:ext cx="857204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407302" y="443188"/>
            <a:ext cx="62771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Secure and sustainable access to and use of space, and freedom from space-based threats</a:t>
            </a:r>
            <a:endParaRPr lang="en-US" sz="2400" b="1" i="1" dirty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52706" y="2086704"/>
            <a:ext cx="497554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Theme 1: Condition of the space environment</a:t>
            </a:r>
          </a:p>
          <a:p>
            <a:endParaRPr lang="en-US" sz="2400" dirty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2400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Theme 2: Access to and use of space</a:t>
            </a:r>
          </a:p>
          <a:p>
            <a:endParaRPr lang="en-US" sz="2400" dirty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2400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Theme 3: Security of space systems</a:t>
            </a:r>
          </a:p>
          <a:p>
            <a:endParaRPr lang="en-US" sz="2400" dirty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sz="2400" dirty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Theme 4: Outer space policies and governance</a:t>
            </a:r>
            <a:endParaRPr lang="en-US" sz="2400" dirty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833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61" r="8224"/>
          <a:stretch/>
        </p:blipFill>
        <p:spPr>
          <a:xfrm>
            <a:off x="-134755" y="0"/>
            <a:ext cx="9317255" cy="685799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389095" y="1120470"/>
            <a:ext cx="643112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000" b="1" dirty="0" smtClean="0">
              <a:solidFill>
                <a:schemeClr val="accent4">
                  <a:lumMod val="60000"/>
                  <a:lumOff val="40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endParaRPr lang="en-US" sz="3000" b="1" dirty="0" smtClean="0">
              <a:solidFill>
                <a:schemeClr val="accent4">
                  <a:lumMod val="60000"/>
                  <a:lumOff val="40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endParaRPr lang="en-US" sz="3000" b="1" dirty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02644" y="1120470"/>
            <a:ext cx="771946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C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SSI 2016: toward the use of force in outer space? </a:t>
            </a:r>
          </a:p>
          <a:p>
            <a:pPr algn="ctr"/>
            <a:endParaRPr lang="en-US" sz="2800" b="1" dirty="0">
              <a:solidFill>
                <a:srgbClr val="FFC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Ongoing development and testing of technologies for the use of force in space</a:t>
            </a:r>
          </a:p>
          <a:p>
            <a:endParaRPr lang="en-US" sz="2400" dirty="0" smtClean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New national directions that signal preparation for offensive operations in space</a:t>
            </a:r>
          </a:p>
          <a:p>
            <a:endParaRPr lang="en-US" sz="2400" dirty="0" smtClean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Ongoing failure to agree to restraints in outer space</a:t>
            </a:r>
            <a:endParaRPr lang="en-US" sz="2400" dirty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551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14" r="9159"/>
          <a:stretch/>
        </p:blipFill>
        <p:spPr>
          <a:xfrm>
            <a:off x="-298384" y="0"/>
            <a:ext cx="9519386" cy="685799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389095" y="1120470"/>
            <a:ext cx="643112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Paper</a:t>
            </a:r>
          </a:p>
          <a:p>
            <a:pPr algn="ctr"/>
            <a:endParaRPr lang="en-US" sz="2400" b="1" dirty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r>
              <a:rPr lang="en-US" sz="3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Contested Security and Strategic Restraint</a:t>
            </a:r>
          </a:p>
          <a:p>
            <a:pPr algn="ctr"/>
            <a:endParaRPr lang="en-US" sz="3000" b="1" dirty="0" smtClean="0">
              <a:solidFill>
                <a:schemeClr val="accent4">
                  <a:lumMod val="60000"/>
                  <a:lumOff val="40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endParaRPr lang="en-US" sz="3000" b="1" dirty="0">
              <a:solidFill>
                <a:schemeClr val="accent4">
                  <a:lumMod val="60000"/>
                  <a:lumOff val="40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r>
              <a:rPr lang="en-US" sz="2800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Space may be ‘contested, congested and competitive, but this can be governed</a:t>
            </a:r>
          </a:p>
          <a:p>
            <a:pPr algn="ctr"/>
            <a:endParaRPr lang="en-US" sz="3000" b="1" dirty="0" smtClean="0">
              <a:solidFill>
                <a:schemeClr val="accent4">
                  <a:lumMod val="60000"/>
                  <a:lumOff val="40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endParaRPr lang="en-US" sz="3000" b="1" dirty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172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14" r="9159"/>
          <a:stretch/>
        </p:blipFill>
        <p:spPr>
          <a:xfrm>
            <a:off x="-298384" y="0"/>
            <a:ext cx="9634889" cy="685799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389095" y="1120470"/>
            <a:ext cx="643112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Threats to restraint:</a:t>
            </a:r>
          </a:p>
          <a:p>
            <a:pPr algn="ctr"/>
            <a:endParaRPr lang="en-US" sz="3000" b="1" dirty="0" smtClean="0">
              <a:solidFill>
                <a:schemeClr val="accent4">
                  <a:lumMod val="60000"/>
                  <a:lumOff val="40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Space as tactical – a continuation of the use of force on Earth</a:t>
            </a:r>
          </a:p>
          <a:p>
            <a:endParaRPr lang="en-US" sz="3000" dirty="0" smtClean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Advancing technologies for the use of force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 smtClean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Shift in military space strategy toward offensive uses</a:t>
            </a:r>
          </a:p>
          <a:p>
            <a:pPr algn="ctr"/>
            <a:endParaRPr lang="en-US" sz="3000" b="1" dirty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586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14" r="9159"/>
          <a:stretch/>
        </p:blipFill>
        <p:spPr>
          <a:xfrm>
            <a:off x="-298384" y="0"/>
            <a:ext cx="9519386" cy="685799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389095" y="1120470"/>
            <a:ext cx="6431126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Signs of restraint:</a:t>
            </a:r>
          </a:p>
          <a:p>
            <a:pPr algn="ctr"/>
            <a:endParaRPr lang="en-US" sz="3000" b="1" dirty="0" smtClean="0">
              <a:solidFill>
                <a:schemeClr val="accent4">
                  <a:lumMod val="60000"/>
                  <a:lumOff val="40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Debris-causing anti-satellite tests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Information exchanges between the US and China</a:t>
            </a:r>
            <a:endParaRPr lang="en-US" sz="2800" dirty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886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14" r="9159"/>
          <a:stretch/>
        </p:blipFill>
        <p:spPr>
          <a:xfrm>
            <a:off x="-298384" y="0"/>
            <a:ext cx="9548262" cy="685799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54004" y="1120470"/>
            <a:ext cx="853760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Restraint and the SSI:</a:t>
            </a:r>
          </a:p>
          <a:p>
            <a:pPr algn="ctr"/>
            <a:endParaRPr lang="en-US" sz="3000" b="1" dirty="0" smtClean="0">
              <a:solidFill>
                <a:schemeClr val="accent4">
                  <a:lumMod val="60000"/>
                  <a:lumOff val="40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r>
              <a:rPr lang="en-US" sz="3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Broadening view of self-interest in outer space</a:t>
            </a:r>
          </a:p>
          <a:p>
            <a:pPr algn="ctr"/>
            <a:endParaRPr lang="en-US" sz="3000" dirty="0">
              <a:solidFill>
                <a:schemeClr val="accent4">
                  <a:lumMod val="60000"/>
                  <a:lumOff val="40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Space security as the </a:t>
            </a:r>
            <a:r>
              <a:rPr lang="en-US" sz="3000" b="1" i="1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security of space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b="1" i="1" dirty="0" smtClean="0"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Transparency and understanding of activities in outer space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 smtClean="0">
              <a:solidFill>
                <a:schemeClr val="accent4">
                  <a:lumMod val="60000"/>
                  <a:lumOff val="40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Variety of uses of space, and claims to security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 smtClean="0">
              <a:solidFill>
                <a:schemeClr val="accent4">
                  <a:lumMod val="60000"/>
                  <a:lumOff val="40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260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1268</TotalTime>
  <Words>219</Words>
  <Application>Microsoft Office PowerPoint</Application>
  <PresentationFormat>On-screen Show (4:3)</PresentationFormat>
  <Paragraphs>60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 Unicode MS</vt:lpstr>
      <vt:lpstr>Arial</vt:lpstr>
      <vt:lpstr>Arial Black</vt:lpstr>
      <vt:lpstr>Calibri</vt:lpstr>
      <vt:lpstr>Calibri Light</vt:lpstr>
      <vt:lpstr>Cooper Black</vt:lpstr>
      <vt:lpstr>Copperplate Gothic 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Project Ploughshares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West</dc:creator>
  <cp:lastModifiedBy>Jessica</cp:lastModifiedBy>
  <cp:revision>57</cp:revision>
  <dcterms:created xsi:type="dcterms:W3CDTF">2016-05-19T13:44:07Z</dcterms:created>
  <dcterms:modified xsi:type="dcterms:W3CDTF">2016-05-28T12:22:17Z</dcterms:modified>
</cp:coreProperties>
</file>