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6"/>
  </p:notesMasterIdLst>
  <p:handoutMasterIdLst>
    <p:handoutMasterId r:id="rId17"/>
  </p:handoutMasterIdLst>
  <p:sldIdLst>
    <p:sldId id="256" r:id="rId2"/>
    <p:sldId id="774" r:id="rId3"/>
    <p:sldId id="843" r:id="rId4"/>
    <p:sldId id="841" r:id="rId5"/>
    <p:sldId id="860" r:id="rId6"/>
    <p:sldId id="861" r:id="rId7"/>
    <p:sldId id="862" r:id="rId8"/>
    <p:sldId id="839" r:id="rId9"/>
    <p:sldId id="858" r:id="rId10"/>
    <p:sldId id="815" r:id="rId11"/>
    <p:sldId id="808" r:id="rId12"/>
    <p:sldId id="859" r:id="rId13"/>
    <p:sldId id="779" r:id="rId14"/>
    <p:sldId id="78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D5D47"/>
    <a:srgbClr val="A31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1235" autoAdjust="0"/>
  </p:normalViewPr>
  <p:slideViewPr>
    <p:cSldViewPr>
      <p:cViewPr varScale="1">
        <p:scale>
          <a:sx n="90" d="100"/>
          <a:sy n="90" d="100"/>
        </p:scale>
        <p:origin x="100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62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defTabSz="914221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548" y="0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 defTabSz="914221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5709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defTabSz="914221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548" y="8685709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 defTabSz="914221" eaLnBrk="1" hangingPunct="1">
              <a:defRPr sz="1200">
                <a:latin typeface="Arial" charset="0"/>
              </a:defRPr>
            </a:lvl1pPr>
          </a:lstStyle>
          <a:p>
            <a:fld id="{29B84C4F-FCF6-4988-B9F0-8F5587155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60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defTabSz="914221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548" y="0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 defTabSz="914221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0" y="4342854"/>
            <a:ext cx="5485160" cy="411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5709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defTabSz="914221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548" y="8685709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 defTabSz="914221" eaLnBrk="1" hangingPunct="1">
              <a:defRPr sz="1200">
                <a:latin typeface="Arial" charset="0"/>
              </a:defRPr>
            </a:lvl1pPr>
          </a:lstStyle>
          <a:p>
            <a:fld id="{A81A7BDA-B5F5-46ED-BAF5-2BBA17E20C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8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A7BDA-B5F5-46ED-BAF5-2BBA17E20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48F95-78EE-4789-9977-E09AC5E435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C7CD17-09CC-4198-907F-1671E2E69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6FA5-56B7-49FF-A010-86F330947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4A3B-3CF4-4987-9729-B6708CE76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18125-4BD5-41E3-A232-D71B24B4C621}" type="datetime1">
              <a:rPr lang="en-CA" smtClean="0"/>
              <a:t>2015-04-18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72A96-8BFC-44A5-82E3-7C6DC1AB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4EFB3F-3B6B-4A92-B57D-D324755F0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3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DFCE-F44A-45E6-88C7-ABC11390F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C71FFE-1C96-44B3-AF4D-64611000A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9F18-4DC3-4245-94A1-DFFC611B58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4B77-860C-439B-A30F-1EEC6BA362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662-FB80-428E-9173-D1FA1C87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E106-7EE7-456A-9CED-709365E9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929C-39D3-4FEA-9C9D-8ACD1EF46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63EC2D-83CC-45D6-A11B-29834A1B24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12E12F8-9F0A-4AAC-9F14-4F06A55C3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3" r:id="rId12"/>
    <p:sldLayoutId id="214748369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news.yahoo.com/investigators-branson-spacecraft-crash-07261607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76600"/>
            <a:ext cx="7848600" cy="31242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4200" b="1" dirty="0" smtClean="0">
                <a:solidFill>
                  <a:schemeClr val="tx1"/>
                </a:solidFill>
              </a:rPr>
              <a:t>By</a:t>
            </a:r>
            <a:endParaRPr lang="en-US" sz="4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4200" b="1" dirty="0" smtClean="0">
                <a:solidFill>
                  <a:schemeClr val="tx1"/>
                </a:solidFill>
              </a:rPr>
              <a:t>Prof</a:t>
            </a:r>
            <a:r>
              <a:rPr lang="en-US" sz="4200" b="1" dirty="0">
                <a:solidFill>
                  <a:schemeClr val="tx1"/>
                </a:solidFill>
              </a:rPr>
              <a:t>. Dr. Ram S. </a:t>
            </a:r>
            <a:r>
              <a:rPr lang="en-US" sz="4200" b="1" dirty="0" smtClean="0">
                <a:solidFill>
                  <a:schemeClr val="tx1"/>
                </a:solidFill>
              </a:rPr>
              <a:t>Jakhu,  Panel Chair  </a:t>
            </a:r>
            <a:endParaRPr lang="en-US" sz="4200" b="1" dirty="0">
              <a:solidFill>
                <a:schemeClr val="tx1"/>
              </a:solidFill>
            </a:endParaRPr>
          </a:p>
          <a:p>
            <a:r>
              <a:rPr lang="en-CA" sz="4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CA" sz="4000" b="1" dirty="0" smtClean="0">
                <a:solidFill>
                  <a:schemeClr val="tx1"/>
                </a:solidFill>
              </a:rPr>
              <a:t>8</a:t>
            </a:r>
            <a:r>
              <a:rPr lang="en-CA" sz="4000" b="1" baseline="30000" dirty="0" smtClean="0">
                <a:solidFill>
                  <a:schemeClr val="tx1"/>
                </a:solidFill>
              </a:rPr>
              <a:t>TH </a:t>
            </a:r>
            <a:r>
              <a:rPr lang="en-CA" sz="4000" b="1" dirty="0" smtClean="0">
                <a:solidFill>
                  <a:schemeClr val="tx1"/>
                </a:solidFill>
              </a:rPr>
              <a:t>ANNUAL MCGILL </a:t>
            </a:r>
            <a:r>
              <a:rPr lang="en-CA" sz="4000" b="1" dirty="0">
                <a:solidFill>
                  <a:schemeClr val="tx1"/>
                </a:solidFill>
              </a:rPr>
              <a:t>CONFERENCE ON</a:t>
            </a:r>
          </a:p>
          <a:p>
            <a:r>
              <a:rPr lang="en-CA" sz="4000" b="1" dirty="0">
                <a:solidFill>
                  <a:schemeClr val="tx1"/>
                </a:solidFill>
              </a:rPr>
              <a:t>INTERNATIONAL </a:t>
            </a:r>
            <a:r>
              <a:rPr lang="en-CA" sz="4000" b="1" dirty="0" smtClean="0">
                <a:solidFill>
                  <a:schemeClr val="tx1"/>
                </a:solidFill>
              </a:rPr>
              <a:t>AVIATION LIABILITY </a:t>
            </a:r>
            <a:r>
              <a:rPr lang="en-CA" sz="4000" b="1" dirty="0">
                <a:solidFill>
                  <a:schemeClr val="tx1"/>
                </a:solidFill>
              </a:rPr>
              <a:t>&amp; </a:t>
            </a:r>
            <a:r>
              <a:rPr lang="en-CA" sz="4000" b="1" dirty="0" smtClean="0">
                <a:solidFill>
                  <a:schemeClr val="tx1"/>
                </a:solidFill>
              </a:rPr>
              <a:t>INSURANCE</a:t>
            </a:r>
          </a:p>
          <a:p>
            <a:endParaRPr lang="en-CA" sz="42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tx1"/>
                </a:solidFill>
              </a:rPr>
              <a:t>Montreal: 18 April 2015</a:t>
            </a:r>
          </a:p>
          <a:p>
            <a:pPr>
              <a:lnSpc>
                <a:spcPct val="90000"/>
              </a:lnSpc>
            </a:pP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2498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1000" b="1" u="sng" dirty="0">
                <a:solidFill>
                  <a:schemeClr val="tx1"/>
                </a:solidFill>
              </a:rPr>
              <a:t/>
            </a:r>
            <a:br>
              <a:rPr lang="en-CA" sz="1000" b="1" u="sng" dirty="0">
                <a:solidFill>
                  <a:schemeClr val="tx1"/>
                </a:solidFill>
              </a:rPr>
            </a:br>
            <a:r>
              <a:rPr lang="en-US" sz="3200" b="1" i="1" dirty="0">
                <a:solidFill>
                  <a:schemeClr val="bg1"/>
                </a:solidFill>
              </a:rPr>
              <a:t>INTRODUCTION &amp; </a:t>
            </a:r>
            <a:r>
              <a:rPr lang="en-US" sz="3200" b="1" i="1" dirty="0" smtClean="0">
                <a:solidFill>
                  <a:schemeClr val="bg1"/>
                </a:solidFill>
              </a:rPr>
              <a:t>BACKGROUND</a:t>
            </a:r>
            <a:br>
              <a:rPr lang="en-US" sz="3200" b="1" i="1" dirty="0" smtClean="0">
                <a:solidFill>
                  <a:schemeClr val="bg1"/>
                </a:solidFill>
              </a:rPr>
            </a:br>
            <a:r>
              <a:rPr lang="en-US" sz="3200" b="1" i="1" dirty="0" smtClean="0">
                <a:solidFill>
                  <a:schemeClr val="bg1"/>
                </a:solidFill>
              </a:rPr>
              <a:t> Panel on </a:t>
            </a:r>
            <a:r>
              <a:rPr lang="en-CA" sz="3200" i="1" dirty="0" smtClean="0"/>
              <a:t>Liability for Aerospace Transportation</a:t>
            </a:r>
            <a:r>
              <a:rPr lang="en-US" sz="3200" b="0" dirty="0">
                <a:solidFill>
                  <a:schemeClr val="bg1"/>
                </a:solidFill>
              </a:rPr>
              <a:t/>
            </a:r>
            <a:br>
              <a:rPr lang="en-US" sz="3200" b="0" dirty="0">
                <a:solidFill>
                  <a:schemeClr val="bg1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banner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CD17-09CC-4198-907F-1671E2E690B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543800" cy="624114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 smtClean="0">
                <a:solidFill>
                  <a:srgbClr val="C00000"/>
                </a:solidFill>
              </a:rPr>
              <a:t>Passenger </a:t>
            </a:r>
            <a:r>
              <a:rPr lang="en-US" sz="3200" b="1" i="1" u="sng" dirty="0">
                <a:solidFill>
                  <a:srgbClr val="C00000"/>
                </a:solidFill>
              </a:rPr>
              <a:t>liability</a:t>
            </a:r>
            <a:endParaRPr lang="en-US" sz="3200" b="1" i="1" u="sng" dirty="0" smtClean="0">
              <a:solidFill>
                <a:srgbClr val="C0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4991100"/>
          </a:xfrm>
        </p:spPr>
        <p:txBody>
          <a:bodyPr>
            <a:noAutofit/>
          </a:bodyPr>
          <a:lstStyle/>
          <a:p>
            <a:endParaRPr lang="en-CA" sz="2000" b="1" u="sng" dirty="0" smtClean="0">
              <a:solidFill>
                <a:srgbClr val="FF0000"/>
              </a:solidFill>
            </a:endParaRPr>
          </a:p>
          <a:p>
            <a:r>
              <a:rPr lang="en-CA" sz="2000" b="1" u="sng" dirty="0" smtClean="0">
                <a:solidFill>
                  <a:srgbClr val="FF0000"/>
                </a:solidFill>
              </a:rPr>
              <a:t>The </a:t>
            </a:r>
            <a:r>
              <a:rPr lang="en-CA" sz="2000" b="1" u="sng" dirty="0">
                <a:solidFill>
                  <a:srgbClr val="FF0000"/>
                </a:solidFill>
              </a:rPr>
              <a:t>U.S. is the only </a:t>
            </a:r>
            <a:r>
              <a:rPr lang="en-CA" sz="2000" b="1" u="sng" dirty="0" smtClean="0">
                <a:solidFill>
                  <a:srgbClr val="FF0000"/>
                </a:solidFill>
              </a:rPr>
              <a:t>country </a:t>
            </a:r>
            <a:r>
              <a:rPr lang="en-CA" sz="2000" b="1" dirty="0" smtClean="0"/>
              <a:t>that </a:t>
            </a:r>
            <a:r>
              <a:rPr lang="en-CA" sz="2000" b="1" dirty="0"/>
              <a:t>has adopted specific national legal regime </a:t>
            </a:r>
            <a:r>
              <a:rPr lang="en-CA" sz="2000" b="1" dirty="0" smtClean="0"/>
              <a:t>specifically regulating aerospace transportation.</a:t>
            </a:r>
            <a:endParaRPr lang="en-CA" sz="2000" b="1" dirty="0"/>
          </a:p>
          <a:p>
            <a:endParaRPr lang="en-CA" sz="2000" b="1" dirty="0"/>
          </a:p>
          <a:p>
            <a:r>
              <a:rPr lang="en-US" sz="2000" b="1" dirty="0" smtClean="0"/>
              <a:t>Under, the </a:t>
            </a:r>
            <a:r>
              <a:rPr lang="en-US" sz="2000" b="1" dirty="0"/>
              <a:t>U.S. </a:t>
            </a:r>
            <a:r>
              <a:rPr lang="en-US" sz="2000" b="1" i="1" dirty="0"/>
              <a:t>Commercial Space Launch Act, </a:t>
            </a:r>
            <a:r>
              <a:rPr lang="en-US" sz="2000" b="1" dirty="0"/>
              <a:t>as amended in 2004, 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a</a:t>
            </a:r>
            <a:r>
              <a:rPr lang="en-US" sz="2000" b="1" dirty="0" smtClean="0"/>
              <a:t>erospace vehicles are </a:t>
            </a:r>
            <a:r>
              <a:rPr lang="en-US" sz="2000" b="1" dirty="0" smtClean="0">
                <a:solidFill>
                  <a:srgbClr val="FF0000"/>
                </a:solidFill>
              </a:rPr>
              <a:t>space objects </a:t>
            </a:r>
            <a:r>
              <a:rPr lang="en-US" sz="2000" b="1" dirty="0" smtClean="0"/>
              <a:t>and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/>
              <a:t>travelers </a:t>
            </a:r>
            <a:r>
              <a:rPr lang="en-US" sz="2000" b="1" dirty="0"/>
              <a:t>in </a:t>
            </a:r>
            <a:r>
              <a:rPr lang="en-US" sz="2000" b="1" dirty="0" smtClean="0"/>
              <a:t>these vehicles are  </a:t>
            </a:r>
            <a:r>
              <a:rPr lang="en-US" sz="2000" b="1" dirty="0"/>
              <a:t>“</a:t>
            </a:r>
            <a:r>
              <a:rPr lang="en-US" sz="2000" b="1" dirty="0">
                <a:solidFill>
                  <a:srgbClr val="FF0000"/>
                </a:solidFill>
              </a:rPr>
              <a:t>space flight participants</a:t>
            </a:r>
            <a:r>
              <a:rPr lang="en-US" sz="2000" b="1" dirty="0"/>
              <a:t>”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SFP</a:t>
            </a:r>
            <a:r>
              <a:rPr lang="en-US" sz="2000" b="1" dirty="0"/>
              <a:t>)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CA" sz="2000" b="1" dirty="0" smtClean="0"/>
          </a:p>
          <a:p>
            <a:pPr>
              <a:spcBef>
                <a:spcPts val="0"/>
              </a:spcBef>
              <a:defRPr/>
            </a:pPr>
            <a:r>
              <a:rPr lang="en-US" sz="2000" b="1" dirty="0"/>
              <a:t>The U.S. law includes a provision regarding a </a:t>
            </a:r>
            <a:r>
              <a:rPr lang="en-US" sz="2000" b="1" dirty="0">
                <a:solidFill>
                  <a:srgbClr val="FF0000"/>
                </a:solidFill>
              </a:rPr>
              <a:t>waiver of compensation claim</a:t>
            </a:r>
            <a:r>
              <a:rPr lang="en-US" sz="2000" b="1" dirty="0"/>
              <a:t> by a </a:t>
            </a:r>
            <a:r>
              <a:rPr lang="en-US" sz="2000" b="1" dirty="0" err="1"/>
              <a:t>SFP</a:t>
            </a:r>
            <a:r>
              <a:rPr lang="en-US" sz="2000" b="1" dirty="0"/>
              <a:t> thereby excluding liability of the space flight operator.  </a:t>
            </a:r>
            <a:endParaRPr lang="en-US" sz="2000" b="1" u="sng" dirty="0"/>
          </a:p>
          <a:p>
            <a:pPr>
              <a:spcBef>
                <a:spcPts val="0"/>
              </a:spcBef>
              <a:defRPr/>
            </a:pPr>
            <a:endParaRPr lang="en-US" sz="2000" b="1" u="sng" dirty="0"/>
          </a:p>
          <a:p>
            <a:pPr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To be entitled to such a waiver</a:t>
            </a:r>
            <a:r>
              <a:rPr lang="en-US" sz="2000" b="1" dirty="0" smtClean="0"/>
              <a:t>,  a </a:t>
            </a:r>
            <a:r>
              <a:rPr lang="en-US" sz="2000" b="1" dirty="0"/>
              <a:t>space flight operator must </a:t>
            </a:r>
            <a:r>
              <a:rPr lang="en-US" sz="2000" b="1" dirty="0">
                <a:solidFill>
                  <a:srgbClr val="FF0000"/>
                </a:solidFill>
              </a:rPr>
              <a:t>inform and seek “informed consent” </a:t>
            </a:r>
            <a:r>
              <a:rPr lang="en-US" sz="2000" b="1" dirty="0"/>
              <a:t>from each space flight participant </a:t>
            </a:r>
            <a:r>
              <a:rPr lang="en-US" sz="2000" b="1" dirty="0" smtClean="0"/>
              <a:t>about </a:t>
            </a:r>
            <a:r>
              <a:rPr lang="en-US" sz="2000" b="1" dirty="0"/>
              <a:t>the risks </a:t>
            </a:r>
            <a:r>
              <a:rPr lang="en-US" sz="2000" b="1" dirty="0" smtClean="0"/>
              <a:t>involved in such a flight.</a:t>
            </a:r>
            <a:endParaRPr lang="en-CA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F088F-1BB9-4953-BE46-DF4B773EA5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44862" cy="703385"/>
          </a:xfrm>
        </p:spPr>
        <p:txBody>
          <a:bodyPr/>
          <a:lstStyle/>
          <a:p>
            <a:r>
              <a:rPr lang="en-US" sz="2954" b="1" i="1" u="sng" dirty="0" smtClean="0">
                <a:solidFill>
                  <a:srgbClr val="C00000"/>
                </a:solidFill>
              </a:rPr>
              <a:t>Passenger liability</a:t>
            </a:r>
            <a:endParaRPr lang="en-US" sz="2954" b="1" i="1" u="sng" dirty="0">
              <a:solidFill>
                <a:srgbClr val="C000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650773" cy="4953000"/>
          </a:xfrm>
        </p:spPr>
        <p:txBody>
          <a:bodyPr>
            <a:normAutofit lnSpcReduction="10000"/>
          </a:bodyPr>
          <a:lstStyle/>
          <a:p>
            <a:pPr>
              <a:buSzPct val="93000"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rgbClr val="FF0000"/>
                </a:solidFill>
              </a:rPr>
              <a:t>HOWEVER, the </a:t>
            </a:r>
            <a:r>
              <a:rPr lang="en-CA" sz="2000" b="1" u="sng" dirty="0">
                <a:solidFill>
                  <a:srgbClr val="FF0000"/>
                </a:solidFill>
              </a:rPr>
              <a:t>U.S. law </a:t>
            </a:r>
            <a:r>
              <a:rPr lang="en-CA" sz="2000" b="1" u="sng" dirty="0" smtClean="0">
                <a:solidFill>
                  <a:srgbClr val="FF0000"/>
                </a:solidFill>
              </a:rPr>
              <a:t>might not helpful in</a:t>
            </a:r>
            <a:r>
              <a:rPr lang="en-US" sz="2000" b="1" dirty="0" smtClean="0"/>
              <a:t> </a:t>
            </a:r>
            <a:r>
              <a:rPr lang="en-US" sz="2000" b="1" dirty="0"/>
              <a:t>excluding the liability of the aerospace transport operators involved in </a:t>
            </a:r>
            <a:r>
              <a:rPr lang="en-CA" sz="2000" b="1" dirty="0">
                <a:solidFill>
                  <a:srgbClr val="FF0000"/>
                </a:solidFill>
              </a:rPr>
              <a:t>international flights and national flights in other countries. 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SzPct val="93000"/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>
              <a:buSzPct val="93000"/>
              <a:buFont typeface="Arial" panose="020B0604020202020204" pitchFamily="34" charset="0"/>
              <a:buChar char="•"/>
            </a:pPr>
            <a:r>
              <a:rPr lang="en-CA" sz="2000" b="1" dirty="0"/>
              <a:t>In such cases, the issue of passenger liability </a:t>
            </a:r>
            <a:r>
              <a:rPr lang="en-CA" sz="2000" b="1" dirty="0">
                <a:solidFill>
                  <a:srgbClr val="FF0000"/>
                </a:solidFill>
              </a:rPr>
              <a:t>may be </a:t>
            </a:r>
            <a:r>
              <a:rPr lang="en-CA" sz="2000" b="1" dirty="0"/>
              <a:t>governed by applicable </a:t>
            </a:r>
            <a:r>
              <a:rPr lang="en-CA" sz="2000" b="1" dirty="0">
                <a:solidFill>
                  <a:srgbClr val="FF0000"/>
                </a:solidFill>
              </a:rPr>
              <a:t>international treaties and/or foreign law. </a:t>
            </a:r>
            <a:r>
              <a:rPr lang="en-CA" sz="2000" b="1" dirty="0"/>
              <a:t>E.g.: </a:t>
            </a:r>
          </a:p>
          <a:p>
            <a:pPr>
              <a:buFont typeface="Wingdings" pitchFamily="2" charset="2"/>
              <a:buChar char="q"/>
            </a:pPr>
            <a:endParaRPr lang="en-CA" sz="2000" b="1" dirty="0"/>
          </a:p>
          <a:p>
            <a:pPr>
              <a:buFont typeface="Wingdings" pitchFamily="2" charset="2"/>
              <a:buChar char="Ø"/>
            </a:pPr>
            <a:r>
              <a:rPr lang="en-CA" sz="2000" b="1" dirty="0"/>
              <a:t>The </a:t>
            </a:r>
            <a:r>
              <a:rPr lang="en-CA" sz="2000" b="1" dirty="0">
                <a:solidFill>
                  <a:srgbClr val="FF0000"/>
                </a:solidFill>
              </a:rPr>
              <a:t>Warsaw Convention </a:t>
            </a:r>
            <a:r>
              <a:rPr lang="en-CA" sz="2000" b="1" dirty="0"/>
              <a:t>(as amended) or the </a:t>
            </a:r>
            <a:r>
              <a:rPr lang="en-US" sz="2000" b="1" dirty="0" smtClean="0"/>
              <a:t>Montreal </a:t>
            </a:r>
            <a:r>
              <a:rPr lang="en-US" sz="2000" b="1" dirty="0"/>
              <a:t>Convention, that applies to</a:t>
            </a:r>
            <a:r>
              <a:rPr lang="en-US" sz="2000" b="1" dirty="0">
                <a:solidFill>
                  <a:srgbClr val="FF0000"/>
                </a:solidFill>
              </a:rPr>
              <a:t> aircraft </a:t>
            </a:r>
            <a:r>
              <a:rPr lang="en-US" sz="2000" b="1" dirty="0"/>
              <a:t>involved in international transportation; or </a:t>
            </a:r>
          </a:p>
          <a:p>
            <a:pPr>
              <a:buFont typeface="Wingdings" pitchFamily="2" charset="2"/>
              <a:buChar char="Ø"/>
            </a:pPr>
            <a:endParaRPr lang="en-US" sz="2000" b="1" dirty="0"/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1972 Liability Convention </a:t>
            </a:r>
            <a:r>
              <a:rPr lang="en-US" sz="2000" b="1" dirty="0"/>
              <a:t>that applies to </a:t>
            </a:r>
            <a:r>
              <a:rPr lang="en-US" sz="2000" b="1" dirty="0">
                <a:solidFill>
                  <a:srgbClr val="FF0000"/>
                </a:solidFill>
              </a:rPr>
              <a:t>space vehicles </a:t>
            </a:r>
            <a:r>
              <a:rPr lang="en-US" sz="2000" b="1" dirty="0"/>
              <a:t>using rocket propulsion (space object, including launch vehicle) </a:t>
            </a: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Applicable laws of various countries, if any…… 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CA" sz="1662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65E98-26F5-4770-A24A-3C01F01B407F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28185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i="1" u="sng" dirty="0" smtClean="0">
                <a:solidFill>
                  <a:srgbClr val="C00000"/>
                </a:solidFill>
              </a:rPr>
              <a:t>Main Issues to </a:t>
            </a:r>
            <a:r>
              <a:rPr lang="en-US" sz="3200" b="1" i="1" u="sng" dirty="0">
                <a:solidFill>
                  <a:srgbClr val="C00000"/>
                </a:solidFill>
              </a:rPr>
              <a:t>be Addressed </a:t>
            </a:r>
            <a:endParaRPr lang="en-CA" sz="3200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3385" y="1371600"/>
            <a:ext cx="7807569" cy="4876800"/>
          </a:xfrm>
        </p:spPr>
        <p:txBody>
          <a:bodyPr>
            <a:noAutofit/>
          </a:bodyPr>
          <a:lstStyle/>
          <a:p>
            <a:endParaRPr lang="en-US" sz="2000" b="1" i="1" smtClean="0"/>
          </a:p>
          <a:p>
            <a:r>
              <a:rPr lang="en-US" sz="2000" b="1" i="1" smtClean="0"/>
              <a:t>In </a:t>
            </a:r>
            <a:r>
              <a:rPr lang="en-US" sz="2000" b="1" i="1" dirty="0" smtClean="0"/>
              <a:t>case of Commercial </a:t>
            </a:r>
            <a:r>
              <a:rPr lang="en-US" sz="2000" b="1" i="1" dirty="0"/>
              <a:t>Space Launch Accidents:  Who Pays</a:t>
            </a:r>
            <a:r>
              <a:rPr lang="en-US" sz="2000" b="1" i="1" dirty="0" smtClean="0"/>
              <a:t>?</a:t>
            </a:r>
            <a:r>
              <a:rPr lang="en-US" sz="2000" b="1" i="1" dirty="0"/>
              <a:t>  </a:t>
            </a:r>
          </a:p>
          <a:p>
            <a:endParaRPr lang="en-CA" sz="2000" b="1" i="1" dirty="0"/>
          </a:p>
          <a:p>
            <a:r>
              <a:rPr lang="en-CA" sz="2000" b="1" i="1" dirty="0" smtClean="0"/>
              <a:t>What </a:t>
            </a:r>
            <a:r>
              <a:rPr lang="en-CA" sz="2000" b="1" i="1" dirty="0"/>
              <a:t>are the liability implications for suborbital space travel?</a:t>
            </a:r>
          </a:p>
          <a:p>
            <a:endParaRPr lang="en-CA" sz="2000" b="1" i="1" dirty="0" smtClean="0"/>
          </a:p>
          <a:p>
            <a:r>
              <a:rPr lang="en-CA" sz="2000" b="1" i="1" dirty="0" smtClean="0"/>
              <a:t>In the USA, what role does </a:t>
            </a:r>
            <a:r>
              <a:rPr lang="en-US" sz="2000" b="1" i="1" dirty="0" smtClean="0"/>
              <a:t>FAA </a:t>
            </a:r>
            <a:r>
              <a:rPr lang="en-US" sz="2000" b="1" i="1" dirty="0" smtClean="0"/>
              <a:t>play </a:t>
            </a:r>
            <a:r>
              <a:rPr lang="en-US" sz="2000" b="1" i="1" dirty="0" smtClean="0"/>
              <a:t>in Financial </a:t>
            </a:r>
            <a:r>
              <a:rPr lang="en-US" sz="2000" b="1" i="1" dirty="0"/>
              <a:t>Responsibility and Informed </a:t>
            </a:r>
            <a:r>
              <a:rPr lang="en-US" sz="2000" b="1" i="1" dirty="0" smtClean="0"/>
              <a:t>Consent?</a:t>
            </a:r>
            <a:endParaRPr lang="en-US" sz="2000" b="1" i="1" dirty="0"/>
          </a:p>
          <a:p>
            <a:endParaRPr lang="en-CA" sz="2000" b="1" i="1" u="sng" dirty="0"/>
          </a:p>
          <a:p>
            <a:r>
              <a:rPr lang="en-CA" sz="2000" b="1" i="1" dirty="0" smtClean="0"/>
              <a:t>Safety </a:t>
            </a:r>
            <a:r>
              <a:rPr lang="en-CA" sz="2000" b="1" i="1" dirty="0"/>
              <a:t>And Liability Regulation Of Aerospace Flights In </a:t>
            </a:r>
            <a:r>
              <a:rPr lang="en-CA" sz="2000" b="1" i="1" dirty="0" smtClean="0"/>
              <a:t>Europe </a:t>
            </a:r>
          </a:p>
          <a:p>
            <a:endParaRPr lang="en-CA" sz="2000" b="1" i="1" dirty="0"/>
          </a:p>
          <a:p>
            <a:r>
              <a:rPr lang="en-CA" sz="2000" b="1" i="1" dirty="0"/>
              <a:t>Does ICAO have jurisdiction to address suborbital flight, and should it?</a:t>
            </a:r>
          </a:p>
          <a:p>
            <a:endParaRPr lang="en-CA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21E-6110-4BF6-B0FA-29CDE7FFCCD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7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10954" cy="603739"/>
          </a:xfrm>
        </p:spPr>
        <p:txBody>
          <a:bodyPr>
            <a:noAutofit/>
          </a:bodyPr>
          <a:lstStyle/>
          <a:p>
            <a:pPr algn="ctr"/>
            <a:r>
              <a:rPr lang="en-US" sz="3200" b="1" i="1" u="sng" dirty="0">
                <a:solidFill>
                  <a:srgbClr val="C00000"/>
                </a:solidFill>
              </a:rPr>
              <a:t>Panelists</a:t>
            </a:r>
            <a:endParaRPr lang="en-CA" sz="3200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2369" y="1037492"/>
            <a:ext cx="8088923" cy="52109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CHAIR: 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CA" sz="2000" b="1" dirty="0"/>
              <a:t>Ram </a:t>
            </a:r>
            <a:r>
              <a:rPr lang="en-CA" sz="2000" b="1" dirty="0" smtClean="0"/>
              <a:t>Jakhu - Associate </a:t>
            </a:r>
            <a:r>
              <a:rPr lang="en-CA" sz="2000" b="1" dirty="0"/>
              <a:t>Professor, Institute of Air and Space Law, Faculty of Law, McGill University - </a:t>
            </a:r>
            <a:r>
              <a:rPr lang="en-CA" sz="2000" b="1" dirty="0" smtClean="0"/>
              <a:t>CANADA  </a:t>
            </a:r>
            <a:endParaRPr lang="en-CA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SPEAKERS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CA" sz="2000" b="1" u="sng" dirty="0" smtClean="0"/>
              <a:t>Laura </a:t>
            </a:r>
            <a:r>
              <a:rPr lang="en-CA" sz="2000" b="1" u="sng" dirty="0"/>
              <a:t>Montgomery </a:t>
            </a:r>
            <a:r>
              <a:rPr lang="en-CA" sz="2000" b="1" dirty="0"/>
              <a:t>– </a:t>
            </a:r>
            <a:r>
              <a:rPr lang="en-US" sz="2000" b="1" dirty="0" smtClean="0"/>
              <a:t>Manager</a:t>
            </a:r>
            <a:r>
              <a:rPr lang="en-US" sz="2000" b="1" dirty="0"/>
              <a:t>, Space Law Branch, Office of the Chief Counsel, Federal Aviation </a:t>
            </a:r>
            <a:r>
              <a:rPr lang="en-US" sz="2000" b="1" dirty="0" smtClean="0"/>
              <a:t>Administration, </a:t>
            </a:r>
            <a:r>
              <a:rPr lang="en-CA" sz="2000" b="1" dirty="0" smtClean="0"/>
              <a:t>Washington</a:t>
            </a:r>
            <a:r>
              <a:rPr lang="en-CA" sz="2000" b="1" dirty="0"/>
              <a:t>, </a:t>
            </a:r>
            <a:r>
              <a:rPr lang="en-CA" sz="2000" b="1" dirty="0" smtClean="0"/>
              <a:t>DC, USA</a:t>
            </a:r>
            <a:r>
              <a:rPr lang="en-CA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(“The </a:t>
            </a:r>
            <a:r>
              <a:rPr lang="en-US" sz="2000" b="1" i="1" dirty="0">
                <a:solidFill>
                  <a:srgbClr val="FF0000"/>
                </a:solidFill>
              </a:rPr>
              <a:t>FAA’s Role in Financial Responsibility and Informed </a:t>
            </a:r>
            <a:r>
              <a:rPr lang="en-US" sz="2000" b="1" i="1" dirty="0" smtClean="0">
                <a:solidFill>
                  <a:srgbClr val="FF0000"/>
                </a:solidFill>
              </a:rPr>
              <a:t>Consent”)</a:t>
            </a:r>
            <a:endParaRPr lang="en-US" sz="2000" b="1" i="1" dirty="0">
              <a:solidFill>
                <a:srgbClr val="FF0000"/>
              </a:solidFill>
            </a:endParaRPr>
          </a:p>
          <a:p>
            <a:endParaRPr lang="en-CA" sz="2000" b="1" u="sng" dirty="0" smtClean="0"/>
          </a:p>
          <a:p>
            <a:r>
              <a:rPr lang="en-CA" sz="2000" b="1" u="sng" dirty="0" smtClean="0"/>
              <a:t>Pamela </a:t>
            </a:r>
            <a:r>
              <a:rPr lang="en-CA" sz="2000" b="1" u="sng" dirty="0"/>
              <a:t>Meredith </a:t>
            </a:r>
            <a:r>
              <a:rPr lang="en-CA" sz="2000" b="1" dirty="0" smtClean="0"/>
              <a:t>– Attorney with </a:t>
            </a:r>
            <a:r>
              <a:rPr lang="en-CA" sz="2000" b="1" dirty="0" err="1"/>
              <a:t>Zuckert</a:t>
            </a:r>
            <a:r>
              <a:rPr lang="en-CA" sz="2000" b="1" dirty="0"/>
              <a:t>, </a:t>
            </a:r>
            <a:r>
              <a:rPr lang="en-CA" sz="2000" b="1" dirty="0" err="1"/>
              <a:t>Scoutt</a:t>
            </a:r>
            <a:r>
              <a:rPr lang="en-CA" sz="2000" b="1" dirty="0"/>
              <a:t> &amp; </a:t>
            </a:r>
            <a:r>
              <a:rPr lang="en-CA" sz="2000" b="1" dirty="0" err="1"/>
              <a:t>Rasenberger</a:t>
            </a:r>
            <a:r>
              <a:rPr lang="en-CA" sz="2000" b="1" dirty="0"/>
              <a:t>, Washington, </a:t>
            </a:r>
            <a:r>
              <a:rPr lang="en-CA" sz="2000" b="1" dirty="0" smtClean="0"/>
              <a:t>DC, USA; specialises in commercial space transactions, legal </a:t>
            </a:r>
            <a:r>
              <a:rPr lang="en-CA" sz="2000" b="1" dirty="0"/>
              <a:t>risk management </a:t>
            </a:r>
            <a:r>
              <a:rPr lang="en-CA" sz="2000" b="1" dirty="0" smtClean="0"/>
              <a:t>and space insurance, space licensing </a:t>
            </a:r>
            <a:r>
              <a:rPr lang="en-CA" sz="2000" b="1" dirty="0"/>
              <a:t>and </a:t>
            </a:r>
            <a:r>
              <a:rPr lang="en-CA" sz="2000" b="1" dirty="0" smtClean="0"/>
              <a:t>regulation </a:t>
            </a:r>
            <a:r>
              <a:rPr lang="en-CA" sz="2000" b="1" dirty="0" smtClean="0">
                <a:solidFill>
                  <a:srgbClr val="FF0000"/>
                </a:solidFill>
              </a:rPr>
              <a:t>(“</a:t>
            </a:r>
            <a:r>
              <a:rPr lang="en-US" sz="2000" b="1" i="1" dirty="0" smtClean="0">
                <a:solidFill>
                  <a:srgbClr val="FF0000"/>
                </a:solidFill>
              </a:rPr>
              <a:t>Commercial </a:t>
            </a:r>
            <a:r>
              <a:rPr lang="en-US" sz="2000" b="1" i="1" dirty="0">
                <a:solidFill>
                  <a:srgbClr val="FF0000"/>
                </a:solidFill>
              </a:rPr>
              <a:t>Space Launch Accidents:  Who Pays?”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en-US" sz="2000" b="1" dirty="0" smtClean="0"/>
              <a:t>) </a:t>
            </a:r>
          </a:p>
          <a:p>
            <a:endParaRPr lang="en-CA" sz="2000" b="1" dirty="0"/>
          </a:p>
          <a:p>
            <a:r>
              <a:rPr lang="en-CA" sz="2000" b="1" u="sng" dirty="0"/>
              <a:t>Michael Chatzipanagiotis </a:t>
            </a:r>
            <a:r>
              <a:rPr lang="en-CA" sz="2000" b="1" dirty="0"/>
              <a:t>– Attorney at Law, </a:t>
            </a:r>
            <a:r>
              <a:rPr lang="en-CA" sz="2000" b="1" dirty="0" smtClean="0"/>
              <a:t>Athens, Greece; </a:t>
            </a:r>
            <a:r>
              <a:rPr lang="en-GB" sz="2000" b="1" dirty="0" smtClean="0"/>
              <a:t>specializes </a:t>
            </a:r>
            <a:r>
              <a:rPr lang="en-GB" sz="2000" b="1" dirty="0"/>
              <a:t>in aviation, space and IP law. </a:t>
            </a:r>
            <a:r>
              <a:rPr lang="en-CA" sz="2000" b="1" dirty="0" smtClean="0">
                <a:solidFill>
                  <a:srgbClr val="FF0000"/>
                </a:solidFill>
              </a:rPr>
              <a:t>(“</a:t>
            </a:r>
            <a:r>
              <a:rPr lang="en-CA" sz="2000" b="1" i="1" dirty="0" smtClean="0">
                <a:solidFill>
                  <a:srgbClr val="FF0000"/>
                </a:solidFill>
              </a:rPr>
              <a:t>Exploring The Labyrinth: Safety And Liability Regulation Of Aerospace Flights In Europe</a:t>
            </a:r>
            <a:r>
              <a:rPr lang="en-CA" sz="2000" b="1" dirty="0" smtClean="0">
                <a:solidFill>
                  <a:srgbClr val="FF0000"/>
                </a:solidFill>
              </a:rPr>
              <a:t>”) </a:t>
            </a:r>
            <a:endParaRPr lang="en-CA" sz="2000" b="1" dirty="0">
              <a:solidFill>
                <a:srgbClr val="FF0000"/>
              </a:solidFill>
            </a:endParaRPr>
          </a:p>
          <a:p>
            <a:pPr lvl="0"/>
            <a:endParaRPr lang="en-CA" sz="1846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21E-6110-4BF6-B0FA-29CDE7FFCCD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1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7281"/>
            <a:ext cx="8305800" cy="9422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 YOU  FOR  YOUR  ATTENTION    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GB" altLang="zh-CN" sz="4985" dirty="0"/>
              <a:t>Thank you</a:t>
            </a:r>
            <a:endParaRPr lang="en-US" sz="3692" dirty="0"/>
          </a:p>
          <a:p>
            <a:endParaRPr lang="en-US" dirty="0" smtClean="0"/>
          </a:p>
        </p:txBody>
      </p:sp>
      <p:pic>
        <p:nvPicPr>
          <p:cNvPr id="35844" name="Picture 4" descr="intro_102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1600200"/>
            <a:ext cx="7239000" cy="45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818DE4-2013-48AA-8CF3-01FDB850BCAE}" type="slidenum">
              <a:rPr lang="en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</a:t>
            </a:fld>
            <a:endParaRPr lang="en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609600"/>
          </a:xfrm>
        </p:spPr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Introduction &amp; Background</a:t>
            </a:r>
            <a:endParaRPr lang="en-US" sz="2800" b="1" i="1" u="sng" dirty="0">
              <a:solidFill>
                <a:srgbClr val="C0000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066800"/>
            <a:ext cx="7772400" cy="5029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CA" sz="2000" b="1" dirty="0"/>
              <a:t>A</a:t>
            </a:r>
            <a:r>
              <a:rPr lang="en-CA" sz="2000" b="1" dirty="0" smtClean="0"/>
              <a:t>erospace </a:t>
            </a:r>
            <a:r>
              <a:rPr lang="en-CA" sz="2000" b="1" dirty="0"/>
              <a:t>transportation refers to carriage by vehicles that are capable of </a:t>
            </a:r>
            <a:r>
              <a:rPr lang="en-CA" sz="2000" b="1" dirty="0">
                <a:solidFill>
                  <a:srgbClr val="FF0000"/>
                </a:solidFill>
              </a:rPr>
              <a:t>seamless operation </a:t>
            </a:r>
            <a:r>
              <a:rPr lang="en-CA" sz="2000" b="1" dirty="0"/>
              <a:t>within both airspace and outer space. </a:t>
            </a:r>
            <a:endParaRPr lang="en-GB" sz="20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b="1" dirty="0" smtClean="0"/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Aerospace vehicles will </a:t>
            </a:r>
            <a:r>
              <a:rPr lang="en-US" sz="2000" b="1" dirty="0"/>
              <a:t>soon be </a:t>
            </a:r>
            <a:r>
              <a:rPr lang="en-US" sz="2000" b="1" dirty="0" smtClean="0"/>
              <a:t>transporting </a:t>
            </a:r>
            <a:r>
              <a:rPr lang="en-US" sz="2000" b="1" dirty="0"/>
              <a:t>people and </a:t>
            </a:r>
            <a:r>
              <a:rPr lang="en-US" sz="2000" b="1" dirty="0" smtClean="0"/>
              <a:t>cargo/payloads on </a:t>
            </a:r>
            <a:r>
              <a:rPr lang="en-US" sz="2000" b="1" dirty="0" smtClean="0">
                <a:solidFill>
                  <a:srgbClr val="FF0000"/>
                </a:solidFill>
              </a:rPr>
              <a:t>suborbital flights </a:t>
            </a:r>
            <a:r>
              <a:rPr lang="en-US" sz="2000" b="1" dirty="0" smtClean="0"/>
              <a:t>as well as </a:t>
            </a:r>
            <a:r>
              <a:rPr lang="en-US" sz="2000" b="1" dirty="0"/>
              <a:t>from </a:t>
            </a:r>
            <a:r>
              <a:rPr lang="en-US" sz="2000" b="1" dirty="0">
                <a:solidFill>
                  <a:srgbClr val="FF0000"/>
                </a:solidFill>
              </a:rPr>
              <a:t>point-to-point</a:t>
            </a:r>
            <a:r>
              <a:rPr lang="en-US" sz="2000" b="1" dirty="0"/>
              <a:t> on the surface of the Earth through outer space. </a:t>
            </a:r>
            <a:endParaRPr lang="en-GB" altLang="ja-JP" sz="20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GB" altLang="ja-JP" sz="20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Aerospace </a:t>
            </a:r>
            <a:r>
              <a:rPr lang="en-US" sz="2000" b="1" dirty="0"/>
              <a:t>vehicles </a:t>
            </a:r>
            <a:r>
              <a:rPr lang="en-US" sz="2000" b="1" dirty="0" smtClean="0"/>
              <a:t>could </a:t>
            </a:r>
            <a:r>
              <a:rPr lang="en-US" sz="2000" b="1" dirty="0"/>
              <a:t>be </a:t>
            </a:r>
            <a:r>
              <a:rPr lang="en-US" sz="2000" b="1" dirty="0" smtClean="0"/>
              <a:t>subject </a:t>
            </a:r>
            <a:r>
              <a:rPr lang="en-US" sz="2000" b="1" dirty="0" smtClean="0">
                <a:solidFill>
                  <a:srgbClr val="FF0000"/>
                </a:solidFill>
              </a:rPr>
              <a:t>two </a:t>
            </a:r>
            <a:r>
              <a:rPr lang="en-US" sz="2000" b="1" dirty="0">
                <a:solidFill>
                  <a:srgbClr val="FF0000"/>
                </a:solidFill>
              </a:rPr>
              <a:t>different legal regimes,  </a:t>
            </a:r>
            <a:r>
              <a:rPr lang="en-US" sz="2000" b="1" dirty="0" smtClean="0">
                <a:solidFill>
                  <a:srgbClr val="FF0000"/>
                </a:solidFill>
              </a:rPr>
              <a:t>(i.e. aviation </a:t>
            </a:r>
            <a:r>
              <a:rPr lang="en-US" sz="2000" b="1" dirty="0">
                <a:solidFill>
                  <a:srgbClr val="FF0000"/>
                </a:solidFill>
              </a:rPr>
              <a:t>law and law of outer space) </a:t>
            </a:r>
            <a:r>
              <a:rPr lang="en-US" sz="2000" b="1" dirty="0" smtClean="0"/>
              <a:t>. </a:t>
            </a:r>
            <a:endParaRPr lang="en-US" sz="2000" b="1" dirty="0"/>
          </a:p>
          <a:p>
            <a:pPr>
              <a:lnSpc>
                <a:spcPct val="80000"/>
              </a:lnSpc>
              <a:defRPr/>
            </a:pPr>
            <a:endParaRPr lang="en-GB" altLang="ja-JP" sz="20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/>
              <a:t>Application of this dual </a:t>
            </a:r>
            <a:r>
              <a:rPr lang="en-US" sz="2000" b="1" dirty="0"/>
              <a:t>legal </a:t>
            </a:r>
            <a:r>
              <a:rPr lang="en-US" sz="2000" b="1" dirty="0" smtClean="0"/>
              <a:t>regime would </a:t>
            </a:r>
            <a:r>
              <a:rPr lang="en-US" sz="2000" b="1" dirty="0"/>
              <a:t>cause confusion </a:t>
            </a:r>
            <a:r>
              <a:rPr lang="en-US" sz="2000" b="1" dirty="0" smtClean="0"/>
              <a:t>in determining </a:t>
            </a:r>
            <a:r>
              <a:rPr lang="en-US" sz="2000" b="1" dirty="0"/>
              <a:t>liability in case </a:t>
            </a:r>
            <a:r>
              <a:rPr lang="en-US" sz="2000" b="1" dirty="0" smtClean="0"/>
              <a:t>of: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injury to or </a:t>
            </a:r>
            <a:r>
              <a:rPr lang="en-US" sz="2000" b="1" dirty="0">
                <a:solidFill>
                  <a:srgbClr val="FF0000"/>
                </a:solidFill>
              </a:rPr>
              <a:t>death </a:t>
            </a:r>
            <a:r>
              <a:rPr lang="en-US" sz="2000" b="1" dirty="0" smtClean="0">
                <a:solidFill>
                  <a:srgbClr val="FF0000"/>
                </a:solidFill>
              </a:rPr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passengers </a:t>
            </a:r>
            <a:r>
              <a:rPr lang="en-US" sz="2000" b="1" dirty="0" smtClean="0"/>
              <a:t>and/or</a:t>
            </a:r>
            <a:endParaRPr lang="en-US" sz="2000" b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d</a:t>
            </a:r>
            <a:r>
              <a:rPr lang="en-US" sz="2000" b="1" dirty="0" smtClean="0"/>
              <a:t>amage to cargo/payloads</a:t>
            </a:r>
            <a:endParaRPr lang="en-US" sz="2000" b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caused </a:t>
            </a:r>
            <a:r>
              <a:rPr lang="en-US" sz="2000" b="1" dirty="0"/>
              <a:t>during aerospace </a:t>
            </a:r>
            <a:r>
              <a:rPr lang="en-US" sz="2000" b="1" dirty="0" smtClean="0"/>
              <a:t>transportation,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on the surface of the Earth, in air and in outer space.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 marL="0" indent="0">
              <a:lnSpc>
                <a:spcPct val="80000"/>
              </a:lnSpc>
              <a:buNone/>
            </a:pPr>
            <a:endParaRPr lang="en-US" sz="1800" b="1" dirty="0" smtClean="0"/>
          </a:p>
          <a:p>
            <a:pPr>
              <a:lnSpc>
                <a:spcPct val="80000"/>
              </a:lnSpc>
            </a:pPr>
            <a:endParaRPr lang="en-US" sz="1800" b="1" dirty="0"/>
          </a:p>
          <a:p>
            <a:pPr>
              <a:lnSpc>
                <a:spcPct val="80000"/>
              </a:lnSpc>
            </a:pPr>
            <a:endParaRPr lang="en-GB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DFCE-F44A-45E6-88C7-ABC11390F30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198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304803"/>
            <a:ext cx="8686800" cy="685798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b="1" i="1" u="sng" dirty="0">
                <a:solidFill>
                  <a:srgbClr val="C00000"/>
                </a:solidFill>
              </a:rPr>
              <a:t>Emerging Commercial Aerospace Transport Industry </a:t>
            </a:r>
            <a:endParaRPr lang="en-US" sz="2800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pPr eaLnBrk="1" hangingPunct="1">
              <a:defRPr/>
            </a:pPr>
            <a:endParaRPr lang="en-US" sz="1800" b="1" cap="all" dirty="0" smtClean="0"/>
          </a:p>
          <a:p>
            <a:pPr eaLnBrk="1" hangingPunct="1">
              <a:defRPr/>
            </a:pPr>
            <a:endParaRPr lang="en-US" sz="1800" b="1" cap="all" dirty="0" smtClean="0"/>
          </a:p>
          <a:p>
            <a:pPr eaLnBrk="1" hangingPunct="1">
              <a:defRPr/>
            </a:pPr>
            <a:r>
              <a:rPr lang="en-US" sz="1800" b="1" cap="all" dirty="0" smtClean="0"/>
              <a:t>virgin </a:t>
            </a:r>
            <a:r>
              <a:rPr lang="en-US" sz="1800" b="1" cap="all" dirty="0"/>
              <a:t>galactic website: </a:t>
            </a:r>
            <a:endParaRPr lang="en-US" sz="1800" dirty="0"/>
          </a:p>
          <a:p>
            <a:pPr eaLnBrk="1" hangingPunct="1">
              <a:defRPr/>
            </a:pPr>
            <a:endParaRPr lang="en-US" sz="1800" b="1" i="1" dirty="0" smtClean="0"/>
          </a:p>
          <a:p>
            <a:pPr eaLnBrk="1" hangingPunct="1">
              <a:defRPr/>
            </a:pPr>
            <a:r>
              <a:rPr lang="en-US" sz="1800" b="1" i="1" u="sng" dirty="0" smtClean="0">
                <a:solidFill>
                  <a:srgbClr val="FF0000"/>
                </a:solidFill>
              </a:rPr>
              <a:t>700 </a:t>
            </a:r>
            <a:r>
              <a:rPr lang="en-US" sz="1800" b="1" i="1" u="sng" dirty="0">
                <a:solidFill>
                  <a:srgbClr val="FF0000"/>
                </a:solidFill>
              </a:rPr>
              <a:t>Virgin Galactic astronauts </a:t>
            </a:r>
            <a:r>
              <a:rPr lang="en-US" sz="1800" b="1" i="1" dirty="0" smtClean="0"/>
              <a:t>signed up with  tickets </a:t>
            </a:r>
            <a:r>
              <a:rPr lang="en-US" sz="1800" b="1" i="1" u="sng" dirty="0">
                <a:solidFill>
                  <a:srgbClr val="FF0000"/>
                </a:solidFill>
              </a:rPr>
              <a:t>cost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of $</a:t>
            </a:r>
            <a:r>
              <a:rPr lang="en-US" sz="1800" b="1" i="1" u="sng" dirty="0" smtClean="0">
                <a:solidFill>
                  <a:srgbClr val="FF0000"/>
                </a:solidFill>
              </a:rPr>
              <a:t>250,000</a:t>
            </a:r>
            <a:r>
              <a:rPr lang="en-US" sz="1800" b="1" i="1" u="sng" dirty="0" smtClean="0"/>
              <a:t> each</a:t>
            </a:r>
            <a:r>
              <a:rPr lang="en-US" sz="1800" b="1" i="1" dirty="0" smtClean="0"/>
              <a:t>.</a:t>
            </a:r>
            <a:endParaRPr lang="en-US" sz="1800" b="1" i="1" dirty="0"/>
          </a:p>
          <a:p>
            <a:pPr eaLnBrk="1" hangingPunct="1">
              <a:defRPr/>
            </a:pPr>
            <a:endParaRPr lang="en-US" sz="1800" b="1" dirty="0"/>
          </a:p>
          <a:p>
            <a:pPr>
              <a:defRPr/>
            </a:pPr>
            <a:r>
              <a:rPr lang="en-CA" sz="1800" b="1" dirty="0" smtClean="0">
                <a:solidFill>
                  <a:srgbClr val="FF0000"/>
                </a:solidFill>
              </a:rPr>
              <a:t>FAA’s</a:t>
            </a:r>
            <a:r>
              <a:rPr lang="en-CA" sz="1800" b="1" dirty="0" smtClean="0"/>
              <a:t> </a:t>
            </a:r>
            <a:r>
              <a:rPr lang="en-CA" sz="1800" b="1" dirty="0"/>
              <a:t>Office of Commercial Space Transportation told the U.S. House Subcommittee on Space and </a:t>
            </a:r>
            <a:r>
              <a:rPr lang="en-CA" sz="1800" b="1" dirty="0" smtClean="0"/>
              <a:t>Aeronautics </a:t>
            </a:r>
            <a:r>
              <a:rPr lang="en-CA" sz="1800" b="1" dirty="0"/>
              <a:t>(20 March 2012</a:t>
            </a:r>
            <a:r>
              <a:rPr lang="en-CA" sz="1800" b="1" dirty="0" smtClean="0"/>
              <a:t>):</a:t>
            </a:r>
          </a:p>
          <a:p>
            <a:pPr>
              <a:defRPr/>
            </a:pPr>
            <a:endParaRPr lang="en-US" sz="1800" b="1" dirty="0"/>
          </a:p>
          <a:p>
            <a:pPr eaLnBrk="1" hangingPunct="1">
              <a:defRPr/>
            </a:pPr>
            <a:r>
              <a:rPr lang="en-CA" sz="1800" b="1" dirty="0" smtClean="0"/>
              <a:t> space tourism could be  “</a:t>
            </a:r>
            <a:r>
              <a:rPr lang="en-CA" sz="1800" b="1" dirty="0" smtClean="0">
                <a:solidFill>
                  <a:srgbClr val="FF0000"/>
                </a:solidFill>
              </a:rPr>
              <a:t>a</a:t>
            </a:r>
            <a:r>
              <a:rPr lang="en-CA" sz="1800" b="1" dirty="0" smtClean="0"/>
              <a:t> </a:t>
            </a:r>
            <a:r>
              <a:rPr lang="en-CA" sz="1800" b="1" dirty="0">
                <a:solidFill>
                  <a:srgbClr val="FF0000"/>
                </a:solidFill>
              </a:rPr>
              <a:t>$1-billion industry within the next 10 years</a:t>
            </a:r>
            <a:r>
              <a:rPr lang="en-CA" sz="1800" b="1" dirty="0" smtClean="0"/>
              <a:t>.”</a:t>
            </a:r>
            <a:endParaRPr lang="en-US" sz="1800" dirty="0"/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endParaRPr lang="en-US" sz="1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65E98-26F5-4770-A24A-3C01F01B407F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480560" cy="13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i="1" u="sng" dirty="0">
                <a:solidFill>
                  <a:srgbClr val="C00000"/>
                </a:solidFill>
              </a:rPr>
              <a:t>Start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of Affordable </a:t>
            </a:r>
            <a:r>
              <a:rPr lang="en-US" sz="2800" b="1" i="1" u="sng" dirty="0">
                <a:solidFill>
                  <a:srgbClr val="C00000"/>
                </a:solidFill>
              </a:rPr>
              <a:t>Routine Aerospace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Transportation</a:t>
            </a:r>
            <a:endParaRPr lang="en-US" sz="2800" b="1" i="1" u="sng" dirty="0">
              <a:solidFill>
                <a:srgbClr val="C00000"/>
              </a:solidFill>
            </a:endParaRPr>
          </a:p>
        </p:txBody>
      </p:sp>
      <p:pic>
        <p:nvPicPr>
          <p:cNvPr id="4099" name="Picture 6" descr="White Knight takes off with SpaceShipOne under 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877888"/>
            <a:ext cx="2286000" cy="1676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304800" y="1503364"/>
            <a:ext cx="3657600" cy="4622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rgbClr val="FF0000"/>
                </a:solidFill>
              </a:rPr>
              <a:t>On 21 June 2004, </a:t>
            </a:r>
            <a:r>
              <a:rPr lang="en-US" sz="1800" b="1" u="sng" dirty="0"/>
              <a:t>SpaceShipOne </a:t>
            </a:r>
            <a:r>
              <a:rPr lang="en-US" sz="1800" b="1" dirty="0"/>
              <a:t>was taken to an altitude of 15 Km by a custom-made transport aircraft </a:t>
            </a:r>
            <a:r>
              <a:rPr lang="en-US" sz="1800" b="1" u="sng" dirty="0"/>
              <a:t>White Knight</a:t>
            </a:r>
            <a:r>
              <a:rPr lang="en-US" sz="1800" b="1" dirty="0"/>
              <a:t>. From there, it fired its rocket engine for a vertical rise at a speed of 3,500 km per hour to reach an altitude of about 104 Km to be in outer space </a:t>
            </a:r>
          </a:p>
          <a:p>
            <a:pPr eaLnBrk="1" hangingPunct="1"/>
            <a:endParaRPr lang="en-US" sz="1800" b="1" dirty="0"/>
          </a:p>
          <a:p>
            <a:pPr eaLnBrk="1" hangingPunct="1"/>
            <a:r>
              <a:rPr lang="en-US" sz="1800" b="1" dirty="0"/>
              <a:t>SpaceShipOne and its pilot Mike </a:t>
            </a:r>
            <a:r>
              <a:rPr lang="en-US" sz="1800" b="1" dirty="0" err="1"/>
              <a:t>Melvill</a:t>
            </a:r>
            <a:r>
              <a:rPr lang="en-US" sz="1800" b="1" dirty="0"/>
              <a:t> (62 years of age) remained 3 minutes in space before returning to land horizontally at Mojave airport like an aircraft</a:t>
            </a:r>
          </a:p>
          <a:p>
            <a:pPr eaLnBrk="1" hangingPunct="1"/>
            <a:endParaRPr lang="en-CA" sz="1800" b="1" dirty="0"/>
          </a:p>
          <a:p>
            <a:pPr eaLnBrk="1" hangingPunct="1"/>
            <a:r>
              <a:rPr lang="en-CA" sz="1800" b="1" dirty="0">
                <a:solidFill>
                  <a:srgbClr val="FF0000"/>
                </a:solidFill>
              </a:rPr>
              <a:t>This was </a:t>
            </a:r>
            <a:r>
              <a:rPr lang="en-CA" sz="1800" b="1" dirty="0" smtClean="0">
                <a:solidFill>
                  <a:srgbClr val="FF0000"/>
                </a:solidFill>
              </a:rPr>
              <a:t>the first successful sub-orbital </a:t>
            </a:r>
            <a:r>
              <a:rPr lang="en-CA" sz="1800" b="1" dirty="0">
                <a:solidFill>
                  <a:srgbClr val="FF0000"/>
                </a:solidFill>
              </a:rPr>
              <a:t>flight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SpaceShipOne lands after historic space tr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79688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vert.pilot.landing.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79888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spaceshipone-flightplan-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03365"/>
            <a:ext cx="25146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72A96-8BFC-44A5-82E3-7C6DC1AB47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80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9262" cy="485043"/>
          </a:xfrm>
        </p:spPr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Various aerospace vehicles are being developed </a:t>
            </a:r>
            <a:endParaRPr lang="en-US" sz="2800" i="1" u="sng" dirty="0">
              <a:solidFill>
                <a:srgbClr val="C0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3047" y="1600200"/>
            <a:ext cx="4777153" cy="4642338"/>
          </a:xfrm>
        </p:spPr>
        <p:txBody>
          <a:bodyPr>
            <a:normAutofit/>
          </a:bodyPr>
          <a:lstStyle/>
          <a:p>
            <a:pPr marL="253225" indent="-253225">
              <a:lnSpc>
                <a:spcPct val="80000"/>
              </a:lnSpc>
              <a:spcBef>
                <a:spcPts val="535"/>
              </a:spcBef>
              <a:defRPr/>
            </a:pPr>
            <a:endParaRPr lang="en-US" sz="1800" b="1" dirty="0"/>
          </a:p>
          <a:p>
            <a:pPr marL="253225" indent="-253225">
              <a:lnSpc>
                <a:spcPct val="80000"/>
              </a:lnSpc>
              <a:spcBef>
                <a:spcPts val="535"/>
              </a:spcBef>
              <a:defRPr/>
            </a:pPr>
            <a:endParaRPr lang="en-US" sz="1846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21E-6110-4BF6-B0FA-29CDE7FFCCD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406640" cy="5554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60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59262" cy="485043"/>
          </a:xfrm>
        </p:spPr>
        <p:txBody>
          <a:bodyPr>
            <a:noAutofit/>
          </a:bodyPr>
          <a:lstStyle/>
          <a:p>
            <a:r>
              <a:rPr lang="en-US" sz="2800" b="1" i="1" u="sng" dirty="0">
                <a:solidFill>
                  <a:srgbClr val="C00000"/>
                </a:solidFill>
              </a:rPr>
              <a:t>Various aerospace vehicles are being developed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3047" y="1600200"/>
            <a:ext cx="4777153" cy="4642338"/>
          </a:xfrm>
        </p:spPr>
        <p:txBody>
          <a:bodyPr>
            <a:normAutofit/>
          </a:bodyPr>
          <a:lstStyle/>
          <a:p>
            <a:pPr marL="253225" indent="-253225">
              <a:lnSpc>
                <a:spcPct val="80000"/>
              </a:lnSpc>
              <a:spcBef>
                <a:spcPts val="535"/>
              </a:spcBef>
              <a:defRPr/>
            </a:pPr>
            <a:endParaRPr lang="en-US" sz="1800" b="1" dirty="0"/>
          </a:p>
          <a:p>
            <a:pPr marL="253225" indent="-253225">
              <a:lnSpc>
                <a:spcPct val="80000"/>
              </a:lnSpc>
              <a:spcBef>
                <a:spcPts val="535"/>
              </a:spcBef>
              <a:defRPr/>
            </a:pPr>
            <a:endParaRPr lang="en-US" sz="1846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21E-6110-4BF6-B0FA-29CDE7FFCCD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498080" cy="5623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99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12787"/>
          </a:xfrm>
        </p:spPr>
        <p:txBody>
          <a:bodyPr>
            <a:normAutofit/>
          </a:bodyPr>
          <a:lstStyle/>
          <a:p>
            <a:r>
              <a:rPr lang="en-US" sz="2800" b="1" i="1" u="sng" dirty="0">
                <a:solidFill>
                  <a:srgbClr val="C00000"/>
                </a:solidFill>
              </a:rPr>
              <a:t>Commercial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spaceports are being constructed</a:t>
            </a:r>
            <a:endParaRPr lang="en-US" sz="2800" b="1" i="1" u="sng" dirty="0">
              <a:solidFill>
                <a:srgbClr val="C00000"/>
              </a:solidFill>
            </a:endParaRPr>
          </a:p>
        </p:txBody>
      </p:sp>
      <p:sp>
        <p:nvSpPr>
          <p:cNvPr id="15463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41775" cy="2187575"/>
          </a:xfrm>
        </p:spPr>
        <p:txBody>
          <a:bodyPr/>
          <a:lstStyle/>
          <a:p>
            <a:endParaRPr lang="en-US" sz="2400"/>
          </a:p>
          <a:p>
            <a:endParaRPr lang="en-US" sz="2400"/>
          </a:p>
        </p:txBody>
      </p:sp>
      <p:pic>
        <p:nvPicPr>
          <p:cNvPr id="154643" name="Picture 19" descr="SpaceportMap(2)_0606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066800"/>
            <a:ext cx="4206240" cy="2765366"/>
          </a:xfrm>
          <a:noFill/>
          <a:ln/>
        </p:spPr>
      </p:pic>
      <p:pic>
        <p:nvPicPr>
          <p:cNvPr id="154648" name="Picture 24" descr="Image: Aerial view of spacepor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1999" y="3809998"/>
            <a:ext cx="4023360" cy="2489119"/>
          </a:xfrm>
          <a:noFill/>
          <a:ln/>
        </p:spPr>
      </p:pic>
      <p:sp>
        <p:nvSpPr>
          <p:cNvPr id="154645" name="Rectangle 21"/>
          <p:cNvSpPr>
            <a:spLocks noGrp="1" noChangeArrowheads="1"/>
          </p:cNvSpPr>
          <p:nvPr>
            <p:ph sz="quarter" idx="4"/>
          </p:nvPr>
        </p:nvSpPr>
        <p:spPr>
          <a:xfrm>
            <a:off x="4938713" y="3943350"/>
            <a:ext cx="3524250" cy="2187575"/>
          </a:xfrm>
        </p:spPr>
        <p:txBody>
          <a:bodyPr/>
          <a:lstStyle/>
          <a:p>
            <a:r>
              <a:rPr lang="en-US" sz="2400" b="1" dirty="0" smtClean="0"/>
              <a:t>Singapore</a:t>
            </a:r>
            <a:endParaRPr lang="en-US" sz="2400" b="1" dirty="0"/>
          </a:p>
          <a:p>
            <a:r>
              <a:rPr lang="en-US" sz="2400" b="1" dirty="0"/>
              <a:t>Sweden</a:t>
            </a:r>
          </a:p>
          <a:p>
            <a:r>
              <a:rPr lang="en-US" sz="2400" b="1" dirty="0"/>
              <a:t>The United Arab Emirates </a:t>
            </a:r>
            <a:endParaRPr lang="en-US" sz="2400" b="1" dirty="0"/>
          </a:p>
          <a:p>
            <a:r>
              <a:rPr lang="en-US" sz="2400" b="1" dirty="0" smtClean="0"/>
              <a:t>Others…</a:t>
            </a:r>
            <a:endParaRPr lang="en-US" sz="2400" b="1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524000"/>
            <a:ext cx="3965575" cy="2212975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US:</a:t>
            </a:r>
          </a:p>
          <a:p>
            <a:pPr>
              <a:buFont typeface="Wingdings" pitchFamily="2" charset="2"/>
              <a:buNone/>
            </a:pPr>
            <a:r>
              <a:rPr lang="en-US" sz="1200" b="1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000" b="1" dirty="0"/>
              <a:t>	An aerial view shows the Oklahoma Spaceport's 13,503-foot-long runway.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2400" y="6172200"/>
            <a:ext cx="533400" cy="457200"/>
          </a:xfrm>
        </p:spPr>
        <p:txBody>
          <a:bodyPr/>
          <a:lstStyle/>
          <a:p>
            <a:fld id="{B84EFB3F-3B6B-4A92-B57D-D324755F00E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944562"/>
          </a:xfrm>
        </p:spPr>
        <p:txBody>
          <a:bodyPr>
            <a:normAutofit/>
          </a:bodyPr>
          <a:lstStyle/>
          <a:p>
            <a:pPr algn="ctr"/>
            <a:r>
              <a:rPr lang="en-CA" sz="1800" dirty="0">
                <a:hlinkClick r:id="rId2"/>
              </a:rPr>
              <a:t>http://</a:t>
            </a:r>
            <a:r>
              <a:rPr lang="en-CA" sz="1800" dirty="0" smtClean="0">
                <a:hlinkClick r:id="rId2"/>
              </a:rPr>
              <a:t>news.yahoo.com/investigators-branson-spacecraft-crash-072616071.html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2200" b="1" dirty="0" smtClean="0"/>
              <a:t>2 November 2014  </a:t>
            </a:r>
            <a:r>
              <a:rPr lang="en-CA" sz="2200" b="1" dirty="0" smtClean="0">
                <a:solidFill>
                  <a:srgbClr val="FF0000"/>
                </a:solidFill>
              </a:rPr>
              <a:t>(sadly accidents could and would happen)</a:t>
            </a:r>
            <a:endParaRPr lang="en-CA" sz="2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DFCE-F44A-45E6-88C7-ABC11390F30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846320" cy="5036500"/>
          </a:xfrm>
        </p:spPr>
      </p:pic>
      <p:pic>
        <p:nvPicPr>
          <p:cNvPr id="1026" name="Picture 2" descr="http://l3.yimg.com/bt/api/res/1.2/2veYbNMnOkbALqcJY4gs3Q--/YXBwaWQ9eW5ld3M7Zmk9ZmlsbDtoPTcwMDtweW9mZj0wO3E9NzU7dz0xMDUw/http:/media.zenfs.com/en_us/News/ap_webfeeds/70c53a58f6d7322a640f6a706700d10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56616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lactic CEO on Crash: &amp;#39;Today Was a Tough Day&amp;#39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6458" cy="7737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i="1" u="sng" dirty="0">
                <a:solidFill>
                  <a:srgbClr val="C00000"/>
                </a:solidFill>
              </a:rPr>
              <a:t>Internationalization of aerospace transportation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812645" cy="5105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en-GB" sz="2900" b="1" dirty="0"/>
          </a:p>
          <a:p>
            <a:pPr>
              <a:spcBef>
                <a:spcPts val="0"/>
              </a:spcBef>
            </a:pPr>
            <a:r>
              <a:rPr lang="en-GB" sz="2400" b="1" dirty="0"/>
              <a:t>Like aircraft, aerospace vehicles most likely would be developed and manufactured by a small group of countries.</a:t>
            </a:r>
          </a:p>
          <a:p>
            <a:pPr>
              <a:spcBef>
                <a:spcPts val="0"/>
              </a:spcBef>
            </a:pPr>
            <a:endParaRPr lang="en-GB" sz="2400" b="1" dirty="0"/>
          </a:p>
          <a:p>
            <a:pPr>
              <a:spcBef>
                <a:spcPts val="0"/>
              </a:spcBef>
            </a:pPr>
            <a:r>
              <a:rPr lang="en-GB" sz="2400" b="1" dirty="0"/>
              <a:t>By constructing and operating appropriate ground facilities </a:t>
            </a:r>
            <a:r>
              <a:rPr lang="en-GB" sz="2400" b="1" dirty="0" smtClean="0"/>
              <a:t>(spaceports</a:t>
            </a:r>
            <a:r>
              <a:rPr lang="en-GB" sz="2400" b="1" dirty="0"/>
              <a:t>),  all nations could/would participate in aerospace transportation.</a:t>
            </a:r>
          </a:p>
          <a:p>
            <a:pPr>
              <a:spcBef>
                <a:spcPts val="0"/>
              </a:spcBef>
            </a:pPr>
            <a:endParaRPr lang="en-GB" sz="2400" b="1" dirty="0"/>
          </a:p>
          <a:p>
            <a:pPr>
              <a:spcBef>
                <a:spcPts val="0"/>
              </a:spcBef>
            </a:pPr>
            <a:r>
              <a:rPr lang="en-GB" sz="2400" b="1" dirty="0"/>
              <a:t>Aerospace </a:t>
            </a:r>
            <a:r>
              <a:rPr lang="en-GB" sz="2400" b="1" dirty="0" smtClean="0"/>
              <a:t>vehicles will </a:t>
            </a:r>
            <a:r>
              <a:rPr lang="en-GB" sz="2400" b="1" dirty="0"/>
              <a:t>soon be ‘flying’ </a:t>
            </a:r>
            <a:r>
              <a:rPr lang="en-GB" sz="2400" b="1" dirty="0">
                <a:solidFill>
                  <a:srgbClr val="FF0000"/>
                </a:solidFill>
              </a:rPr>
              <a:t>not only domestically </a:t>
            </a:r>
            <a:r>
              <a:rPr lang="en-GB" sz="2400" b="1" dirty="0"/>
              <a:t>but also on </a:t>
            </a:r>
            <a:r>
              <a:rPr lang="en-GB" sz="2400" b="1" dirty="0">
                <a:solidFill>
                  <a:srgbClr val="FF0000"/>
                </a:solidFill>
              </a:rPr>
              <a:t>international routes </a:t>
            </a:r>
            <a:r>
              <a:rPr lang="en-GB" sz="2400" b="1" dirty="0"/>
              <a:t>from and to different </a:t>
            </a:r>
            <a:r>
              <a:rPr lang="en-GB" sz="2400" b="1" dirty="0" smtClean="0"/>
              <a:t>countries. </a:t>
            </a:r>
            <a:endParaRPr lang="en-GB" sz="2400" b="1" dirty="0"/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400" b="1" dirty="0"/>
              <a:t>Travel from Montreal to </a:t>
            </a:r>
            <a:r>
              <a:rPr lang="en-US" sz="2400" b="1" dirty="0" smtClean="0"/>
              <a:t>Tokyo in </a:t>
            </a:r>
            <a:r>
              <a:rPr lang="en-US" sz="2400" b="1" dirty="0"/>
              <a:t>2 hours by 2020 ?  </a:t>
            </a:r>
            <a:r>
              <a:rPr lang="en-US" sz="2400" b="1" dirty="0" smtClean="0">
                <a:solidFill>
                  <a:srgbClr val="FF0000"/>
                </a:solidFill>
              </a:rPr>
              <a:t>Most </a:t>
            </a:r>
            <a:r>
              <a:rPr lang="en-US" sz="2400" b="1" dirty="0" smtClean="0">
                <a:solidFill>
                  <a:srgbClr val="FF0000"/>
                </a:solidFill>
              </a:rPr>
              <a:t>probably</a:t>
            </a:r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CA" sz="2400" b="1" dirty="0">
                <a:solidFill>
                  <a:srgbClr val="FF0000"/>
                </a:solidFill>
              </a:rPr>
              <a:t>View from ICAO </a:t>
            </a:r>
            <a:r>
              <a:rPr lang="en-CA" sz="2400" b="1" dirty="0"/>
              <a:t>(2010):  During sub-orbital or orbital flights if aerospace vehicles </a:t>
            </a:r>
            <a:r>
              <a:rPr lang="en-CA" sz="2400" b="1" dirty="0">
                <a:solidFill>
                  <a:srgbClr val="FF0000"/>
                </a:solidFill>
              </a:rPr>
              <a:t>cross foreign airspaces</a:t>
            </a:r>
            <a:r>
              <a:rPr lang="en-CA" sz="2400" b="1" dirty="0"/>
              <a:t>, the 1944 Chicago Convention and  its pertinent Annexes, “would in </a:t>
            </a:r>
            <a:r>
              <a:rPr lang="en-CA" sz="2400" b="1" dirty="0">
                <a:solidFill>
                  <a:srgbClr val="FF0000"/>
                </a:solidFill>
              </a:rPr>
              <a:t>principle be amenable </a:t>
            </a:r>
            <a:r>
              <a:rPr lang="en-CA" sz="2400" b="1" dirty="0"/>
              <a:t>to their regulation</a:t>
            </a:r>
            <a:r>
              <a:rPr lang="en-CA" sz="2400" b="1" dirty="0" smtClean="0"/>
              <a:t>.”</a:t>
            </a:r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ICAO/UNOOSA </a:t>
            </a:r>
            <a:r>
              <a:rPr lang="en-US" sz="2400" b="1" dirty="0" smtClean="0">
                <a:solidFill>
                  <a:srgbClr val="FF0000"/>
                </a:solidFill>
              </a:rPr>
              <a:t>Aerospace Symposium </a:t>
            </a:r>
            <a:r>
              <a:rPr lang="en-US" sz="2400" b="1" dirty="0" smtClean="0"/>
              <a:t>on 18-20 March 2015</a:t>
            </a: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endParaRPr lang="en-US" sz="1846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GB" sz="1662" b="1" dirty="0"/>
          </a:p>
          <a:p>
            <a:pPr eaLnBrk="1" hangingPunct="1">
              <a:lnSpc>
                <a:spcPct val="80000"/>
              </a:lnSpc>
            </a:pPr>
            <a:endParaRPr lang="en-GB" sz="1662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65E98-26F5-4770-A24A-3C01F01B407F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96000"/>
            <a:ext cx="1188720" cy="6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5691</TotalTime>
  <Words>807</Words>
  <Application>Microsoft Office PowerPoint</Application>
  <PresentationFormat>On-screen Show (4:3)</PresentationFormat>
  <Paragraphs>127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宋体</vt:lpstr>
      <vt:lpstr>Arial</vt:lpstr>
      <vt:lpstr>Franklin Gothic Book</vt:lpstr>
      <vt:lpstr>Perpetua</vt:lpstr>
      <vt:lpstr>Times New Roman</vt:lpstr>
      <vt:lpstr>Wingdings</vt:lpstr>
      <vt:lpstr>Wingdings 2</vt:lpstr>
      <vt:lpstr>Equity</vt:lpstr>
      <vt:lpstr> INTRODUCTION &amp; BACKGROUND  Panel on Liability for Aerospace Transportation </vt:lpstr>
      <vt:lpstr>Introduction &amp; Background</vt:lpstr>
      <vt:lpstr>Emerging Commercial Aerospace Transport Industry </vt:lpstr>
      <vt:lpstr>Start of Affordable Routine Aerospace Transportation</vt:lpstr>
      <vt:lpstr>Various aerospace vehicles are being developed </vt:lpstr>
      <vt:lpstr>Various aerospace vehicles are being developed </vt:lpstr>
      <vt:lpstr>Commercial spaceports are being constructed</vt:lpstr>
      <vt:lpstr>http://news.yahoo.com/investigators-branson-spacecraft-crash-072616071.html 2 November 2014  (sadly accidents could and would happen)</vt:lpstr>
      <vt:lpstr>Internationalization of aerospace transportation</vt:lpstr>
      <vt:lpstr>Passenger liability</vt:lpstr>
      <vt:lpstr>Passenger liability</vt:lpstr>
      <vt:lpstr>Main Issues to be Addressed </vt:lpstr>
      <vt:lpstr>Panelists</vt:lpstr>
      <vt:lpstr>THANK  YOU  FOR  YOUR  ATTENTION    </vt:lpstr>
    </vt:vector>
  </TitlesOfParts>
  <Company>Faculty of Law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AIR CARGO &amp; BAGGAGE LIABILITY AND  THE TOWER OF BABEL</dc:title>
  <dc:creator>jakhu</dc:creator>
  <cp:lastModifiedBy>Ram Jakhu</cp:lastModifiedBy>
  <cp:revision>456</cp:revision>
  <cp:lastPrinted>2015-04-17T19:14:53Z</cp:lastPrinted>
  <dcterms:created xsi:type="dcterms:W3CDTF">2006-09-12T13:42:47Z</dcterms:created>
  <dcterms:modified xsi:type="dcterms:W3CDTF">2015-04-18T11:19:00Z</dcterms:modified>
</cp:coreProperties>
</file>