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92" autoAdjust="0"/>
  </p:normalViewPr>
  <p:slideViewPr>
    <p:cSldViewPr>
      <p:cViewPr varScale="1">
        <p:scale>
          <a:sx n="71" d="100"/>
          <a:sy n="71" d="100"/>
        </p:scale>
        <p:origin x="-133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032ADF-0526-461E-A6AA-8BEE14848BFE}"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4049255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032ADF-0526-461E-A6AA-8BEE14848BFE}"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1881540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032ADF-0526-461E-A6AA-8BEE14848BFE}"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199237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032ADF-0526-461E-A6AA-8BEE14848BFE}"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427181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032ADF-0526-461E-A6AA-8BEE14848BFE}" type="datetimeFigureOut">
              <a:rPr lang="en-US" smtClean="0"/>
              <a:t>4/15/2015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3439220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6032ADF-0526-461E-A6AA-8BEE14848BFE}"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1981425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032ADF-0526-461E-A6AA-8BEE14848BFE}" type="datetimeFigureOut">
              <a:rPr lang="en-US" smtClean="0"/>
              <a:t>4/15/2015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23675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032ADF-0526-461E-A6AA-8BEE14848BFE}" type="datetimeFigureOut">
              <a:rPr lang="en-US" smtClean="0"/>
              <a:t>4/15/2015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482075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32ADF-0526-461E-A6AA-8BEE14848BFE}" type="datetimeFigureOut">
              <a:rPr lang="en-US" smtClean="0"/>
              <a:t>4/15/2015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350068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032ADF-0526-461E-A6AA-8BEE14848BFE}"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769214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032ADF-0526-461E-A6AA-8BEE14848BFE}" type="datetimeFigureOut">
              <a:rPr lang="en-US" smtClean="0"/>
              <a:t>4/15/2015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8448F4-B9BB-4F66-B4DC-C8E9D519447B}" type="slidenum">
              <a:rPr lang="en-US" smtClean="0"/>
              <a:t>‹#›</a:t>
            </a:fld>
            <a:endParaRPr lang="en-US"/>
          </a:p>
        </p:txBody>
      </p:sp>
    </p:spTree>
    <p:extLst>
      <p:ext uri="{BB962C8B-B14F-4D97-AF65-F5344CB8AC3E}">
        <p14:creationId xmlns:p14="http://schemas.microsoft.com/office/powerpoint/2010/main" val="3077468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32ADF-0526-461E-A6AA-8BEE14848BFE}" type="datetimeFigureOut">
              <a:rPr lang="en-US" smtClean="0"/>
              <a:t>4/15/2015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8448F4-B9BB-4F66-B4DC-C8E9D519447B}" type="slidenum">
              <a:rPr lang="en-US" smtClean="0"/>
              <a:t>‹#›</a:t>
            </a:fld>
            <a:endParaRPr lang="en-US"/>
          </a:p>
        </p:txBody>
      </p:sp>
    </p:spTree>
    <p:extLst>
      <p:ext uri="{BB962C8B-B14F-4D97-AF65-F5344CB8AC3E}">
        <p14:creationId xmlns:p14="http://schemas.microsoft.com/office/powerpoint/2010/main" val="1966144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solidFill>
                  <a:schemeClr val="tx2"/>
                </a:solidFill>
              </a:rPr>
              <a:t>RECENT DEVELOPMENTS IN AVIATION LIABILITY AND INSURANCE	</a:t>
            </a:r>
            <a:endParaRPr lang="en-US" dirty="0">
              <a:solidFill>
                <a:schemeClr val="tx2"/>
              </a:solidFill>
            </a:endParaRPr>
          </a:p>
        </p:txBody>
      </p:sp>
      <p:sp>
        <p:nvSpPr>
          <p:cNvPr id="3" name="Subtitle 2"/>
          <p:cNvSpPr>
            <a:spLocks noGrp="1"/>
          </p:cNvSpPr>
          <p:nvPr>
            <p:ph type="subTitle" idx="1"/>
          </p:nvPr>
        </p:nvSpPr>
        <p:spPr/>
        <p:txBody>
          <a:bodyPr/>
          <a:lstStyle/>
          <a:p>
            <a:r>
              <a:rPr lang="en-US" dirty="0" smtClean="0">
                <a:solidFill>
                  <a:schemeClr val="tx2"/>
                </a:solidFill>
              </a:rPr>
              <a:t>McGill Institute of Air and Space Law</a:t>
            </a:r>
          </a:p>
          <a:p>
            <a:r>
              <a:rPr lang="en-US" dirty="0" smtClean="0">
                <a:solidFill>
                  <a:schemeClr val="tx2"/>
                </a:solidFill>
              </a:rPr>
              <a:t>April 17, 2015</a:t>
            </a:r>
          </a:p>
        </p:txBody>
      </p:sp>
    </p:spTree>
    <p:extLst>
      <p:ext uri="{BB962C8B-B14F-4D97-AF65-F5344CB8AC3E}">
        <p14:creationId xmlns:p14="http://schemas.microsoft.com/office/powerpoint/2010/main" val="3049698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CHOICE OF LAW</a:t>
            </a:r>
            <a:endParaRPr lang="en-US" dirty="0">
              <a:solidFill>
                <a:schemeClr val="tx2"/>
              </a:solidFill>
            </a:endParaRPr>
          </a:p>
        </p:txBody>
      </p:sp>
      <p:sp>
        <p:nvSpPr>
          <p:cNvPr id="3" name="Content Placeholder 2"/>
          <p:cNvSpPr>
            <a:spLocks noGrp="1"/>
          </p:cNvSpPr>
          <p:nvPr>
            <p:ph idx="1"/>
          </p:nvPr>
        </p:nvSpPr>
        <p:spPr/>
        <p:txBody>
          <a:bodyPr>
            <a:normAutofit/>
          </a:bodyPr>
          <a:lstStyle/>
          <a:p>
            <a:pPr marL="0" indent="0">
              <a:buNone/>
            </a:pPr>
            <a:r>
              <a:rPr lang="en-US" sz="1600" b="1" dirty="0" smtClean="0">
                <a:solidFill>
                  <a:schemeClr val="tx2"/>
                </a:solidFill>
              </a:rPr>
              <a:t>DAMAGES</a:t>
            </a:r>
          </a:p>
          <a:p>
            <a:pPr marL="0" indent="0">
              <a:buNone/>
            </a:pPr>
            <a:r>
              <a:rPr lang="en-US" sz="1600" b="1" i="1" dirty="0" smtClean="0">
                <a:solidFill>
                  <a:schemeClr val="tx2"/>
                </a:solidFill>
              </a:rPr>
              <a:t>Lewis v. Lycoming</a:t>
            </a:r>
            <a:r>
              <a:rPr lang="en-US" sz="1600" dirty="0" smtClean="0">
                <a:solidFill>
                  <a:schemeClr val="tx2"/>
                </a:solidFill>
              </a:rPr>
              <a:t>, 2014 U.S. Dist. LEXIS 175967 (E.D. Pa 2014)</a:t>
            </a:r>
          </a:p>
          <a:p>
            <a:pPr marL="0" indent="0">
              <a:buNone/>
            </a:pPr>
            <a:r>
              <a:rPr lang="en-US" sz="1600" dirty="0" smtClean="0">
                <a:solidFill>
                  <a:schemeClr val="tx2"/>
                </a:solidFill>
              </a:rPr>
              <a:t>	Wrongful death action for UK decedents arising from helicopter crash in England.</a:t>
            </a:r>
          </a:p>
          <a:p>
            <a:pPr marL="0" indent="0">
              <a:buNone/>
            </a:pPr>
            <a:r>
              <a:rPr lang="en-US" sz="1600" dirty="0" smtClean="0">
                <a:solidFill>
                  <a:schemeClr val="tx2"/>
                </a:solidFill>
              </a:rPr>
              <a:t>	Court rejects the application of restrictive UK damage law in favor of more generous 	Pennsylvania law.</a:t>
            </a:r>
          </a:p>
          <a:p>
            <a:pPr marL="0" indent="0">
              <a:buNone/>
            </a:pPr>
            <a:r>
              <a:rPr lang="en-US" sz="1600" dirty="0">
                <a:solidFill>
                  <a:schemeClr val="tx2"/>
                </a:solidFill>
              </a:rPr>
              <a:t>	</a:t>
            </a:r>
            <a:r>
              <a:rPr lang="en-US" sz="1600" dirty="0" smtClean="0">
                <a:solidFill>
                  <a:schemeClr val="tx2"/>
                </a:solidFill>
              </a:rPr>
              <a:t>PA’s interest in affecting the conduct of its manufacturers would be impaired by the 	application of more restrictive English law; England’s interest in ensuring recovery for 	its residents not impaired by application of Pennsylvania law.</a:t>
            </a:r>
          </a:p>
          <a:p>
            <a:pPr marL="0" indent="0">
              <a:buNone/>
            </a:pPr>
            <a:endParaRPr lang="en-US" sz="1600" dirty="0" smtClean="0">
              <a:solidFill>
                <a:schemeClr val="tx2"/>
              </a:solidFill>
            </a:endParaRPr>
          </a:p>
          <a:p>
            <a:pPr marL="0" indent="0">
              <a:buNone/>
            </a:pPr>
            <a:r>
              <a:rPr lang="en-US" sz="1600" b="1" i="1" dirty="0" smtClean="0">
                <a:solidFill>
                  <a:schemeClr val="tx2"/>
                </a:solidFill>
              </a:rPr>
              <a:t>In </a:t>
            </a:r>
            <a:r>
              <a:rPr lang="en-US" sz="1600" b="1" i="1" dirty="0">
                <a:solidFill>
                  <a:schemeClr val="tx2"/>
                </a:solidFill>
              </a:rPr>
              <a:t>re Air Crash near Clarence Ctr</a:t>
            </a:r>
            <a:r>
              <a:rPr lang="en-US" sz="1600" dirty="0">
                <a:solidFill>
                  <a:schemeClr val="tx2"/>
                </a:solidFill>
              </a:rPr>
              <a:t>., 983 F. Supp. 2d </a:t>
            </a:r>
            <a:r>
              <a:rPr lang="en-US" sz="1600" dirty="0" smtClean="0">
                <a:solidFill>
                  <a:schemeClr val="tx2"/>
                </a:solidFill>
              </a:rPr>
              <a:t>249 (W.D.N.Y</a:t>
            </a:r>
            <a:r>
              <a:rPr lang="en-US" sz="1600" dirty="0">
                <a:solidFill>
                  <a:schemeClr val="tx2"/>
                </a:solidFill>
              </a:rPr>
              <a:t>. 2013</a:t>
            </a:r>
            <a:r>
              <a:rPr lang="en-US" sz="1600" dirty="0" smtClean="0">
                <a:solidFill>
                  <a:schemeClr val="tx2"/>
                </a:solidFill>
              </a:rPr>
              <a:t>)</a:t>
            </a:r>
          </a:p>
          <a:p>
            <a:pPr marL="0" indent="0">
              <a:buNone/>
            </a:pPr>
            <a:r>
              <a:rPr lang="en-US" sz="1600" dirty="0">
                <a:solidFill>
                  <a:schemeClr val="tx2"/>
                </a:solidFill>
              </a:rPr>
              <a:t>	</a:t>
            </a:r>
            <a:r>
              <a:rPr lang="en-US" sz="1600" dirty="0" smtClean="0">
                <a:solidFill>
                  <a:schemeClr val="tx2"/>
                </a:solidFill>
              </a:rPr>
              <a:t>Court refuses to displace damage law of New York, the locus of the tort, as to Plaintiff 	and </a:t>
            </a:r>
            <a:r>
              <a:rPr lang="en-US" sz="1600" dirty="0">
                <a:solidFill>
                  <a:schemeClr val="tx2"/>
                </a:solidFill>
              </a:rPr>
              <a:t>decedent </a:t>
            </a:r>
            <a:r>
              <a:rPr lang="en-US" sz="1600" dirty="0" smtClean="0">
                <a:solidFill>
                  <a:schemeClr val="tx2"/>
                </a:solidFill>
              </a:rPr>
              <a:t> who were </a:t>
            </a:r>
            <a:r>
              <a:rPr lang="en-US" sz="1600" dirty="0" err="1" smtClean="0">
                <a:solidFill>
                  <a:schemeClr val="tx2"/>
                </a:solidFill>
              </a:rPr>
              <a:t>domiciliaries</a:t>
            </a:r>
            <a:r>
              <a:rPr lang="en-US" sz="1600" dirty="0" smtClean="0">
                <a:solidFill>
                  <a:schemeClr val="tx2"/>
                </a:solidFill>
              </a:rPr>
              <a:t> </a:t>
            </a:r>
            <a:r>
              <a:rPr lang="en-US" sz="1600" dirty="0">
                <a:solidFill>
                  <a:schemeClr val="tx2"/>
                </a:solidFill>
              </a:rPr>
              <a:t>of China at the time of the </a:t>
            </a:r>
            <a:r>
              <a:rPr lang="en-US" sz="1600" dirty="0" smtClean="0">
                <a:solidFill>
                  <a:schemeClr val="tx2"/>
                </a:solidFill>
              </a:rPr>
              <a:t>crash.</a:t>
            </a:r>
            <a:r>
              <a:rPr lang="en-US" sz="1600" dirty="0">
                <a:solidFill>
                  <a:schemeClr val="tx2"/>
                </a:solidFill>
              </a:rPr>
              <a:t/>
            </a:r>
            <a:br>
              <a:rPr lang="en-US" sz="1600" dirty="0">
                <a:solidFill>
                  <a:schemeClr val="tx2"/>
                </a:solidFill>
              </a:rPr>
            </a:br>
            <a:endParaRPr lang="en-US" sz="1600" dirty="0">
              <a:solidFill>
                <a:schemeClr val="tx2"/>
              </a:solidFill>
            </a:endParaRPr>
          </a:p>
        </p:txBody>
      </p:sp>
    </p:spTree>
    <p:extLst>
      <p:ext uri="{BB962C8B-B14F-4D97-AF65-F5344CB8AC3E}">
        <p14:creationId xmlns:p14="http://schemas.microsoft.com/office/powerpoint/2010/main" val="368221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FSIA</a:t>
            </a:r>
            <a:endParaRPr lang="en-US" dirty="0">
              <a:solidFill>
                <a:schemeClr val="tx2"/>
              </a:solidFill>
            </a:endParaRPr>
          </a:p>
        </p:txBody>
      </p:sp>
      <p:sp>
        <p:nvSpPr>
          <p:cNvPr id="3" name="Content Placeholder 2"/>
          <p:cNvSpPr>
            <a:spLocks noGrp="1"/>
          </p:cNvSpPr>
          <p:nvPr>
            <p:ph idx="1"/>
          </p:nvPr>
        </p:nvSpPr>
        <p:spPr>
          <a:xfrm>
            <a:off x="457200" y="1219200"/>
            <a:ext cx="8153400" cy="5257800"/>
          </a:xfrm>
        </p:spPr>
        <p:txBody>
          <a:bodyPr>
            <a:normAutofit fontScale="40000" lnSpcReduction="20000"/>
          </a:bodyPr>
          <a:lstStyle/>
          <a:p>
            <a:pPr marL="0" indent="0">
              <a:buNone/>
            </a:pPr>
            <a:r>
              <a:rPr lang="en-US" sz="4000" b="1" i="1" dirty="0">
                <a:solidFill>
                  <a:schemeClr val="tx2"/>
                </a:solidFill>
              </a:rPr>
              <a:t>I</a:t>
            </a:r>
            <a:r>
              <a:rPr lang="en-US" sz="4000" b="1" i="1" dirty="0" smtClean="0">
                <a:solidFill>
                  <a:schemeClr val="tx2"/>
                </a:solidFill>
              </a:rPr>
              <a:t>n Re Terrorist Attacks on September 11, 2001</a:t>
            </a:r>
            <a:r>
              <a:rPr lang="en-US" sz="4000" b="1" dirty="0" smtClean="0">
                <a:solidFill>
                  <a:schemeClr val="tx2"/>
                </a:solidFill>
              </a:rPr>
              <a:t>, </a:t>
            </a:r>
            <a:r>
              <a:rPr lang="en-US" sz="4000" dirty="0" smtClean="0">
                <a:solidFill>
                  <a:schemeClr val="tx2"/>
                </a:solidFill>
              </a:rPr>
              <a:t>741 </a:t>
            </a:r>
            <a:r>
              <a:rPr lang="en-US" sz="4000" dirty="0">
                <a:solidFill>
                  <a:schemeClr val="tx2"/>
                </a:solidFill>
              </a:rPr>
              <a:t>F.3d </a:t>
            </a:r>
            <a:r>
              <a:rPr lang="en-US" sz="4000" dirty="0" smtClean="0">
                <a:solidFill>
                  <a:schemeClr val="tx2"/>
                </a:solidFill>
              </a:rPr>
              <a:t>353 (2d. Cir. 2013)</a:t>
            </a:r>
          </a:p>
          <a:p>
            <a:r>
              <a:rPr lang="en-US" sz="4000" dirty="0" smtClean="0">
                <a:solidFill>
                  <a:schemeClr val="tx2"/>
                </a:solidFill>
              </a:rPr>
              <a:t>Plaintiffs  sued the Kingdom of Saudi Arabia and various governmental entities for damages caused </a:t>
            </a:r>
            <a:r>
              <a:rPr lang="en-US" sz="4000" dirty="0">
                <a:solidFill>
                  <a:schemeClr val="tx2"/>
                </a:solidFill>
              </a:rPr>
              <a:t>by the September 11, 2001 terrorist attacks. </a:t>
            </a:r>
            <a:r>
              <a:rPr lang="en-US" sz="4000" dirty="0" smtClean="0">
                <a:solidFill>
                  <a:schemeClr val="tx2"/>
                </a:solidFill>
              </a:rPr>
              <a:t>I</a:t>
            </a:r>
          </a:p>
          <a:p>
            <a:r>
              <a:rPr lang="en-US" sz="4000" dirty="0" smtClean="0">
                <a:solidFill>
                  <a:schemeClr val="tx2"/>
                </a:solidFill>
              </a:rPr>
              <a:t>In 2009, The </a:t>
            </a:r>
            <a:r>
              <a:rPr lang="en-US" sz="4000" dirty="0">
                <a:solidFill>
                  <a:schemeClr val="tx2"/>
                </a:solidFill>
              </a:rPr>
              <a:t>Kingdom and the SHC moved to dismiss the claims against them on the ground that they were immune from suit under the Foreign Sovereign Immunities </a:t>
            </a:r>
            <a:r>
              <a:rPr lang="en-US" sz="4000" dirty="0" smtClean="0">
                <a:solidFill>
                  <a:schemeClr val="tx2"/>
                </a:solidFill>
              </a:rPr>
              <a:t>Act. Plaintiffs claimed defendants actions fell within the "</a:t>
            </a:r>
            <a:r>
              <a:rPr lang="en-US" sz="4000" dirty="0">
                <a:solidFill>
                  <a:schemeClr val="tx2"/>
                </a:solidFill>
              </a:rPr>
              <a:t>terrorism exception" and a "tort </a:t>
            </a:r>
            <a:r>
              <a:rPr lang="en-US" sz="4000" dirty="0" smtClean="0">
                <a:solidFill>
                  <a:schemeClr val="tx2"/>
                </a:solidFill>
              </a:rPr>
              <a:t>exception“ to sovereign immunity.  </a:t>
            </a:r>
            <a:r>
              <a:rPr lang="en-US" sz="4000" i="1" dirty="0">
                <a:solidFill>
                  <a:schemeClr val="tx2"/>
                </a:solidFill>
              </a:rPr>
              <a:t>See</a:t>
            </a:r>
            <a:r>
              <a:rPr lang="en-US" sz="4000" dirty="0">
                <a:solidFill>
                  <a:schemeClr val="tx2"/>
                </a:solidFill>
              </a:rPr>
              <a:t> 28 U.S.C. §§ 1605(a)(5), </a:t>
            </a:r>
            <a:r>
              <a:rPr lang="en-US" sz="4000" dirty="0" smtClean="0">
                <a:solidFill>
                  <a:schemeClr val="tx2"/>
                </a:solidFill>
              </a:rPr>
              <a:t>05A</a:t>
            </a:r>
            <a:r>
              <a:rPr lang="en-US" sz="4000" dirty="0">
                <a:solidFill>
                  <a:schemeClr val="tx2"/>
                </a:solidFill>
              </a:rPr>
              <a:t>. </a:t>
            </a:r>
            <a:endParaRPr lang="en-US" sz="4000" dirty="0" smtClean="0">
              <a:solidFill>
                <a:schemeClr val="tx2"/>
              </a:solidFill>
            </a:endParaRPr>
          </a:p>
          <a:p>
            <a:r>
              <a:rPr lang="en-US" sz="4000" dirty="0" smtClean="0">
                <a:solidFill>
                  <a:schemeClr val="tx2"/>
                </a:solidFill>
              </a:rPr>
              <a:t>District </a:t>
            </a:r>
            <a:r>
              <a:rPr lang="en-US" sz="4000" dirty="0">
                <a:solidFill>
                  <a:schemeClr val="tx2"/>
                </a:solidFill>
              </a:rPr>
              <a:t>Court concluded that the plaintiffs' claims fell within the discretionary function </a:t>
            </a:r>
            <a:r>
              <a:rPr lang="en-US" sz="4000" dirty="0" smtClean="0">
                <a:solidFill>
                  <a:schemeClr val="tx2"/>
                </a:solidFill>
              </a:rPr>
              <a:t>limitation on the tort exception (tort </a:t>
            </a:r>
            <a:r>
              <a:rPr lang="en-US" sz="4000" dirty="0">
                <a:solidFill>
                  <a:schemeClr val="tx2"/>
                </a:solidFill>
              </a:rPr>
              <a:t>exception does not apply to claims based on the performance of, or failure to perform, a discretionary </a:t>
            </a:r>
            <a:r>
              <a:rPr lang="en-US" sz="4000" dirty="0" smtClean="0">
                <a:solidFill>
                  <a:schemeClr val="tx2"/>
                </a:solidFill>
              </a:rPr>
              <a:t>function), </a:t>
            </a:r>
            <a:r>
              <a:rPr lang="en-US" sz="4000" dirty="0">
                <a:solidFill>
                  <a:schemeClr val="tx2"/>
                </a:solidFill>
              </a:rPr>
              <a:t>and it dismissed the claims against the Kingdom and the </a:t>
            </a:r>
            <a:r>
              <a:rPr lang="en-US" sz="4000" dirty="0" smtClean="0">
                <a:solidFill>
                  <a:schemeClr val="tx2"/>
                </a:solidFill>
              </a:rPr>
              <a:t>Saudi High Commission.</a:t>
            </a:r>
          </a:p>
          <a:p>
            <a:r>
              <a:rPr lang="en-US" sz="4000" dirty="0" smtClean="0">
                <a:solidFill>
                  <a:schemeClr val="tx2"/>
                </a:solidFill>
              </a:rPr>
              <a:t>Second Circuit affirmed, </a:t>
            </a:r>
            <a:r>
              <a:rPr lang="en-US" sz="4000" dirty="0">
                <a:solidFill>
                  <a:schemeClr val="tx2"/>
                </a:solidFill>
              </a:rPr>
              <a:t>but on different </a:t>
            </a:r>
            <a:r>
              <a:rPr lang="en-US" sz="4000" dirty="0" smtClean="0">
                <a:solidFill>
                  <a:schemeClr val="tx2"/>
                </a:solidFill>
              </a:rPr>
              <a:t>grounds, concluding that </a:t>
            </a:r>
            <a:r>
              <a:rPr lang="en-US" sz="4000" dirty="0">
                <a:solidFill>
                  <a:schemeClr val="tx2"/>
                </a:solidFill>
              </a:rPr>
              <a:t>where claims are based on acts of terrorism, </a:t>
            </a:r>
            <a:r>
              <a:rPr lang="en-US" sz="4000" dirty="0" smtClean="0">
                <a:solidFill>
                  <a:schemeClr val="tx2"/>
                </a:solidFill>
              </a:rPr>
              <a:t>only </a:t>
            </a:r>
            <a:r>
              <a:rPr lang="en-US" sz="4000" dirty="0">
                <a:solidFill>
                  <a:schemeClr val="tx2"/>
                </a:solidFill>
              </a:rPr>
              <a:t>the terrorism exception — and not the tort </a:t>
            </a:r>
            <a:r>
              <a:rPr lang="en-US" sz="4000" b="1" dirty="0">
                <a:solidFill>
                  <a:schemeClr val="tx2"/>
                </a:solidFill>
              </a:rPr>
              <a:t> </a:t>
            </a:r>
            <a:r>
              <a:rPr lang="en-US" sz="4000" dirty="0" smtClean="0">
                <a:solidFill>
                  <a:schemeClr val="tx2"/>
                </a:solidFill>
              </a:rPr>
              <a:t>exception </a:t>
            </a:r>
            <a:r>
              <a:rPr lang="en-US" sz="4000" dirty="0">
                <a:solidFill>
                  <a:schemeClr val="tx2"/>
                </a:solidFill>
              </a:rPr>
              <a:t>— could be used to lift the statute's protection of foreign </a:t>
            </a:r>
            <a:r>
              <a:rPr lang="en-US" sz="4000" dirty="0" smtClean="0">
                <a:solidFill>
                  <a:schemeClr val="tx2"/>
                </a:solidFill>
              </a:rPr>
              <a:t>states.</a:t>
            </a:r>
            <a:endParaRPr lang="en-US" sz="4000" dirty="0">
              <a:solidFill>
                <a:schemeClr val="tx2"/>
              </a:solidFill>
            </a:endParaRPr>
          </a:p>
          <a:p>
            <a:r>
              <a:rPr lang="en-US" sz="4000" dirty="0">
                <a:solidFill>
                  <a:schemeClr val="tx2"/>
                </a:solidFill>
              </a:rPr>
              <a:t>I</a:t>
            </a:r>
            <a:r>
              <a:rPr lang="en-US" sz="4000" dirty="0" smtClean="0">
                <a:solidFill>
                  <a:schemeClr val="tx2"/>
                </a:solidFill>
              </a:rPr>
              <a:t>n </a:t>
            </a:r>
            <a:r>
              <a:rPr lang="en-US" sz="4000" i="1" dirty="0">
                <a:solidFill>
                  <a:schemeClr val="tx2"/>
                </a:solidFill>
              </a:rPr>
              <a:t>Doe v. Bin Laden</a:t>
            </a:r>
            <a:r>
              <a:rPr lang="en-US" sz="4000" dirty="0">
                <a:solidFill>
                  <a:schemeClr val="tx2"/>
                </a:solidFill>
              </a:rPr>
              <a:t>, 663 F.3d 64 (2d Cir. 2011</a:t>
            </a:r>
            <a:r>
              <a:rPr lang="en-US" sz="4000" dirty="0" smtClean="0">
                <a:solidFill>
                  <a:schemeClr val="tx2"/>
                </a:solidFill>
              </a:rPr>
              <a:t>). The plaintiff </a:t>
            </a:r>
            <a:r>
              <a:rPr lang="en-US" sz="4000" dirty="0">
                <a:solidFill>
                  <a:schemeClr val="tx2"/>
                </a:solidFill>
              </a:rPr>
              <a:t>sued Afghanistan, among other defendants, for the death of his wife in the September 11 </a:t>
            </a:r>
            <a:r>
              <a:rPr lang="en-US" sz="4000" dirty="0" smtClean="0">
                <a:solidFill>
                  <a:schemeClr val="tx2"/>
                </a:solidFill>
              </a:rPr>
              <a:t>attacks,  arguing </a:t>
            </a:r>
            <a:r>
              <a:rPr lang="en-US" sz="4000" dirty="0">
                <a:solidFill>
                  <a:schemeClr val="tx2"/>
                </a:solidFill>
              </a:rPr>
              <a:t>that the defendant was not immune from suit based on the tort exception</a:t>
            </a:r>
            <a:r>
              <a:rPr lang="en-US" sz="4000" dirty="0" smtClean="0">
                <a:solidFill>
                  <a:schemeClr val="tx2"/>
                </a:solidFill>
              </a:rPr>
              <a:t>. On </a:t>
            </a:r>
            <a:r>
              <a:rPr lang="en-US" sz="4000" dirty="0">
                <a:solidFill>
                  <a:schemeClr val="tx2"/>
                </a:solidFill>
              </a:rPr>
              <a:t>appeal in </a:t>
            </a:r>
            <a:r>
              <a:rPr lang="en-US" sz="4000" i="1" dirty="0">
                <a:solidFill>
                  <a:schemeClr val="tx2"/>
                </a:solidFill>
              </a:rPr>
              <a:t>Bin Laden</a:t>
            </a:r>
            <a:r>
              <a:rPr lang="en-US" sz="4000" dirty="0">
                <a:solidFill>
                  <a:schemeClr val="tx2"/>
                </a:solidFill>
              </a:rPr>
              <a:t>, </a:t>
            </a:r>
            <a:r>
              <a:rPr lang="en-US" sz="4000" dirty="0" smtClean="0">
                <a:solidFill>
                  <a:schemeClr val="tx2"/>
                </a:solidFill>
              </a:rPr>
              <a:t>the Second Circuit </a:t>
            </a:r>
            <a:r>
              <a:rPr lang="en-US" sz="4000" dirty="0">
                <a:solidFill>
                  <a:schemeClr val="tx2"/>
                </a:solidFill>
              </a:rPr>
              <a:t>overruled </a:t>
            </a:r>
            <a:r>
              <a:rPr lang="en-US" sz="4000" dirty="0" smtClean="0">
                <a:solidFill>
                  <a:schemeClr val="tx2"/>
                </a:solidFill>
              </a:rPr>
              <a:t>its conclusion </a:t>
            </a:r>
            <a:r>
              <a:rPr lang="en-US" sz="4000" dirty="0">
                <a:solidFill>
                  <a:schemeClr val="tx2"/>
                </a:solidFill>
              </a:rPr>
              <a:t>in </a:t>
            </a:r>
            <a:r>
              <a:rPr lang="en-US" sz="4000" dirty="0" smtClean="0">
                <a:solidFill>
                  <a:schemeClr val="tx2"/>
                </a:solidFill>
              </a:rPr>
              <a:t>In Re </a:t>
            </a:r>
            <a:r>
              <a:rPr lang="en-US" sz="4000" i="1" dirty="0" smtClean="0">
                <a:solidFill>
                  <a:schemeClr val="tx2"/>
                </a:solidFill>
              </a:rPr>
              <a:t>Terrorist </a:t>
            </a:r>
            <a:r>
              <a:rPr lang="en-US" sz="4000" i="1" dirty="0">
                <a:solidFill>
                  <a:schemeClr val="tx2"/>
                </a:solidFill>
              </a:rPr>
              <a:t>Attacks </a:t>
            </a:r>
            <a:r>
              <a:rPr lang="en-US" sz="4000" dirty="0" smtClean="0">
                <a:solidFill>
                  <a:schemeClr val="tx2"/>
                </a:solidFill>
              </a:rPr>
              <a:t>that </a:t>
            </a:r>
            <a:r>
              <a:rPr lang="en-US" sz="4000" dirty="0">
                <a:solidFill>
                  <a:schemeClr val="tx2"/>
                </a:solidFill>
              </a:rPr>
              <a:t>where the alleged tort is an act of terrorism, the tort exception is </a:t>
            </a:r>
            <a:r>
              <a:rPr lang="en-US" sz="4000" dirty="0" smtClean="0">
                <a:solidFill>
                  <a:schemeClr val="tx2"/>
                </a:solidFill>
              </a:rPr>
              <a:t>inapplicable.</a:t>
            </a:r>
          </a:p>
          <a:p>
            <a:r>
              <a:rPr lang="en-US" sz="4000" dirty="0" smtClean="0">
                <a:solidFill>
                  <a:schemeClr val="tx2"/>
                </a:solidFill>
              </a:rPr>
              <a:t>In Re Terror Attacks plaintiffs obtained relief from the original dismissal, though briefing is currently underway on the </a:t>
            </a:r>
            <a:r>
              <a:rPr lang="en-US" sz="4000" dirty="0">
                <a:solidFill>
                  <a:schemeClr val="tx2"/>
                </a:solidFill>
              </a:rPr>
              <a:t>r</a:t>
            </a:r>
            <a:r>
              <a:rPr lang="en-US" sz="4000" dirty="0" smtClean="0">
                <a:solidFill>
                  <a:schemeClr val="tx2"/>
                </a:solidFill>
              </a:rPr>
              <a:t>enewed motions to dismiss based upon the discretionary function limitation on the tort exception.</a:t>
            </a:r>
            <a:endParaRPr lang="en-US" sz="4000" dirty="0">
              <a:solidFill>
                <a:schemeClr val="tx2"/>
              </a:solidFill>
            </a:endParaRPr>
          </a:p>
          <a:p>
            <a:pPr marL="0" indent="0">
              <a:buNone/>
            </a:pPr>
            <a:endParaRPr lang="en-US" sz="3700" dirty="0">
              <a:solidFill>
                <a:schemeClr val="tx2"/>
              </a:solidFill>
            </a:endParaRPr>
          </a:p>
          <a:p>
            <a:pPr marL="0" indent="0">
              <a:buNone/>
            </a:pPr>
            <a:endParaRPr lang="en-US" sz="3700" dirty="0">
              <a:solidFill>
                <a:schemeClr val="tx2"/>
              </a:solidFill>
            </a:endParaRPr>
          </a:p>
          <a:p>
            <a:pPr marL="0" indent="0">
              <a:buNone/>
            </a:pPr>
            <a:endParaRPr lang="en-US" sz="1600" b="1" dirty="0">
              <a:solidFill>
                <a:schemeClr val="tx2"/>
              </a:solidFill>
            </a:endParaRPr>
          </a:p>
        </p:txBody>
      </p:sp>
      <p:sp>
        <p:nvSpPr>
          <p:cNvPr id="4" name="Rectangle 3"/>
          <p:cNvSpPr/>
          <p:nvPr/>
        </p:nvSpPr>
        <p:spPr>
          <a:xfrm>
            <a:off x="12805221" y="2603599"/>
            <a:ext cx="367408" cy="307777"/>
          </a:xfrm>
          <a:prstGeom prst="rect">
            <a:avLst/>
          </a:prstGeom>
        </p:spPr>
        <p:txBody>
          <a:bodyPr wrap="none">
            <a:spAutoFit/>
          </a:bodyPr>
          <a:lstStyle/>
          <a:p>
            <a:r>
              <a:rPr lang="en-US" sz="1400" dirty="0">
                <a:solidFill>
                  <a:prstClr val="black"/>
                </a:solidFill>
              </a:rPr>
              <a:t>16</a:t>
            </a:r>
            <a:endParaRPr lang="en-US" dirty="0"/>
          </a:p>
        </p:txBody>
      </p:sp>
    </p:spTree>
    <p:extLst>
      <p:ext uri="{BB962C8B-B14F-4D97-AF65-F5344CB8AC3E}">
        <p14:creationId xmlns:p14="http://schemas.microsoft.com/office/powerpoint/2010/main" val="33456544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FSIA</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1900" b="1" dirty="0">
                <a:solidFill>
                  <a:schemeClr val="tx2"/>
                </a:solidFill>
              </a:rPr>
              <a:t>Justice Against Sponsors of Terrorism Act, </a:t>
            </a:r>
            <a:r>
              <a:rPr lang="en-US" sz="1900" b="1" dirty="0" smtClean="0">
                <a:solidFill>
                  <a:schemeClr val="tx2"/>
                </a:solidFill>
              </a:rPr>
              <a:t>S.1535 (“JASTA”)</a:t>
            </a:r>
            <a:endParaRPr lang="en-US" sz="1900" b="1" dirty="0">
              <a:solidFill>
                <a:schemeClr val="tx2"/>
              </a:solidFill>
            </a:endParaRPr>
          </a:p>
          <a:p>
            <a:r>
              <a:rPr lang="en-US" sz="1900" dirty="0">
                <a:solidFill>
                  <a:schemeClr val="tx2"/>
                </a:solidFill>
              </a:rPr>
              <a:t>Bill </a:t>
            </a:r>
            <a:r>
              <a:rPr lang="en-US" sz="1900" dirty="0" smtClean="0">
                <a:solidFill>
                  <a:schemeClr val="tx2"/>
                </a:solidFill>
              </a:rPr>
              <a:t>introduced in U.S. Congress </a:t>
            </a:r>
            <a:r>
              <a:rPr lang="en-US" sz="1900" dirty="0">
                <a:solidFill>
                  <a:schemeClr val="tx2"/>
                </a:solidFill>
              </a:rPr>
              <a:t>in 2009 following the dismissal of </a:t>
            </a:r>
            <a:r>
              <a:rPr lang="en-US" sz="1900" dirty="0" err="1">
                <a:solidFill>
                  <a:schemeClr val="tx2"/>
                </a:solidFill>
              </a:rPr>
              <a:t>Saudia</a:t>
            </a:r>
            <a:r>
              <a:rPr lang="en-US" sz="1900" dirty="0">
                <a:solidFill>
                  <a:schemeClr val="tx2"/>
                </a:solidFill>
              </a:rPr>
              <a:t> Arabia with bipartisan support. Passed the Senate, remains pending in the House.</a:t>
            </a:r>
          </a:p>
          <a:p>
            <a:r>
              <a:rPr lang="en-US" sz="1900" dirty="0">
                <a:solidFill>
                  <a:schemeClr val="tx2"/>
                </a:solidFill>
              </a:rPr>
              <a:t>Amends the federal judicial code to include among the exceptions to U.S. jurisdictional immunity of foreign states any statutory or common law tort claim arising out of an act of extrajudicial killing, aircraft sabotage, hostage taking, terrorism, or the provision of material support or resources for such an act, or any claim for contribution or indemnity relating to a claim arising out of such an act.</a:t>
            </a:r>
          </a:p>
          <a:p>
            <a:r>
              <a:rPr lang="en-US" sz="1900" dirty="0">
                <a:solidFill>
                  <a:schemeClr val="tx2"/>
                </a:solidFill>
              </a:rPr>
              <a:t>Grants U.S. district courts personal jurisdiction over any person who commits or aids and abets an act of international terrorism, or who otherwise sponsors such act or the person who committed such an act, that injures a U.S. national.</a:t>
            </a:r>
          </a:p>
          <a:p>
            <a:r>
              <a:rPr lang="en-US" sz="1900" dirty="0">
                <a:solidFill>
                  <a:schemeClr val="tx2"/>
                </a:solidFill>
              </a:rPr>
              <a:t>Applicable to any civil action: (1) pending on, or commenced on or after, this Act's enactment date; and (2) arising out of an injury to a person, property, or business on or after September 11, 2001.</a:t>
            </a:r>
          </a:p>
          <a:p>
            <a:pPr marL="0" indent="0">
              <a:buNone/>
            </a:pPr>
            <a:endParaRPr lang="en-US" dirty="0"/>
          </a:p>
        </p:txBody>
      </p:sp>
    </p:spTree>
    <p:extLst>
      <p:ext uri="{BB962C8B-B14F-4D97-AF65-F5344CB8AC3E}">
        <p14:creationId xmlns:p14="http://schemas.microsoft.com/office/powerpoint/2010/main" val="226931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kny.com\users\cache\jog\data\desktop\article-disasters-032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4572000" cy="48032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34000" y="1295400"/>
            <a:ext cx="3429000" cy="3785652"/>
          </a:xfrm>
          <a:prstGeom prst="rect">
            <a:avLst/>
          </a:prstGeom>
          <a:noFill/>
        </p:spPr>
        <p:txBody>
          <a:bodyPr wrap="square" rtlCol="0">
            <a:spAutoFit/>
          </a:bodyPr>
          <a:lstStyle/>
          <a:p>
            <a:r>
              <a:rPr lang="en-US" sz="2400" dirty="0" smtClean="0">
                <a:solidFill>
                  <a:schemeClr val="tx2"/>
                </a:solidFill>
              </a:rPr>
              <a:t>1,090 deaths in 8 commercial disasters overseas since early 2014. </a:t>
            </a:r>
          </a:p>
          <a:p>
            <a:endParaRPr lang="en-US" sz="2400" dirty="0" smtClean="0">
              <a:solidFill>
                <a:schemeClr val="tx2"/>
              </a:solidFill>
            </a:endParaRPr>
          </a:p>
          <a:p>
            <a:r>
              <a:rPr lang="en-US" sz="2400" dirty="0" smtClean="0">
                <a:solidFill>
                  <a:schemeClr val="tx2"/>
                </a:solidFill>
              </a:rPr>
              <a:t>Recent decisions that will affect plaintiffs’ ability to get in, stay in and successfully recover in the courts of the United States.</a:t>
            </a:r>
            <a:endParaRPr lang="en-US" sz="2400" dirty="0">
              <a:solidFill>
                <a:schemeClr val="tx2"/>
              </a:solidFill>
            </a:endParaRPr>
          </a:p>
        </p:txBody>
      </p:sp>
    </p:spTree>
    <p:extLst>
      <p:ext uri="{BB962C8B-B14F-4D97-AF65-F5344CB8AC3E}">
        <p14:creationId xmlns:p14="http://schemas.microsoft.com/office/powerpoint/2010/main" val="2768822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2"/>
                </a:solidFill>
              </a:rPr>
              <a:t>PERSONAL JURISDICTION</a:t>
            </a:r>
            <a:endParaRPr lang="en-US" dirty="0">
              <a:solidFill>
                <a:schemeClr val="tx2"/>
              </a:solidFill>
            </a:endParaRPr>
          </a:p>
        </p:txBody>
      </p:sp>
      <p:sp>
        <p:nvSpPr>
          <p:cNvPr id="3" name="Content Placeholder 2"/>
          <p:cNvSpPr>
            <a:spLocks noGrp="1"/>
          </p:cNvSpPr>
          <p:nvPr>
            <p:ph idx="1"/>
          </p:nvPr>
        </p:nvSpPr>
        <p:spPr>
          <a:xfrm>
            <a:off x="457200" y="1219200"/>
            <a:ext cx="8153400" cy="5257800"/>
          </a:xfrm>
        </p:spPr>
        <p:txBody>
          <a:bodyPr>
            <a:normAutofit fontScale="85000" lnSpcReduction="20000"/>
          </a:bodyPr>
          <a:lstStyle/>
          <a:p>
            <a:pPr marL="0" indent="0">
              <a:buNone/>
            </a:pPr>
            <a:endParaRPr lang="en-US" sz="800" dirty="0" smtClean="0"/>
          </a:p>
          <a:p>
            <a:pPr marL="0" indent="0">
              <a:buNone/>
            </a:pPr>
            <a:r>
              <a:rPr lang="en-US" sz="1600" b="1" dirty="0" smtClean="0">
                <a:solidFill>
                  <a:schemeClr val="tx2"/>
                </a:solidFill>
              </a:rPr>
              <a:t>GENERAL JURISDICTION</a:t>
            </a:r>
            <a:endParaRPr lang="en-US" sz="1600" b="1" dirty="0">
              <a:solidFill>
                <a:schemeClr val="tx2"/>
              </a:solidFill>
            </a:endParaRPr>
          </a:p>
          <a:p>
            <a:pPr marL="0" indent="0">
              <a:buNone/>
            </a:pPr>
            <a:r>
              <a:rPr lang="en-US" sz="1900" b="1" i="1" dirty="0" smtClean="0">
                <a:solidFill>
                  <a:schemeClr val="tx2"/>
                </a:solidFill>
              </a:rPr>
              <a:t>Daimler </a:t>
            </a:r>
            <a:r>
              <a:rPr lang="en-US" sz="1900" b="1" i="1" dirty="0">
                <a:solidFill>
                  <a:schemeClr val="tx2"/>
                </a:solidFill>
              </a:rPr>
              <a:t>AG v. </a:t>
            </a:r>
            <a:r>
              <a:rPr lang="en-US" sz="1900" b="1" i="1" dirty="0" smtClean="0">
                <a:solidFill>
                  <a:schemeClr val="tx2"/>
                </a:solidFill>
              </a:rPr>
              <a:t>Bauman, 134 S. Ct. 746 (2014)</a:t>
            </a:r>
          </a:p>
          <a:p>
            <a:r>
              <a:rPr lang="en-US" sz="1600" dirty="0">
                <a:solidFill>
                  <a:schemeClr val="tx2"/>
                </a:solidFill>
              </a:rPr>
              <a:t>Foreign </a:t>
            </a:r>
            <a:r>
              <a:rPr lang="en-US" sz="1600" dirty="0" smtClean="0">
                <a:solidFill>
                  <a:schemeClr val="tx2"/>
                </a:solidFill>
              </a:rPr>
              <a:t>plaintiffs suing defendants for  </a:t>
            </a:r>
            <a:r>
              <a:rPr lang="en-US" sz="1600" dirty="0">
                <a:solidFill>
                  <a:schemeClr val="tx2"/>
                </a:solidFill>
              </a:rPr>
              <a:t>alleged conduct occurring  </a:t>
            </a:r>
            <a:r>
              <a:rPr lang="en-US" sz="1600" dirty="0" smtClean="0">
                <a:solidFill>
                  <a:schemeClr val="tx2"/>
                </a:solidFill>
              </a:rPr>
              <a:t>abroad</a:t>
            </a:r>
          </a:p>
          <a:p>
            <a:r>
              <a:rPr lang="en-US" sz="1600" dirty="0" smtClean="0">
                <a:solidFill>
                  <a:schemeClr val="tx2"/>
                </a:solidFill>
              </a:rPr>
              <a:t>Unanimous decision further narrows </a:t>
            </a:r>
            <a:r>
              <a:rPr lang="en-US" sz="1600" i="1" dirty="0" smtClean="0">
                <a:solidFill>
                  <a:schemeClr val="tx2"/>
                </a:solidFill>
              </a:rPr>
              <a:t>Goodyear Dunlop Tires Operations, S.A. v. Brown </a:t>
            </a:r>
            <a:r>
              <a:rPr lang="en-US" sz="1600" dirty="0" smtClean="0">
                <a:solidFill>
                  <a:schemeClr val="tx2"/>
                </a:solidFill>
              </a:rPr>
              <a:t>requirements for the exercise of general jurisdiction </a:t>
            </a:r>
          </a:p>
          <a:p>
            <a:r>
              <a:rPr lang="en-US" sz="1600" dirty="0" smtClean="0">
                <a:solidFill>
                  <a:schemeClr val="tx2"/>
                </a:solidFill>
              </a:rPr>
              <a:t>General jurisdiction can exist only in state  where the corporation is “at home” </a:t>
            </a:r>
          </a:p>
          <a:p>
            <a:r>
              <a:rPr lang="en-US" sz="1600" dirty="0" smtClean="0">
                <a:solidFill>
                  <a:schemeClr val="tx2"/>
                </a:solidFill>
              </a:rPr>
              <a:t>“At home” equated with corporate citizenship - requires incorporation, principal place of business</a:t>
            </a:r>
          </a:p>
          <a:p>
            <a:r>
              <a:rPr lang="en-US" sz="1600" dirty="0" smtClean="0">
                <a:solidFill>
                  <a:schemeClr val="tx2"/>
                </a:solidFill>
              </a:rPr>
              <a:t>“A corporation that operates in many places can scarcely be deemed at home in all of them”</a:t>
            </a:r>
          </a:p>
          <a:p>
            <a:r>
              <a:rPr lang="en-US" sz="1600" dirty="0" smtClean="0">
                <a:solidFill>
                  <a:schemeClr val="tx2"/>
                </a:solidFill>
              </a:rPr>
              <a:t>Imputing subsidiary’s actions in forum to parent appropriate only in context of specific jurisdiction, not general</a:t>
            </a:r>
          </a:p>
          <a:p>
            <a:r>
              <a:rPr lang="en-US" sz="1600" dirty="0" smtClean="0">
                <a:solidFill>
                  <a:schemeClr val="tx2"/>
                </a:solidFill>
              </a:rPr>
              <a:t>Effect on claims against manufacturers</a:t>
            </a:r>
          </a:p>
          <a:p>
            <a:r>
              <a:rPr lang="en-US" sz="1600" dirty="0" smtClean="0">
                <a:solidFill>
                  <a:schemeClr val="tx2"/>
                </a:solidFill>
              </a:rPr>
              <a:t>Effect on jurisdictional provisions of Montreal</a:t>
            </a:r>
          </a:p>
          <a:p>
            <a:pPr marL="0" indent="0">
              <a:buNone/>
            </a:pPr>
            <a:r>
              <a:rPr lang="en-US" sz="1600" dirty="0" smtClean="0">
                <a:solidFill>
                  <a:schemeClr val="tx2"/>
                </a:solidFill>
              </a:rPr>
              <a:t> </a:t>
            </a:r>
          </a:p>
          <a:p>
            <a:pPr marL="0" indent="0">
              <a:buNone/>
            </a:pPr>
            <a:r>
              <a:rPr lang="en-US" sz="1600" b="1" dirty="0" smtClean="0">
                <a:solidFill>
                  <a:schemeClr val="tx2"/>
                </a:solidFill>
              </a:rPr>
              <a:t>SPECIFIC JURISDICTION</a:t>
            </a:r>
          </a:p>
          <a:p>
            <a:pPr marL="0" indent="0">
              <a:buNone/>
            </a:pPr>
            <a:r>
              <a:rPr lang="en-US" sz="1900" b="1" i="1" dirty="0" smtClean="0">
                <a:solidFill>
                  <a:schemeClr val="tx2"/>
                </a:solidFill>
              </a:rPr>
              <a:t>Walden </a:t>
            </a:r>
            <a:r>
              <a:rPr lang="en-US" sz="1900" b="1" i="1" dirty="0">
                <a:solidFill>
                  <a:schemeClr val="tx2"/>
                </a:solidFill>
              </a:rPr>
              <a:t>v. </a:t>
            </a:r>
            <a:r>
              <a:rPr lang="en-US" sz="1900" b="1" i="1" dirty="0" smtClean="0">
                <a:solidFill>
                  <a:schemeClr val="tx2"/>
                </a:solidFill>
              </a:rPr>
              <a:t>Fiore, 134 S. Ct. 1115 (2014)</a:t>
            </a:r>
            <a:endParaRPr lang="en-US" sz="1900" b="1" i="1" dirty="0">
              <a:solidFill>
                <a:schemeClr val="tx2"/>
              </a:solidFill>
            </a:endParaRPr>
          </a:p>
          <a:p>
            <a:r>
              <a:rPr lang="en-US" sz="1600" dirty="0" smtClean="0">
                <a:solidFill>
                  <a:schemeClr val="tx2"/>
                </a:solidFill>
              </a:rPr>
              <a:t>“Case linked jurisdiction”</a:t>
            </a:r>
          </a:p>
          <a:p>
            <a:r>
              <a:rPr lang="en-US" sz="1600" dirty="0" smtClean="0">
                <a:solidFill>
                  <a:schemeClr val="tx2"/>
                </a:solidFill>
              </a:rPr>
              <a:t>Court considers relationship between defendant, the forum and the  litigation; does not consider defendant’s relationship with people inside the forum</a:t>
            </a:r>
          </a:p>
          <a:p>
            <a:r>
              <a:rPr lang="en-US" sz="1600" dirty="0" smtClean="0">
                <a:solidFill>
                  <a:schemeClr val="tx2"/>
                </a:solidFill>
              </a:rPr>
              <a:t>Look at whether the defendant’s conduct connects him to forum</a:t>
            </a:r>
            <a:endParaRPr lang="en-US" sz="1600" dirty="0">
              <a:solidFill>
                <a:schemeClr val="tx2"/>
              </a:solidFill>
            </a:endParaRPr>
          </a:p>
          <a:p>
            <a:r>
              <a:rPr lang="en-US" sz="1600" dirty="0" err="1" smtClean="0">
                <a:solidFill>
                  <a:schemeClr val="tx2"/>
                </a:solidFill>
              </a:rPr>
              <a:t>Forseeability</a:t>
            </a:r>
            <a:r>
              <a:rPr lang="en-US" sz="1600" dirty="0" smtClean="0">
                <a:solidFill>
                  <a:schemeClr val="tx2"/>
                </a:solidFill>
              </a:rPr>
              <a:t> of injury in the forum state insufficient to confer jurisdiction over foreign defendant; fact of accident occurring in the forum state insufficient </a:t>
            </a:r>
          </a:p>
          <a:p>
            <a:r>
              <a:rPr lang="en-US" sz="1600" dirty="0" smtClean="0">
                <a:solidFill>
                  <a:schemeClr val="tx2"/>
                </a:solidFill>
              </a:rPr>
              <a:t>Court notes that in prior cases in which damages were suffered in the jurisdiction, some part of tortious conduct occurred within jurisdiction</a:t>
            </a:r>
          </a:p>
          <a:p>
            <a:r>
              <a:rPr lang="en-US" sz="1600" dirty="0" smtClean="0">
                <a:solidFill>
                  <a:schemeClr val="tx2"/>
                </a:solidFill>
              </a:rPr>
              <a:t>Must tortious conduct occur within forum state to support specific jurisdiction?</a:t>
            </a:r>
          </a:p>
        </p:txBody>
      </p:sp>
    </p:spTree>
    <p:extLst>
      <p:ext uri="{BB962C8B-B14F-4D97-AF65-F5344CB8AC3E}">
        <p14:creationId xmlns:p14="http://schemas.microsoft.com/office/powerpoint/2010/main" val="1200953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VENUE</a:t>
            </a:r>
            <a:endParaRPr lang="en-US" dirty="0">
              <a:solidFill>
                <a:schemeClr val="tx2"/>
              </a:solidFill>
            </a:endParaRPr>
          </a:p>
        </p:txBody>
      </p:sp>
      <p:sp>
        <p:nvSpPr>
          <p:cNvPr id="3" name="Content Placeholder 2"/>
          <p:cNvSpPr>
            <a:spLocks noGrp="1"/>
          </p:cNvSpPr>
          <p:nvPr>
            <p:ph idx="1"/>
          </p:nvPr>
        </p:nvSpPr>
        <p:spPr>
          <a:xfrm>
            <a:off x="457200" y="1295400"/>
            <a:ext cx="8382000" cy="5181600"/>
          </a:xfrm>
        </p:spPr>
        <p:txBody>
          <a:bodyPr>
            <a:normAutofit fontScale="92500" lnSpcReduction="10000"/>
          </a:bodyPr>
          <a:lstStyle/>
          <a:p>
            <a:pPr marL="0" indent="0">
              <a:buNone/>
            </a:pPr>
            <a:r>
              <a:rPr lang="en-US" sz="1600" b="1" dirty="0" smtClean="0">
                <a:solidFill>
                  <a:schemeClr val="tx2"/>
                </a:solidFill>
              </a:rPr>
              <a:t>REMOVAL</a:t>
            </a:r>
          </a:p>
          <a:p>
            <a:r>
              <a:rPr lang="en-US" sz="1600" dirty="0" smtClean="0">
                <a:solidFill>
                  <a:schemeClr val="tx2"/>
                </a:solidFill>
              </a:rPr>
              <a:t>Class Action Fairness Act (28 U.S.C. 1332 (d))</a:t>
            </a:r>
          </a:p>
          <a:p>
            <a:pPr marL="0" indent="0">
              <a:buNone/>
            </a:pPr>
            <a:r>
              <a:rPr lang="en-US" sz="1600" dirty="0">
                <a:solidFill>
                  <a:schemeClr val="tx2"/>
                </a:solidFill>
              </a:rPr>
              <a:t>	-</a:t>
            </a:r>
            <a:r>
              <a:rPr lang="en-US" sz="1600" dirty="0" smtClean="0">
                <a:solidFill>
                  <a:schemeClr val="tx2"/>
                </a:solidFill>
              </a:rPr>
              <a:t>“mass action” can </a:t>
            </a:r>
            <a:r>
              <a:rPr lang="en-US" sz="1600" dirty="0">
                <a:solidFill>
                  <a:schemeClr val="tx2"/>
                </a:solidFill>
              </a:rPr>
              <a:t>be removed to federal court </a:t>
            </a:r>
            <a:r>
              <a:rPr lang="en-US" sz="1600" dirty="0" smtClean="0">
                <a:solidFill>
                  <a:schemeClr val="tx2"/>
                </a:solidFill>
              </a:rPr>
              <a:t>provided jurisdictional requirements 	are met</a:t>
            </a:r>
          </a:p>
          <a:p>
            <a:pPr marL="0" indent="0">
              <a:buNone/>
            </a:pPr>
            <a:r>
              <a:rPr lang="en-US" sz="1600" dirty="0">
                <a:solidFill>
                  <a:schemeClr val="tx2"/>
                </a:solidFill>
              </a:rPr>
              <a:t>	</a:t>
            </a:r>
            <a:r>
              <a:rPr lang="en-US" sz="1600" dirty="0" smtClean="0">
                <a:solidFill>
                  <a:schemeClr val="tx2"/>
                </a:solidFill>
              </a:rPr>
              <a:t>-“</a:t>
            </a:r>
            <a:r>
              <a:rPr lang="en-US" sz="1600" dirty="0">
                <a:solidFill>
                  <a:schemeClr val="tx2"/>
                </a:solidFill>
              </a:rPr>
              <a:t>mass action” is “any civil action. . . in which monetary relief claims of 100 or more </a:t>
            </a:r>
            <a:r>
              <a:rPr lang="en-US" sz="1600" dirty="0" smtClean="0">
                <a:solidFill>
                  <a:schemeClr val="tx2"/>
                </a:solidFill>
              </a:rPr>
              <a:t>	persons </a:t>
            </a:r>
            <a:r>
              <a:rPr lang="en-US" sz="1600" dirty="0">
                <a:solidFill>
                  <a:schemeClr val="tx2"/>
                </a:solidFill>
              </a:rPr>
              <a:t>are proposed to be tried jointly on the ground that the plaintiffs’ claims </a:t>
            </a:r>
            <a:r>
              <a:rPr lang="en-US" sz="1600" dirty="0" smtClean="0">
                <a:solidFill>
                  <a:schemeClr val="tx2"/>
                </a:solidFill>
              </a:rPr>
              <a:t>	involve 	common </a:t>
            </a:r>
            <a:r>
              <a:rPr lang="en-US" sz="1600" dirty="0">
                <a:solidFill>
                  <a:schemeClr val="tx2"/>
                </a:solidFill>
              </a:rPr>
              <a:t>questions of law or fact.”  28 U.S.S. § 1332(d)(11)(B)(I</a:t>
            </a:r>
            <a:r>
              <a:rPr lang="en-US" sz="1600" dirty="0" smtClean="0">
                <a:solidFill>
                  <a:schemeClr val="tx2"/>
                </a:solidFill>
              </a:rPr>
              <a:t>).</a:t>
            </a:r>
          </a:p>
          <a:p>
            <a:pPr marL="0" indent="0">
              <a:buNone/>
            </a:pPr>
            <a:r>
              <a:rPr lang="en-US" sz="1600" dirty="0">
                <a:solidFill>
                  <a:schemeClr val="tx2"/>
                </a:solidFill>
              </a:rPr>
              <a:t>	</a:t>
            </a:r>
            <a:r>
              <a:rPr lang="en-US" sz="1600" dirty="0" smtClean="0">
                <a:solidFill>
                  <a:schemeClr val="tx2"/>
                </a:solidFill>
              </a:rPr>
              <a:t>	Requirements:</a:t>
            </a:r>
          </a:p>
          <a:p>
            <a:pPr marL="0" indent="0">
              <a:buNone/>
            </a:pPr>
            <a:r>
              <a:rPr lang="en-US" sz="1600" dirty="0">
                <a:solidFill>
                  <a:schemeClr val="tx2"/>
                </a:solidFill>
              </a:rPr>
              <a:t>	</a:t>
            </a:r>
            <a:r>
              <a:rPr lang="en-US" sz="1600" dirty="0" smtClean="0">
                <a:solidFill>
                  <a:schemeClr val="tx2"/>
                </a:solidFill>
              </a:rPr>
              <a:t>	(1) </a:t>
            </a:r>
            <a:r>
              <a:rPr lang="en-US" sz="1600" dirty="0">
                <a:solidFill>
                  <a:schemeClr val="tx2"/>
                </a:solidFill>
              </a:rPr>
              <a:t>at least 100 claims at issue; (2) action as a whole must exceed </a:t>
            </a:r>
            <a:r>
              <a:rPr lang="en-US" sz="1600" dirty="0" smtClean="0">
                <a:solidFill>
                  <a:schemeClr val="tx2"/>
                </a:solidFill>
              </a:rPr>
              <a:t>			$</a:t>
            </a:r>
            <a:r>
              <a:rPr lang="en-US" sz="1600" dirty="0">
                <a:solidFill>
                  <a:schemeClr val="tx2"/>
                </a:solidFill>
              </a:rPr>
              <a:t>5,000,000 in damages; (3) one claimant must have pled in excess of </a:t>
            </a:r>
            <a:r>
              <a:rPr lang="en-US" sz="1600" dirty="0" smtClean="0">
                <a:solidFill>
                  <a:schemeClr val="tx2"/>
                </a:solidFill>
              </a:rPr>
              <a:t>			$</a:t>
            </a:r>
            <a:r>
              <a:rPr lang="en-US" sz="1600" dirty="0">
                <a:solidFill>
                  <a:schemeClr val="tx2"/>
                </a:solidFill>
              </a:rPr>
              <a:t>75,000; (4) minimal diversity of citizenship must exist; and (5) the </a:t>
            </a:r>
            <a:r>
              <a:rPr lang="en-US" sz="1600" b="1" i="1" u="sng" dirty="0">
                <a:solidFill>
                  <a:schemeClr val="tx2"/>
                </a:solidFill>
              </a:rPr>
              <a:t>plaintiff</a:t>
            </a:r>
            <a:r>
              <a:rPr lang="en-US" sz="1600" dirty="0">
                <a:solidFill>
                  <a:schemeClr val="tx2"/>
                </a:solidFill>
              </a:rPr>
              <a:t> </a:t>
            </a:r>
            <a:r>
              <a:rPr lang="en-US" sz="1600" dirty="0" smtClean="0">
                <a:solidFill>
                  <a:schemeClr val="tx2"/>
                </a:solidFill>
              </a:rPr>
              <a:t>		must </a:t>
            </a:r>
            <a:r>
              <a:rPr lang="en-US" sz="1600" dirty="0">
                <a:solidFill>
                  <a:schemeClr val="tx2"/>
                </a:solidFill>
              </a:rPr>
              <a:t>have made a proposal to try the cases jointly. </a:t>
            </a:r>
            <a:endParaRPr lang="en-US" sz="1600" dirty="0" smtClean="0">
              <a:solidFill>
                <a:schemeClr val="tx2"/>
              </a:solidFill>
            </a:endParaRPr>
          </a:p>
          <a:p>
            <a:pPr marL="0" indent="0">
              <a:buNone/>
            </a:pPr>
            <a:r>
              <a:rPr lang="en-US" sz="1600" dirty="0" smtClean="0">
                <a:solidFill>
                  <a:schemeClr val="tx2"/>
                </a:solidFill>
              </a:rPr>
              <a:t>	</a:t>
            </a:r>
          </a:p>
          <a:p>
            <a:pPr marL="0" indent="0">
              <a:buNone/>
            </a:pPr>
            <a:r>
              <a:rPr lang="en-US" sz="1600" b="1" i="1" dirty="0">
                <a:solidFill>
                  <a:schemeClr val="tx2"/>
                </a:solidFill>
              </a:rPr>
              <a:t>	</a:t>
            </a:r>
            <a:r>
              <a:rPr lang="en-US" sz="1600" b="1" i="1" dirty="0" err="1" smtClean="0">
                <a:solidFill>
                  <a:schemeClr val="tx2"/>
                </a:solidFill>
              </a:rPr>
              <a:t>Altoum</a:t>
            </a:r>
            <a:r>
              <a:rPr lang="en-US" sz="1600" b="1" i="1" dirty="0" smtClean="0">
                <a:solidFill>
                  <a:schemeClr val="tx2"/>
                </a:solidFill>
              </a:rPr>
              <a:t> </a:t>
            </a:r>
            <a:r>
              <a:rPr lang="en-US" sz="1600" b="1" i="1" dirty="0">
                <a:solidFill>
                  <a:schemeClr val="tx2"/>
                </a:solidFill>
              </a:rPr>
              <a:t>v. </a:t>
            </a:r>
            <a:r>
              <a:rPr lang="en-US" sz="1600" b="1" i="1" dirty="0" smtClean="0">
                <a:solidFill>
                  <a:schemeClr val="tx2"/>
                </a:solidFill>
              </a:rPr>
              <a:t>Airbus </a:t>
            </a:r>
            <a:r>
              <a:rPr lang="en-US" sz="1600" b="1" i="1" dirty="0">
                <a:solidFill>
                  <a:schemeClr val="tx2"/>
                </a:solidFill>
              </a:rPr>
              <a:t>S.A.S., et al</a:t>
            </a:r>
            <a:r>
              <a:rPr lang="en-US" sz="1600" b="1" dirty="0">
                <a:solidFill>
                  <a:schemeClr val="tx2"/>
                </a:solidFill>
              </a:rPr>
              <a:t>, 2010 WL 3700819 (N.D. Ill. Sept. 9, 2010</a:t>
            </a:r>
            <a:r>
              <a:rPr lang="en-US" sz="1600" b="1" dirty="0" smtClean="0">
                <a:solidFill>
                  <a:schemeClr val="tx2"/>
                </a:solidFill>
              </a:rPr>
              <a:t>) </a:t>
            </a:r>
          </a:p>
          <a:p>
            <a:pPr marL="0" indent="0">
              <a:buNone/>
            </a:pPr>
            <a:r>
              <a:rPr lang="en-US" sz="1600" b="1" dirty="0">
                <a:solidFill>
                  <a:schemeClr val="tx2"/>
                </a:solidFill>
              </a:rPr>
              <a:t>	</a:t>
            </a:r>
            <a:r>
              <a:rPr lang="en-US" sz="1600" dirty="0" smtClean="0">
                <a:solidFill>
                  <a:schemeClr val="tx2"/>
                </a:solidFill>
              </a:rPr>
              <a:t>Scriveners’ error that resulted in single complaint with 102 named plaintiffs irrelevant to CAFA 	removal; refusal to allow plaintiffs to correct the complaint  “amend away” CAFA jurisdiction</a:t>
            </a:r>
            <a:endParaRPr lang="en-US" sz="1600" b="1" dirty="0" smtClean="0">
              <a:solidFill>
                <a:schemeClr val="tx2"/>
              </a:solidFill>
            </a:endParaRPr>
          </a:p>
          <a:p>
            <a:pPr marL="0" indent="0">
              <a:buNone/>
            </a:pPr>
            <a:endParaRPr lang="en-US" sz="1600" b="1" i="1" dirty="0" smtClean="0">
              <a:solidFill>
                <a:schemeClr val="tx2"/>
              </a:solidFill>
            </a:endParaRPr>
          </a:p>
          <a:p>
            <a:pPr marL="0" indent="0">
              <a:buNone/>
            </a:pPr>
            <a:r>
              <a:rPr lang="en-US" sz="1600" b="1" i="1" dirty="0" smtClean="0">
                <a:solidFill>
                  <a:schemeClr val="tx2"/>
                </a:solidFill>
              </a:rPr>
              <a:t>	</a:t>
            </a:r>
            <a:r>
              <a:rPr lang="en-US" sz="1600" b="1" i="1" dirty="0" err="1" smtClean="0">
                <a:solidFill>
                  <a:schemeClr val="tx2"/>
                </a:solidFill>
              </a:rPr>
              <a:t>Koral</a:t>
            </a:r>
            <a:r>
              <a:rPr lang="en-US" sz="1600" b="1" i="1" dirty="0" smtClean="0">
                <a:solidFill>
                  <a:schemeClr val="tx2"/>
                </a:solidFill>
              </a:rPr>
              <a:t> </a:t>
            </a:r>
            <a:r>
              <a:rPr lang="en-US" sz="1600" b="1" i="1" dirty="0">
                <a:solidFill>
                  <a:schemeClr val="tx2"/>
                </a:solidFill>
              </a:rPr>
              <a:t>v. Boeing Co.</a:t>
            </a:r>
            <a:r>
              <a:rPr lang="en-US" sz="1600" b="1" dirty="0">
                <a:solidFill>
                  <a:schemeClr val="tx2"/>
                </a:solidFill>
              </a:rPr>
              <a:t>, 628 F.3d 945 (7</a:t>
            </a:r>
            <a:r>
              <a:rPr lang="en-US" sz="1600" b="1" baseline="30000" dirty="0">
                <a:solidFill>
                  <a:schemeClr val="tx2"/>
                </a:solidFill>
              </a:rPr>
              <a:t>th</a:t>
            </a:r>
            <a:r>
              <a:rPr lang="en-US" sz="1600" b="1" dirty="0">
                <a:solidFill>
                  <a:schemeClr val="tx2"/>
                </a:solidFill>
              </a:rPr>
              <a:t> Cir. 2011</a:t>
            </a:r>
            <a:r>
              <a:rPr lang="en-US" sz="1600" b="1" dirty="0" smtClean="0">
                <a:solidFill>
                  <a:schemeClr val="tx2"/>
                </a:solidFill>
              </a:rPr>
              <a:t>)</a:t>
            </a:r>
          </a:p>
          <a:p>
            <a:pPr marL="0" indent="0">
              <a:buNone/>
            </a:pPr>
            <a:r>
              <a:rPr lang="en-US" sz="1600" b="1" dirty="0">
                <a:solidFill>
                  <a:schemeClr val="tx2"/>
                </a:solidFill>
              </a:rPr>
              <a:t>	</a:t>
            </a:r>
            <a:r>
              <a:rPr lang="en-US" sz="1600" dirty="0" smtClean="0">
                <a:solidFill>
                  <a:schemeClr val="tx2"/>
                </a:solidFill>
              </a:rPr>
              <a:t>Consolidation for of 29 lawsuits on behalf of 117 plaintiffs for pre-trial discovery insufficient; 	prediction by plaintiff that the court might order joint trial insufficient; “proposal”  of joint 	trial must come from plaintiff (not court) </a:t>
            </a:r>
            <a:endParaRPr lang="en-US" sz="1600" dirty="0">
              <a:solidFill>
                <a:schemeClr val="tx2"/>
              </a:solidFill>
            </a:endParaRPr>
          </a:p>
        </p:txBody>
      </p:sp>
    </p:spTree>
    <p:extLst>
      <p:ext uri="{BB962C8B-B14F-4D97-AF65-F5344CB8AC3E}">
        <p14:creationId xmlns:p14="http://schemas.microsoft.com/office/powerpoint/2010/main" val="1881204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VENUE</a:t>
            </a:r>
            <a:endParaRPr lang="en-US" dirty="0">
              <a:solidFill>
                <a:schemeClr val="tx2"/>
              </a:solidFill>
            </a:endParaRPr>
          </a:p>
        </p:txBody>
      </p:sp>
      <p:sp>
        <p:nvSpPr>
          <p:cNvPr id="3" name="Content Placeholder 2"/>
          <p:cNvSpPr>
            <a:spLocks noGrp="1"/>
          </p:cNvSpPr>
          <p:nvPr>
            <p:ph idx="1"/>
          </p:nvPr>
        </p:nvSpPr>
        <p:spPr>
          <a:xfrm>
            <a:off x="457200" y="1219200"/>
            <a:ext cx="8229600" cy="5029200"/>
          </a:xfrm>
        </p:spPr>
        <p:txBody>
          <a:bodyPr>
            <a:normAutofit fontScale="85000" lnSpcReduction="20000"/>
          </a:bodyPr>
          <a:lstStyle/>
          <a:p>
            <a:pPr marL="0" indent="0">
              <a:buNone/>
            </a:pPr>
            <a:r>
              <a:rPr lang="en-US" sz="1800" b="1" dirty="0" smtClean="0">
                <a:solidFill>
                  <a:schemeClr val="tx2"/>
                </a:solidFill>
              </a:rPr>
              <a:t>REMOVAL</a:t>
            </a:r>
          </a:p>
          <a:p>
            <a:pPr marL="0" indent="0">
              <a:buNone/>
            </a:pPr>
            <a:r>
              <a:rPr lang="en-US" sz="1800" b="1" dirty="0" smtClean="0">
                <a:solidFill>
                  <a:schemeClr val="tx2"/>
                </a:solidFill>
              </a:rPr>
              <a:t>ASIANA FLIGHT 214</a:t>
            </a:r>
          </a:p>
          <a:p>
            <a:pPr marL="0" indent="0">
              <a:buNone/>
            </a:pPr>
            <a:r>
              <a:rPr lang="en-US" sz="1800" b="1" dirty="0" smtClean="0">
                <a:solidFill>
                  <a:schemeClr val="tx2"/>
                </a:solidFill>
              </a:rPr>
              <a:t>Admiralty Jurisdiction</a:t>
            </a:r>
          </a:p>
          <a:p>
            <a:pPr marL="0" indent="0">
              <a:buNone/>
            </a:pPr>
            <a:r>
              <a:rPr lang="en-US" sz="1800" b="1" i="1" dirty="0" smtClean="0">
                <a:solidFill>
                  <a:schemeClr val="tx2"/>
                </a:solidFill>
              </a:rPr>
              <a:t>Lu </a:t>
            </a:r>
            <a:r>
              <a:rPr lang="en-US" sz="1800" b="1" i="1" dirty="0">
                <a:solidFill>
                  <a:schemeClr val="tx2"/>
                </a:solidFill>
              </a:rPr>
              <a:t>v. Boeing Co</a:t>
            </a:r>
            <a:r>
              <a:rPr lang="en-US" sz="1800" b="1" dirty="0">
                <a:solidFill>
                  <a:schemeClr val="tx2"/>
                </a:solidFill>
              </a:rPr>
              <a:t>., 2014 U.S. Dist. LEXIS </a:t>
            </a:r>
            <a:r>
              <a:rPr lang="en-US" sz="1800" b="1" dirty="0" smtClean="0">
                <a:solidFill>
                  <a:schemeClr val="tx2"/>
                </a:solidFill>
              </a:rPr>
              <a:t>50210 (N.D. Ill. April 11, 2014)</a:t>
            </a:r>
          </a:p>
          <a:p>
            <a:pPr marL="0" indent="0">
              <a:buNone/>
            </a:pPr>
            <a:r>
              <a:rPr lang="en-US" sz="1800" dirty="0" smtClean="0">
                <a:solidFill>
                  <a:schemeClr val="tx2"/>
                </a:solidFill>
              </a:rPr>
              <a:t>Three </a:t>
            </a:r>
            <a:r>
              <a:rPr lang="en-US" sz="1800" dirty="0">
                <a:solidFill>
                  <a:schemeClr val="tx2"/>
                </a:solidFill>
              </a:rPr>
              <a:t>part test: </a:t>
            </a:r>
            <a:endParaRPr lang="en-US" sz="1800" dirty="0" smtClean="0">
              <a:solidFill>
                <a:schemeClr val="tx2"/>
              </a:solidFill>
            </a:endParaRPr>
          </a:p>
          <a:p>
            <a:pPr>
              <a:buAutoNum type="arabicParenBoth"/>
            </a:pPr>
            <a:r>
              <a:rPr lang="en-US" sz="1800" dirty="0" smtClean="0">
                <a:solidFill>
                  <a:schemeClr val="tx2"/>
                </a:solidFill>
              </a:rPr>
              <a:t>did </a:t>
            </a:r>
            <a:r>
              <a:rPr lang="en-US" sz="1800" dirty="0">
                <a:solidFill>
                  <a:schemeClr val="tx2"/>
                </a:solidFill>
              </a:rPr>
              <a:t>the general character of the activity giving rise to the incident show a substantial relationship to traditional maritime activity</a:t>
            </a:r>
            <a:r>
              <a:rPr lang="en-US" sz="1800" dirty="0" smtClean="0">
                <a:solidFill>
                  <a:schemeClr val="tx2"/>
                </a:solidFill>
              </a:rPr>
              <a:t>; (2) did </a:t>
            </a:r>
            <a:r>
              <a:rPr lang="en-US" sz="1800" dirty="0">
                <a:solidFill>
                  <a:schemeClr val="tx2"/>
                </a:solidFill>
              </a:rPr>
              <a:t>the incident have a potentially disruptive impact on maritime commerce; and </a:t>
            </a:r>
            <a:r>
              <a:rPr lang="en-US" sz="1800" dirty="0" smtClean="0">
                <a:solidFill>
                  <a:schemeClr val="tx2"/>
                </a:solidFill>
              </a:rPr>
              <a:t>(3)  did </a:t>
            </a:r>
            <a:r>
              <a:rPr lang="en-US" sz="1800" dirty="0">
                <a:solidFill>
                  <a:schemeClr val="tx2"/>
                </a:solidFill>
              </a:rPr>
              <a:t>the tort occur over navigable water.</a:t>
            </a:r>
          </a:p>
          <a:p>
            <a:pPr lvl="1"/>
            <a:r>
              <a:rPr lang="en-US" sz="1800" dirty="0" smtClean="0">
                <a:solidFill>
                  <a:schemeClr val="tx2"/>
                </a:solidFill>
              </a:rPr>
              <a:t>Only the third factor at issue. To </a:t>
            </a:r>
            <a:r>
              <a:rPr lang="en-US" sz="1800" dirty="0">
                <a:solidFill>
                  <a:schemeClr val="tx2"/>
                </a:solidFill>
              </a:rPr>
              <a:t>establish that the tort occurred over water, the </a:t>
            </a:r>
            <a:r>
              <a:rPr lang="en-US" sz="1800" dirty="0" smtClean="0">
                <a:solidFill>
                  <a:schemeClr val="tx2"/>
                </a:solidFill>
              </a:rPr>
              <a:t>company 	had </a:t>
            </a:r>
            <a:r>
              <a:rPr lang="en-US" sz="1800" dirty="0">
                <a:solidFill>
                  <a:schemeClr val="tx2"/>
                </a:solidFill>
              </a:rPr>
              <a:t>to show that, at some point while the plane was over water, the </a:t>
            </a:r>
            <a:r>
              <a:rPr lang="en-US" sz="1800" dirty="0" smtClean="0">
                <a:solidFill>
                  <a:schemeClr val="tx2"/>
                </a:solidFill>
              </a:rPr>
              <a:t>passengers </a:t>
            </a:r>
            <a:r>
              <a:rPr lang="en-US" sz="1800" dirty="0">
                <a:solidFill>
                  <a:schemeClr val="tx2"/>
                </a:solidFill>
              </a:rPr>
              <a:t>faced </a:t>
            </a:r>
            <a:r>
              <a:rPr lang="en-US" sz="1800" dirty="0" smtClean="0">
                <a:solidFill>
                  <a:schemeClr val="tx2"/>
                </a:solidFill>
              </a:rPr>
              <a:t>certain injury. Court held that evidence did not support that conclusion. Remanded.</a:t>
            </a:r>
          </a:p>
          <a:p>
            <a:pPr marL="0" indent="0">
              <a:buNone/>
            </a:pPr>
            <a:endParaRPr lang="en-US" sz="1800" dirty="0" smtClean="0">
              <a:solidFill>
                <a:schemeClr val="tx2"/>
              </a:solidFill>
            </a:endParaRPr>
          </a:p>
          <a:p>
            <a:pPr marL="0" indent="0">
              <a:buNone/>
            </a:pPr>
            <a:r>
              <a:rPr lang="en-US" sz="1800" b="1" dirty="0" smtClean="0">
                <a:solidFill>
                  <a:schemeClr val="tx2"/>
                </a:solidFill>
              </a:rPr>
              <a:t>Federal Officer Jurisdiction</a:t>
            </a:r>
          </a:p>
          <a:p>
            <a:pPr marL="0" indent="0">
              <a:buNone/>
            </a:pPr>
            <a:r>
              <a:rPr lang="en-US" sz="1800" b="1" i="1" dirty="0">
                <a:solidFill>
                  <a:schemeClr val="tx2"/>
                </a:solidFill>
              </a:rPr>
              <a:t>Yang v. </a:t>
            </a:r>
            <a:r>
              <a:rPr lang="en-US" sz="1800" b="1" i="1" dirty="0" smtClean="0">
                <a:solidFill>
                  <a:schemeClr val="tx2"/>
                </a:solidFill>
              </a:rPr>
              <a:t>Boeing Co.</a:t>
            </a:r>
            <a:r>
              <a:rPr lang="en-US" sz="1800" i="1" dirty="0" smtClean="0">
                <a:solidFill>
                  <a:schemeClr val="tx2"/>
                </a:solidFill>
              </a:rPr>
              <a:t>, </a:t>
            </a:r>
            <a:r>
              <a:rPr lang="en-US" sz="1800" b="1" dirty="0">
                <a:solidFill>
                  <a:schemeClr val="tx2"/>
                </a:solidFill>
              </a:rPr>
              <a:t>2013 WL </a:t>
            </a:r>
            <a:r>
              <a:rPr lang="en-US" sz="1800" b="1" dirty="0" smtClean="0">
                <a:solidFill>
                  <a:schemeClr val="tx2"/>
                </a:solidFill>
              </a:rPr>
              <a:t>6633075 (N.D. Ill 2013</a:t>
            </a:r>
            <a:r>
              <a:rPr lang="en-US" sz="1800" dirty="0" smtClean="0">
                <a:solidFill>
                  <a:schemeClr val="tx2"/>
                </a:solidFill>
              </a:rPr>
              <a:t>)</a:t>
            </a:r>
          </a:p>
          <a:p>
            <a:pPr marL="0" indent="0">
              <a:buNone/>
            </a:pPr>
            <a:r>
              <a:rPr lang="en-US" sz="1800" dirty="0" smtClean="0">
                <a:solidFill>
                  <a:schemeClr val="tx2"/>
                </a:solidFill>
              </a:rPr>
              <a:t>Four part test:</a:t>
            </a:r>
          </a:p>
          <a:p>
            <a:pPr marL="0" indent="0">
              <a:buNone/>
            </a:pPr>
            <a:r>
              <a:rPr lang="en-US" sz="1800" dirty="0" smtClean="0">
                <a:solidFill>
                  <a:schemeClr val="tx2"/>
                </a:solidFill>
              </a:rPr>
              <a:t>Requires </a:t>
            </a:r>
            <a:r>
              <a:rPr lang="en-US" sz="1800" dirty="0">
                <a:solidFill>
                  <a:schemeClr val="tx2"/>
                </a:solidFill>
              </a:rPr>
              <a:t>a showing that defendant was a “(1) ‘person’; (2) ‘acting under’ the United States, its agencies, or its officers; (3) that has been sued ‘for or relating to any act under color of such office’; and (4) has a colorable federal defense</a:t>
            </a:r>
            <a:r>
              <a:rPr lang="en-US" sz="1800" dirty="0" smtClean="0">
                <a:solidFill>
                  <a:schemeClr val="tx2"/>
                </a:solidFill>
              </a:rPr>
              <a:t>.</a:t>
            </a:r>
          </a:p>
          <a:p>
            <a:pPr lvl="1"/>
            <a:r>
              <a:rPr lang="en-US" sz="1800" dirty="0" smtClean="0">
                <a:solidFill>
                  <a:schemeClr val="tx2"/>
                </a:solidFill>
              </a:rPr>
              <a:t> </a:t>
            </a:r>
            <a:r>
              <a:rPr lang="en-US" sz="1800" dirty="0">
                <a:solidFill>
                  <a:schemeClr val="tx2"/>
                </a:solidFill>
              </a:rPr>
              <a:t>Boeing </a:t>
            </a:r>
            <a:r>
              <a:rPr lang="en-US" sz="1800" dirty="0" smtClean="0">
                <a:solidFill>
                  <a:schemeClr val="tx2"/>
                </a:solidFill>
              </a:rPr>
              <a:t>argued that </a:t>
            </a:r>
            <a:r>
              <a:rPr lang="en-US" sz="1800" dirty="0">
                <a:solidFill>
                  <a:schemeClr val="tx2"/>
                </a:solidFill>
              </a:rPr>
              <a:t>because the Plaintiffs’ tort claims challenge work performed by Boeing </a:t>
            </a:r>
            <a:r>
              <a:rPr lang="en-US" sz="1800" dirty="0" smtClean="0">
                <a:solidFill>
                  <a:schemeClr val="tx2"/>
                </a:solidFill>
              </a:rPr>
              <a:t>employees</a:t>
            </a:r>
            <a:r>
              <a:rPr lang="en-US" sz="1800" dirty="0">
                <a:solidFill>
                  <a:schemeClr val="tx2"/>
                </a:solidFill>
              </a:rPr>
              <a:t>, who certified the aircraft’s safety according to a highly regulated Federal </a:t>
            </a:r>
            <a:r>
              <a:rPr lang="en-US" sz="1800" dirty="0" smtClean="0">
                <a:solidFill>
                  <a:schemeClr val="tx2"/>
                </a:solidFill>
              </a:rPr>
              <a:t>Aviation Administration </a:t>
            </a:r>
            <a:r>
              <a:rPr lang="en-US" sz="1800" dirty="0">
                <a:solidFill>
                  <a:schemeClr val="tx2"/>
                </a:solidFill>
              </a:rPr>
              <a:t>(FAA) process, it is entitled to assert Federal Officer </a:t>
            </a:r>
            <a:r>
              <a:rPr lang="en-US" sz="1800" dirty="0" smtClean="0">
                <a:solidFill>
                  <a:schemeClr val="tx2"/>
                </a:solidFill>
              </a:rPr>
              <a:t>jurisdiction.</a:t>
            </a:r>
          </a:p>
          <a:p>
            <a:pPr lvl="1"/>
            <a:r>
              <a:rPr lang="en-US" sz="1800" dirty="0" smtClean="0">
                <a:solidFill>
                  <a:schemeClr val="tx2"/>
                </a:solidFill>
              </a:rPr>
              <a:t>Court disagreed that a products liability action against manufacturer is necessarily a suit for negligent certification. Remanded.</a:t>
            </a:r>
          </a:p>
          <a:p>
            <a:pPr marL="0" indent="0">
              <a:buNone/>
            </a:pPr>
            <a:endParaRPr lang="en-US" sz="1600" dirty="0" smtClean="0"/>
          </a:p>
          <a:p>
            <a:pPr marL="0" indent="0">
              <a:buNone/>
            </a:pPr>
            <a:endParaRPr lang="en-US" sz="1600" dirty="0" smtClean="0"/>
          </a:p>
          <a:p>
            <a:pPr marL="0" indent="0">
              <a:buNone/>
            </a:pPr>
            <a:endParaRPr lang="en-US" sz="1600" b="1" dirty="0"/>
          </a:p>
        </p:txBody>
      </p:sp>
    </p:spTree>
    <p:extLst>
      <p:ext uri="{BB962C8B-B14F-4D97-AF65-F5344CB8AC3E}">
        <p14:creationId xmlns:p14="http://schemas.microsoft.com/office/powerpoint/2010/main" val="797199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VENUE</a:t>
            </a:r>
            <a:r>
              <a:rPr lang="en-US" dirty="0" smtClean="0"/>
              <a:t>	</a:t>
            </a:r>
            <a:endParaRPr lang="en-US" dirty="0"/>
          </a:p>
        </p:txBody>
      </p:sp>
      <p:sp>
        <p:nvSpPr>
          <p:cNvPr id="3" name="Content Placeholder 2"/>
          <p:cNvSpPr>
            <a:spLocks noGrp="1"/>
          </p:cNvSpPr>
          <p:nvPr>
            <p:ph idx="1"/>
          </p:nvPr>
        </p:nvSpPr>
        <p:spPr>
          <a:xfrm>
            <a:off x="381000" y="1371600"/>
            <a:ext cx="8229600" cy="4876800"/>
          </a:xfrm>
        </p:spPr>
        <p:txBody>
          <a:bodyPr>
            <a:normAutofit fontScale="92500" lnSpcReduction="10000"/>
          </a:bodyPr>
          <a:lstStyle/>
          <a:p>
            <a:pPr marL="0" indent="0" algn="ctr">
              <a:buNone/>
            </a:pPr>
            <a:r>
              <a:rPr lang="en-US" sz="2800" dirty="0" smtClean="0">
                <a:solidFill>
                  <a:schemeClr val="tx2"/>
                </a:solidFill>
              </a:rPr>
              <a:t>FORUM NON CONVENIENS</a:t>
            </a:r>
          </a:p>
          <a:p>
            <a:pPr marL="0" indent="0">
              <a:buNone/>
            </a:pPr>
            <a:r>
              <a:rPr lang="en-US" sz="1600" b="1" i="1" dirty="0" err="1" smtClean="0">
                <a:solidFill>
                  <a:schemeClr val="tx2"/>
                </a:solidFill>
              </a:rPr>
              <a:t>Galbert</a:t>
            </a:r>
            <a:r>
              <a:rPr lang="en-US" sz="1600" b="1" i="1" dirty="0" smtClean="0">
                <a:solidFill>
                  <a:schemeClr val="tx2"/>
                </a:solidFill>
              </a:rPr>
              <a:t> v. West Caribbean Airways</a:t>
            </a:r>
            <a:r>
              <a:rPr lang="en-US" sz="1600" dirty="0" smtClean="0">
                <a:solidFill>
                  <a:schemeClr val="tx2"/>
                </a:solidFill>
              </a:rPr>
              <a:t>, 715 F.3d 1290 (11</a:t>
            </a:r>
            <a:r>
              <a:rPr lang="en-US" sz="1600" baseline="30000" dirty="0" smtClean="0">
                <a:solidFill>
                  <a:schemeClr val="tx2"/>
                </a:solidFill>
              </a:rPr>
              <a:t>th</a:t>
            </a:r>
            <a:r>
              <a:rPr lang="en-US" sz="1600" dirty="0" smtClean="0">
                <a:solidFill>
                  <a:schemeClr val="tx2"/>
                </a:solidFill>
              </a:rPr>
              <a:t> Cir. 2013)</a:t>
            </a:r>
          </a:p>
          <a:p>
            <a:r>
              <a:rPr lang="en-US" sz="1600" dirty="0" smtClean="0">
                <a:solidFill>
                  <a:schemeClr val="tx2"/>
                </a:solidFill>
              </a:rPr>
              <a:t>Appellate court affirms District Court’s refusal to vacate FNC order after French Court of Cassation rules that Martinique was unavailable forum for plaintiffs’ Montreal claims. </a:t>
            </a:r>
          </a:p>
          <a:p>
            <a:r>
              <a:rPr lang="en-US" sz="1600" dirty="0" smtClean="0">
                <a:solidFill>
                  <a:schemeClr val="tx2"/>
                </a:solidFill>
              </a:rPr>
              <a:t>Plaintiffs failed to challenge availability of Martinique before the Southern District of FL during FNC briefing, instead affirmatively challenging the jurisdiction of that forum in Martinique. </a:t>
            </a:r>
          </a:p>
          <a:p>
            <a:r>
              <a:rPr lang="en-US" sz="1600" dirty="0">
                <a:solidFill>
                  <a:schemeClr val="tx2"/>
                </a:solidFill>
              </a:rPr>
              <a:t>Court took particular umbrage at plaintiffs’ efforts to make the alternate forum </a:t>
            </a:r>
            <a:r>
              <a:rPr lang="en-US" sz="1600" dirty="0" smtClean="0">
                <a:solidFill>
                  <a:schemeClr val="tx2"/>
                </a:solidFill>
              </a:rPr>
              <a:t>unavailable.</a:t>
            </a:r>
          </a:p>
          <a:p>
            <a:r>
              <a:rPr lang="en-US" sz="1600" dirty="0" smtClean="0">
                <a:solidFill>
                  <a:schemeClr val="tx2"/>
                </a:solidFill>
              </a:rPr>
              <a:t>Dismissal by French court was not “extraordinary circumstance” warranting vacating FNC dismissal.</a:t>
            </a:r>
          </a:p>
          <a:p>
            <a:endParaRPr lang="en-US" sz="1600" dirty="0" smtClean="0">
              <a:solidFill>
                <a:schemeClr val="tx2"/>
              </a:solidFill>
            </a:endParaRPr>
          </a:p>
          <a:p>
            <a:pPr marL="0" indent="0">
              <a:buNone/>
            </a:pPr>
            <a:r>
              <a:rPr lang="en-US" sz="1600" b="1" i="1" dirty="0" err="1" smtClean="0">
                <a:solidFill>
                  <a:schemeClr val="tx2"/>
                </a:solidFill>
              </a:rPr>
              <a:t>Bjorkstam</a:t>
            </a:r>
            <a:r>
              <a:rPr lang="en-US" sz="1600" b="1" i="1" dirty="0" smtClean="0">
                <a:solidFill>
                  <a:schemeClr val="tx2"/>
                </a:solidFill>
              </a:rPr>
              <a:t> v. MPC Prods. Corp</a:t>
            </a:r>
            <a:r>
              <a:rPr lang="en-US" sz="1600" dirty="0" smtClean="0">
                <a:solidFill>
                  <a:schemeClr val="tx2"/>
                </a:solidFill>
              </a:rPr>
              <a:t>., 21 N.E.3d 1216 (App. Ill. 1</a:t>
            </a:r>
            <a:r>
              <a:rPr lang="en-US" sz="1600" baseline="30000" dirty="0" smtClean="0">
                <a:solidFill>
                  <a:schemeClr val="tx2"/>
                </a:solidFill>
              </a:rPr>
              <a:t>st</a:t>
            </a:r>
            <a:r>
              <a:rPr lang="en-US" sz="1600" dirty="0" smtClean="0">
                <a:solidFill>
                  <a:schemeClr val="tx2"/>
                </a:solidFill>
              </a:rPr>
              <a:t>. Dist. 2014)</a:t>
            </a:r>
          </a:p>
          <a:p>
            <a:r>
              <a:rPr lang="en-US" sz="1600" dirty="0" smtClean="0">
                <a:solidFill>
                  <a:schemeClr val="tx2"/>
                </a:solidFill>
              </a:rPr>
              <a:t>Conditional FNC dismissal from Cook County, Illinois required defendants to accept service of process from the Texas court.</a:t>
            </a:r>
          </a:p>
          <a:p>
            <a:r>
              <a:rPr lang="en-US" sz="1600" dirty="0" smtClean="0">
                <a:solidFill>
                  <a:schemeClr val="tx2"/>
                </a:solidFill>
              </a:rPr>
              <a:t>Plaintiffs did not effectuate valid service of process out of Texas court, action </a:t>
            </a:r>
            <a:r>
              <a:rPr lang="en-US" sz="1600" dirty="0">
                <a:solidFill>
                  <a:schemeClr val="tx2"/>
                </a:solidFill>
              </a:rPr>
              <a:t>dismissed for failure to </a:t>
            </a:r>
            <a:r>
              <a:rPr lang="en-US" sz="1600" dirty="0" smtClean="0">
                <a:solidFill>
                  <a:schemeClr val="tx2"/>
                </a:solidFill>
              </a:rPr>
              <a:t>prosecute.</a:t>
            </a:r>
          </a:p>
          <a:p>
            <a:r>
              <a:rPr lang="en-US" sz="1600" dirty="0" smtClean="0">
                <a:solidFill>
                  <a:schemeClr val="tx2"/>
                </a:solidFill>
              </a:rPr>
              <a:t>Illinois Court refuses to reinstate on the basis that defendants did not violate the FNC order, despite the defendants actual knowledge of TX proceedings. Holds defendant’s obligation under the FNC order were never triggered as a result of plaintiff’s failure.</a:t>
            </a:r>
          </a:p>
          <a:p>
            <a:r>
              <a:rPr lang="en-US" sz="1600" dirty="0" smtClean="0">
                <a:solidFill>
                  <a:schemeClr val="tx2"/>
                </a:solidFill>
              </a:rPr>
              <a:t>Requiring defendant to accept service of process in alternate forum is not equated with requiring that defendant not challenge adequacy of process.</a:t>
            </a:r>
            <a:endParaRPr lang="en-US" sz="1600" dirty="0">
              <a:solidFill>
                <a:schemeClr val="tx2"/>
              </a:solidFill>
            </a:endParaRPr>
          </a:p>
        </p:txBody>
      </p:sp>
    </p:spTree>
    <p:extLst>
      <p:ext uri="{BB962C8B-B14F-4D97-AF65-F5344CB8AC3E}">
        <p14:creationId xmlns:p14="http://schemas.microsoft.com/office/powerpoint/2010/main" val="1377944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VENUE</a:t>
            </a:r>
            <a:endParaRPr lang="en-US" dirty="0">
              <a:solidFill>
                <a:schemeClr val="tx2"/>
              </a:solidFill>
            </a:endParaRPr>
          </a:p>
        </p:txBody>
      </p:sp>
      <p:sp>
        <p:nvSpPr>
          <p:cNvPr id="3" name="Content Placeholder 2"/>
          <p:cNvSpPr>
            <a:spLocks noGrp="1"/>
          </p:cNvSpPr>
          <p:nvPr>
            <p:ph idx="1"/>
          </p:nvPr>
        </p:nvSpPr>
        <p:spPr>
          <a:xfrm>
            <a:off x="457200" y="1447800"/>
            <a:ext cx="8229600" cy="4800600"/>
          </a:xfrm>
        </p:spPr>
        <p:txBody>
          <a:bodyPr>
            <a:normAutofit lnSpcReduction="10000"/>
          </a:bodyPr>
          <a:lstStyle/>
          <a:p>
            <a:pPr marL="0" indent="0" algn="ctr">
              <a:buNone/>
            </a:pPr>
            <a:r>
              <a:rPr lang="en-US" sz="2800" dirty="0" smtClean="0">
                <a:solidFill>
                  <a:schemeClr val="tx2"/>
                </a:solidFill>
              </a:rPr>
              <a:t>FORUM NON CONVENIENS</a:t>
            </a:r>
          </a:p>
          <a:p>
            <a:pPr marL="0" indent="0">
              <a:buNone/>
            </a:pPr>
            <a:r>
              <a:rPr lang="en-US" sz="1500" b="1" i="1" dirty="0" err="1" smtClean="0">
                <a:solidFill>
                  <a:schemeClr val="tx2"/>
                </a:solidFill>
              </a:rPr>
              <a:t>Bochetto</a:t>
            </a:r>
            <a:r>
              <a:rPr lang="en-US" sz="1500" b="1" i="1" dirty="0" smtClean="0">
                <a:solidFill>
                  <a:schemeClr val="tx2"/>
                </a:solidFill>
              </a:rPr>
              <a:t> v. Piper Aircraft</a:t>
            </a:r>
            <a:r>
              <a:rPr lang="en-US" sz="1500" dirty="0" smtClean="0">
                <a:solidFill>
                  <a:schemeClr val="tx2"/>
                </a:solidFill>
              </a:rPr>
              <a:t>, 94 A.3d 1044 (PA Super. June 9, 2014) </a:t>
            </a:r>
          </a:p>
          <a:p>
            <a:pPr marL="0" indent="0">
              <a:buNone/>
            </a:pPr>
            <a:r>
              <a:rPr lang="en-US" sz="1500" dirty="0" smtClean="0">
                <a:solidFill>
                  <a:schemeClr val="tx2"/>
                </a:solidFill>
              </a:rPr>
              <a:t>	Appellate court vacates FNC dismissal of action brought by foreign plaintiffs arising out of 	crash in Portugal.</a:t>
            </a:r>
          </a:p>
          <a:p>
            <a:pPr marL="0" indent="0">
              <a:buNone/>
            </a:pPr>
            <a:r>
              <a:rPr lang="en-US" sz="1500" dirty="0">
                <a:solidFill>
                  <a:schemeClr val="tx2"/>
                </a:solidFill>
              </a:rPr>
              <a:t>	</a:t>
            </a:r>
            <a:r>
              <a:rPr lang="en-US" sz="1500" dirty="0" smtClean="0">
                <a:solidFill>
                  <a:schemeClr val="tx2"/>
                </a:solidFill>
              </a:rPr>
              <a:t>Appellate court critical of trial court’s failure to consider the action’s connections to the 	United States as a whole rather than simply the forum state of Pennsylvania.</a:t>
            </a:r>
          </a:p>
          <a:p>
            <a:pPr marL="0" indent="0">
              <a:buNone/>
            </a:pPr>
            <a:endParaRPr lang="en-US" sz="1500" dirty="0">
              <a:solidFill>
                <a:schemeClr val="tx2"/>
              </a:solidFill>
            </a:endParaRPr>
          </a:p>
          <a:p>
            <a:pPr marL="0" indent="0">
              <a:buNone/>
            </a:pPr>
            <a:r>
              <a:rPr lang="en-US" sz="1500" b="1" i="1" dirty="0" err="1" smtClean="0">
                <a:solidFill>
                  <a:schemeClr val="tx2"/>
                </a:solidFill>
              </a:rPr>
              <a:t>Onita-Olojo</a:t>
            </a:r>
            <a:r>
              <a:rPr lang="en-US" sz="1500" b="1" i="1" dirty="0" smtClean="0">
                <a:solidFill>
                  <a:schemeClr val="tx2"/>
                </a:solidFill>
              </a:rPr>
              <a:t> v. Sellers</a:t>
            </a:r>
            <a:r>
              <a:rPr lang="en-US" sz="1500" dirty="0" smtClean="0">
                <a:solidFill>
                  <a:schemeClr val="tx2"/>
                </a:solidFill>
              </a:rPr>
              <a:t>, 2014 U.S. Dist. LEXIS 43670 (S.D. Fl. March 31, 2014)</a:t>
            </a:r>
          </a:p>
          <a:p>
            <a:pPr marL="0" indent="0">
              <a:buNone/>
            </a:pPr>
            <a:r>
              <a:rPr lang="en-US" sz="1500" dirty="0" smtClean="0">
                <a:solidFill>
                  <a:schemeClr val="tx2"/>
                </a:solidFill>
              </a:rPr>
              <a:t>	Action arising from June 2012 crash of Dana Airlines Flight 992 in Lagos, Nigeria removed to 	S.D. FL</a:t>
            </a:r>
          </a:p>
          <a:p>
            <a:pPr marL="0" indent="0">
              <a:buNone/>
            </a:pPr>
            <a:r>
              <a:rPr lang="en-US" sz="1500" dirty="0">
                <a:solidFill>
                  <a:schemeClr val="tx2"/>
                </a:solidFill>
              </a:rPr>
              <a:t>	</a:t>
            </a:r>
            <a:r>
              <a:rPr lang="en-US" sz="1500" dirty="0" smtClean="0">
                <a:solidFill>
                  <a:schemeClr val="tx2"/>
                </a:solidFill>
              </a:rPr>
              <a:t>Court dismisses actions by foreign plaintiffs on FNC grounds but retains actions brought by 	US residents.</a:t>
            </a:r>
          </a:p>
          <a:p>
            <a:pPr marL="0" indent="0">
              <a:buNone/>
            </a:pPr>
            <a:r>
              <a:rPr lang="en-US" sz="1500" dirty="0" smtClean="0">
                <a:solidFill>
                  <a:schemeClr val="tx2"/>
                </a:solidFill>
              </a:rPr>
              <a:t>	Considers whether Nigeria and adequate and available forum and weighs private and public 	factors that would justify keeping cases in US.</a:t>
            </a:r>
          </a:p>
          <a:p>
            <a:pPr marL="0" indent="0">
              <a:buNone/>
            </a:pPr>
            <a:r>
              <a:rPr lang="en-US" sz="1500" dirty="0">
                <a:solidFill>
                  <a:schemeClr val="tx2"/>
                </a:solidFill>
              </a:rPr>
              <a:t>	</a:t>
            </a:r>
            <a:r>
              <a:rPr lang="en-US" sz="1500" dirty="0" smtClean="0">
                <a:solidFill>
                  <a:schemeClr val="tx2"/>
                </a:solidFill>
              </a:rPr>
              <a:t>Location of damages evidence related to deaths of US residents weighed in favor of keeping 	the US cases.</a:t>
            </a:r>
          </a:p>
          <a:p>
            <a:pPr marL="0" indent="0">
              <a:buNone/>
            </a:pPr>
            <a:r>
              <a:rPr lang="en-US" sz="1500" dirty="0" smtClean="0">
                <a:solidFill>
                  <a:schemeClr val="tx2"/>
                </a:solidFill>
              </a:rPr>
              <a:t>	Finds </a:t>
            </a:r>
            <a:r>
              <a:rPr lang="en-US" sz="1500" dirty="0">
                <a:solidFill>
                  <a:schemeClr val="tx2"/>
                </a:solidFill>
              </a:rPr>
              <a:t>defendant’s willingness to concede liability in Nigerian courts a factor that makes the </a:t>
            </a:r>
            <a:r>
              <a:rPr lang="en-US" sz="1500" dirty="0" smtClean="0">
                <a:solidFill>
                  <a:schemeClr val="tx2"/>
                </a:solidFill>
              </a:rPr>
              <a:t>	forum more </a:t>
            </a:r>
            <a:r>
              <a:rPr lang="en-US" sz="1500" dirty="0">
                <a:solidFill>
                  <a:schemeClr val="tx2"/>
                </a:solidFill>
              </a:rPr>
              <a:t>attractive than </a:t>
            </a:r>
            <a:r>
              <a:rPr lang="en-US" sz="1500" dirty="0" smtClean="0">
                <a:solidFill>
                  <a:schemeClr val="tx2"/>
                </a:solidFill>
              </a:rPr>
              <a:t>US.</a:t>
            </a:r>
          </a:p>
        </p:txBody>
      </p:sp>
    </p:spTree>
    <p:extLst>
      <p:ext uri="{BB962C8B-B14F-4D97-AF65-F5344CB8AC3E}">
        <p14:creationId xmlns:p14="http://schemas.microsoft.com/office/powerpoint/2010/main" val="2247594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PREEMPTION</a:t>
            </a:r>
            <a:endParaRPr lang="en-US" dirty="0">
              <a:solidFill>
                <a:schemeClr val="tx2"/>
              </a:solidFill>
            </a:endParaRPr>
          </a:p>
        </p:txBody>
      </p:sp>
      <p:sp>
        <p:nvSpPr>
          <p:cNvPr id="3" name="Content Placeholder 2"/>
          <p:cNvSpPr>
            <a:spLocks noGrp="1"/>
          </p:cNvSpPr>
          <p:nvPr>
            <p:ph idx="1"/>
          </p:nvPr>
        </p:nvSpPr>
        <p:spPr>
          <a:xfrm>
            <a:off x="457200" y="1219200"/>
            <a:ext cx="8229600" cy="4953000"/>
          </a:xfrm>
        </p:spPr>
        <p:txBody>
          <a:bodyPr>
            <a:normAutofit fontScale="92500" lnSpcReduction="20000"/>
          </a:bodyPr>
          <a:lstStyle/>
          <a:p>
            <a:pPr marL="0" indent="0" algn="ctr">
              <a:buNone/>
            </a:pPr>
            <a:r>
              <a:rPr lang="en-US" sz="1600" b="1" dirty="0" smtClean="0">
                <a:solidFill>
                  <a:schemeClr val="tx2"/>
                </a:solidFill>
              </a:rPr>
              <a:t>STANDARD OF CARE</a:t>
            </a:r>
            <a:endParaRPr lang="en-US" sz="1600" b="1" dirty="0">
              <a:solidFill>
                <a:schemeClr val="tx2"/>
              </a:solidFill>
            </a:endParaRPr>
          </a:p>
          <a:p>
            <a:pPr marL="0" indent="0">
              <a:buNone/>
            </a:pPr>
            <a:r>
              <a:rPr lang="en-US" sz="1600" b="1" dirty="0" smtClean="0">
                <a:solidFill>
                  <a:schemeClr val="tx2"/>
                </a:solidFill>
              </a:rPr>
              <a:t>NEGLIGENT HIRING, RETENTION, SUPERVISON</a:t>
            </a:r>
          </a:p>
          <a:p>
            <a:pPr marL="0" indent="0">
              <a:buNone/>
            </a:pPr>
            <a:r>
              <a:rPr lang="en-US" sz="1600" b="1" i="1" dirty="0" smtClean="0">
                <a:solidFill>
                  <a:schemeClr val="tx2"/>
                </a:solidFill>
              </a:rPr>
              <a:t>In Re Air Crash Near Clarence Center</a:t>
            </a:r>
            <a:r>
              <a:rPr lang="en-US" sz="1600" dirty="0" smtClean="0">
                <a:solidFill>
                  <a:schemeClr val="tx2"/>
                </a:solidFill>
              </a:rPr>
              <a:t>, 2013 WL 5964480 (W.D.N.Y. 2013)</a:t>
            </a:r>
          </a:p>
          <a:p>
            <a:pPr marL="0" indent="0">
              <a:buNone/>
            </a:pPr>
            <a:r>
              <a:rPr lang="en-US" sz="1600" dirty="0">
                <a:solidFill>
                  <a:schemeClr val="tx2"/>
                </a:solidFill>
              </a:rPr>
              <a:t>	</a:t>
            </a:r>
            <a:r>
              <a:rPr lang="en-US" sz="1600" dirty="0" smtClean="0">
                <a:solidFill>
                  <a:schemeClr val="tx2"/>
                </a:solidFill>
              </a:rPr>
              <a:t>see also 	</a:t>
            </a:r>
            <a:r>
              <a:rPr lang="en-US" sz="1600" b="1" i="1" dirty="0" smtClean="0">
                <a:solidFill>
                  <a:schemeClr val="tx2"/>
                </a:solidFill>
              </a:rPr>
              <a:t>In </a:t>
            </a:r>
            <a:r>
              <a:rPr lang="en-US" sz="1600" b="1" i="1" dirty="0">
                <a:solidFill>
                  <a:schemeClr val="tx2"/>
                </a:solidFill>
              </a:rPr>
              <a:t>Re Air Crash Near Clarence </a:t>
            </a:r>
            <a:r>
              <a:rPr lang="en-US" sz="1600" b="1" i="1" dirty="0" smtClean="0">
                <a:solidFill>
                  <a:schemeClr val="tx2"/>
                </a:solidFill>
              </a:rPr>
              <a:t>Center, </a:t>
            </a:r>
            <a:r>
              <a:rPr lang="en-US" sz="1600" dirty="0" smtClean="0">
                <a:solidFill>
                  <a:schemeClr val="tx2"/>
                </a:solidFill>
              </a:rPr>
              <a:t>798 F. Supp. 2d 481 (W.D.N.Y. 2011)</a:t>
            </a:r>
          </a:p>
          <a:p>
            <a:pPr marL="0" indent="0">
              <a:buNone/>
            </a:pPr>
            <a:r>
              <a:rPr lang="en-US" sz="1600" dirty="0">
                <a:solidFill>
                  <a:schemeClr val="tx2"/>
                </a:solidFill>
              </a:rPr>
              <a:t>	</a:t>
            </a:r>
            <a:r>
              <a:rPr lang="en-US" sz="1600" dirty="0" smtClean="0">
                <a:solidFill>
                  <a:schemeClr val="tx2"/>
                </a:solidFill>
              </a:rPr>
              <a:t>	</a:t>
            </a:r>
            <a:r>
              <a:rPr lang="en-US" sz="1600" b="1" i="1" dirty="0" smtClean="0">
                <a:solidFill>
                  <a:schemeClr val="tx2"/>
                </a:solidFill>
              </a:rPr>
              <a:t>Matter of Air Crash Near Clarence Center</a:t>
            </a:r>
            <a:r>
              <a:rPr lang="en-US" sz="1600" dirty="0" smtClean="0">
                <a:solidFill>
                  <a:schemeClr val="tx2"/>
                </a:solidFill>
              </a:rPr>
              <a:t>, </a:t>
            </a:r>
            <a:r>
              <a:rPr lang="en-US" sz="1600" dirty="0">
                <a:solidFill>
                  <a:schemeClr val="tx2"/>
                </a:solidFill>
              </a:rPr>
              <a:t>44 Misc. 3d </a:t>
            </a:r>
            <a:r>
              <a:rPr lang="en-US" sz="1600" dirty="0" smtClean="0">
                <a:solidFill>
                  <a:schemeClr val="tx2"/>
                </a:solidFill>
              </a:rPr>
              <a:t>724 (Erie Co. 2014)</a:t>
            </a:r>
          </a:p>
          <a:p>
            <a:pPr marL="0" indent="0">
              <a:buNone/>
            </a:pPr>
            <a:r>
              <a:rPr lang="en-US" sz="1600" dirty="0">
                <a:solidFill>
                  <a:schemeClr val="tx2"/>
                </a:solidFill>
              </a:rPr>
              <a:t>	</a:t>
            </a:r>
            <a:r>
              <a:rPr lang="en-US" sz="1600" dirty="0" smtClean="0">
                <a:solidFill>
                  <a:schemeClr val="tx2"/>
                </a:solidFill>
              </a:rPr>
              <a:t>Crash of </a:t>
            </a:r>
            <a:r>
              <a:rPr lang="en-US" sz="1600" dirty="0" err="1" smtClean="0">
                <a:solidFill>
                  <a:schemeClr val="tx2"/>
                </a:solidFill>
              </a:rPr>
              <a:t>Colgan</a:t>
            </a:r>
            <a:r>
              <a:rPr lang="en-US" sz="1600" dirty="0" smtClean="0">
                <a:solidFill>
                  <a:schemeClr val="tx2"/>
                </a:solidFill>
              </a:rPr>
              <a:t> Air Flight 3407</a:t>
            </a:r>
          </a:p>
          <a:p>
            <a:pPr marL="0" indent="0">
              <a:buNone/>
            </a:pPr>
            <a:r>
              <a:rPr lang="en-US" sz="1600" dirty="0" smtClean="0">
                <a:solidFill>
                  <a:schemeClr val="tx2"/>
                </a:solidFill>
              </a:rPr>
              <a:t>	Court refused to permit discovery on the issues of pilot hiring, training, selection and 	supervision because those issues were unrelated to a violation of any federal standard of 	care.</a:t>
            </a:r>
          </a:p>
          <a:p>
            <a:pPr marL="0" indent="0">
              <a:buNone/>
            </a:pPr>
            <a:r>
              <a:rPr lang="en-US" sz="1600" dirty="0" smtClean="0">
                <a:solidFill>
                  <a:schemeClr val="tx2"/>
                </a:solidFill>
              </a:rPr>
              <a:t>	General prohibition against careless or reckless operation of an aircraft (14 C.F.R. 91.13) 	inapplicable to claims of negligent hiring, training and supervision.</a:t>
            </a:r>
            <a:endParaRPr lang="en-US" sz="1600" dirty="0">
              <a:solidFill>
                <a:schemeClr val="tx2"/>
              </a:solidFill>
            </a:endParaRPr>
          </a:p>
          <a:p>
            <a:pPr marL="0" indent="0">
              <a:buNone/>
            </a:pPr>
            <a:endParaRPr lang="en-US" sz="1600" dirty="0" smtClean="0">
              <a:solidFill>
                <a:schemeClr val="tx2"/>
              </a:solidFill>
            </a:endParaRPr>
          </a:p>
          <a:p>
            <a:pPr marL="0" indent="0">
              <a:buNone/>
            </a:pPr>
            <a:r>
              <a:rPr lang="en-US" sz="1600" b="1" dirty="0" smtClean="0">
                <a:solidFill>
                  <a:schemeClr val="tx2"/>
                </a:solidFill>
              </a:rPr>
              <a:t>PRODUCTS LIABILITY</a:t>
            </a:r>
          </a:p>
          <a:p>
            <a:pPr marL="0" indent="0">
              <a:buNone/>
            </a:pPr>
            <a:r>
              <a:rPr lang="en-US" sz="1600" b="1" i="1" dirty="0" err="1" smtClean="0">
                <a:solidFill>
                  <a:schemeClr val="tx2"/>
                </a:solidFill>
              </a:rPr>
              <a:t>Sikkelee</a:t>
            </a:r>
            <a:r>
              <a:rPr lang="en-US" sz="1600" b="1" i="1" dirty="0" smtClean="0">
                <a:solidFill>
                  <a:schemeClr val="tx2"/>
                </a:solidFill>
              </a:rPr>
              <a:t> v. Precision </a:t>
            </a:r>
            <a:r>
              <a:rPr lang="en-US" sz="1600" b="1" i="1" dirty="0" err="1" smtClean="0">
                <a:solidFill>
                  <a:schemeClr val="tx2"/>
                </a:solidFill>
              </a:rPr>
              <a:t>Airmotive</a:t>
            </a:r>
            <a:r>
              <a:rPr lang="en-US" sz="1600" dirty="0" smtClean="0">
                <a:solidFill>
                  <a:schemeClr val="tx2"/>
                </a:solidFill>
              </a:rPr>
              <a:t>, 2014 US. Dist. LEXIS 126204 (M.D. Pa 2014)</a:t>
            </a:r>
          </a:p>
          <a:p>
            <a:pPr marL="0" indent="0">
              <a:buNone/>
            </a:pPr>
            <a:r>
              <a:rPr lang="en-US" sz="1600" dirty="0">
                <a:solidFill>
                  <a:schemeClr val="tx2"/>
                </a:solidFill>
              </a:rPr>
              <a:t>	</a:t>
            </a:r>
            <a:r>
              <a:rPr lang="en-US" sz="1600" dirty="0" smtClean="0">
                <a:solidFill>
                  <a:schemeClr val="tx2"/>
                </a:solidFill>
              </a:rPr>
              <a:t>Summary judgment granted to the defendant engine manufacturer on the grounds that the 	issuance of a type certificate is conclusive proof of the engine’s compliance with design and 	construction regulations.</a:t>
            </a:r>
          </a:p>
          <a:p>
            <a:pPr marL="0" indent="0">
              <a:buNone/>
            </a:pPr>
            <a:r>
              <a:rPr lang="en-US" sz="1600" dirty="0" smtClean="0">
                <a:solidFill>
                  <a:schemeClr val="tx2"/>
                </a:solidFill>
              </a:rPr>
              <a:t>	While aircraft operators are subject to a general prohibition against careless or reckless 	operation 	(91.13), makers of aircraft engines and components are subject only to specific 	regulations; there is no catchall general standard of care applicable to manufacturers.</a:t>
            </a:r>
          </a:p>
          <a:p>
            <a:pPr marL="0" indent="0">
              <a:buNone/>
            </a:pPr>
            <a:r>
              <a:rPr lang="en-US" sz="1600" dirty="0">
                <a:solidFill>
                  <a:schemeClr val="tx2"/>
                </a:solidFill>
              </a:rPr>
              <a:t>	</a:t>
            </a:r>
            <a:r>
              <a:rPr lang="en-US" sz="1600" dirty="0" smtClean="0">
                <a:solidFill>
                  <a:schemeClr val="tx2"/>
                </a:solidFill>
              </a:rPr>
              <a:t>Compliance with the specific regulations is per se satisfaction of the standard of care.</a:t>
            </a:r>
          </a:p>
          <a:p>
            <a:pPr marL="0" indent="0">
              <a:buNone/>
            </a:pPr>
            <a:endParaRPr lang="en-US" sz="1600" dirty="0" smtClean="0">
              <a:solidFill>
                <a:schemeClr val="tx2"/>
              </a:solidFill>
            </a:endParaRPr>
          </a:p>
          <a:p>
            <a:pPr marL="0" indent="0">
              <a:buNone/>
            </a:pPr>
            <a:endParaRPr lang="en-US" sz="1600" dirty="0" smtClean="0"/>
          </a:p>
        </p:txBody>
      </p:sp>
    </p:spTree>
    <p:extLst>
      <p:ext uri="{BB962C8B-B14F-4D97-AF65-F5344CB8AC3E}">
        <p14:creationId xmlns:p14="http://schemas.microsoft.com/office/powerpoint/2010/main" val="25456127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solidFill>
              </a:rPr>
              <a:t>PREEMPTION</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sz="1600" b="1" dirty="0" smtClean="0">
                <a:solidFill>
                  <a:schemeClr val="tx2"/>
                </a:solidFill>
              </a:rPr>
              <a:t>PRODUCTS LIABILITY</a:t>
            </a:r>
          </a:p>
          <a:p>
            <a:pPr marL="0" indent="0">
              <a:buNone/>
            </a:pPr>
            <a:r>
              <a:rPr lang="en-US" sz="1600" b="1" i="1" dirty="0" smtClean="0">
                <a:solidFill>
                  <a:schemeClr val="tx2"/>
                </a:solidFill>
              </a:rPr>
              <a:t>Lewis v. Lycoming</a:t>
            </a:r>
            <a:r>
              <a:rPr lang="en-US" sz="1600" dirty="0" smtClean="0">
                <a:solidFill>
                  <a:schemeClr val="tx2"/>
                </a:solidFill>
              </a:rPr>
              <a:t>, 957 F. Supp. 2d 552 (E.D. Pa 2013)</a:t>
            </a:r>
          </a:p>
          <a:p>
            <a:pPr marL="0" indent="0">
              <a:buNone/>
            </a:pPr>
            <a:r>
              <a:rPr lang="en-US" sz="1600" dirty="0" smtClean="0">
                <a:solidFill>
                  <a:schemeClr val="tx2"/>
                </a:solidFill>
              </a:rPr>
              <a:t>	Products liability action arising from 2009 helicopter crash in England.</a:t>
            </a:r>
          </a:p>
          <a:p>
            <a:pPr marL="0" indent="0">
              <a:buNone/>
            </a:pPr>
            <a:r>
              <a:rPr lang="en-US" sz="1600" dirty="0">
                <a:solidFill>
                  <a:schemeClr val="tx2"/>
                </a:solidFill>
              </a:rPr>
              <a:t>	</a:t>
            </a:r>
            <a:r>
              <a:rPr lang="en-US" sz="1600" dirty="0" smtClean="0">
                <a:solidFill>
                  <a:schemeClr val="tx2"/>
                </a:solidFill>
              </a:rPr>
              <a:t>Narrow reading of </a:t>
            </a:r>
            <a:r>
              <a:rPr lang="en-US" sz="1600" i="1" dirty="0" smtClean="0">
                <a:solidFill>
                  <a:schemeClr val="tx2"/>
                </a:solidFill>
              </a:rPr>
              <a:t>Abdullah</a:t>
            </a:r>
            <a:r>
              <a:rPr lang="en-US" sz="1600" dirty="0" smtClean="0">
                <a:solidFill>
                  <a:schemeClr val="tx2"/>
                </a:solidFill>
              </a:rPr>
              <a:t>, calls the expansive language that found “implied 	federal preemption of the entire field of aviation safety” merely dicta. </a:t>
            </a:r>
          </a:p>
          <a:p>
            <a:pPr marL="0" indent="0">
              <a:buNone/>
            </a:pPr>
            <a:r>
              <a:rPr lang="en-US" sz="1600" dirty="0">
                <a:solidFill>
                  <a:schemeClr val="tx2"/>
                </a:solidFill>
              </a:rPr>
              <a:t>	</a:t>
            </a:r>
            <a:r>
              <a:rPr lang="en-US" sz="1600" dirty="0" smtClean="0">
                <a:solidFill>
                  <a:schemeClr val="tx2"/>
                </a:solidFill>
              </a:rPr>
              <a:t>Notes the express preemption language of GARA in terms of 18 year statute of repose.</a:t>
            </a:r>
          </a:p>
          <a:p>
            <a:pPr marL="0" indent="0">
              <a:buNone/>
            </a:pPr>
            <a:r>
              <a:rPr lang="en-US" sz="1600" dirty="0">
                <a:solidFill>
                  <a:schemeClr val="tx2"/>
                </a:solidFill>
              </a:rPr>
              <a:t>	</a:t>
            </a:r>
            <a:r>
              <a:rPr lang="en-US" sz="1600" dirty="0" smtClean="0">
                <a:solidFill>
                  <a:schemeClr val="tx2"/>
                </a:solidFill>
              </a:rPr>
              <a:t>Declines to award defendants judgment on the pleadings on the grounds of implied 	field preemption.</a:t>
            </a:r>
          </a:p>
          <a:p>
            <a:pPr marL="0" indent="0">
              <a:buNone/>
            </a:pPr>
            <a:endParaRPr lang="en-US" sz="1600" dirty="0" smtClean="0">
              <a:solidFill>
                <a:schemeClr val="tx2"/>
              </a:solidFill>
            </a:endParaRPr>
          </a:p>
          <a:p>
            <a:pPr marL="0" indent="0">
              <a:buNone/>
            </a:pPr>
            <a:r>
              <a:rPr lang="en-US" sz="1600" b="1" dirty="0" smtClean="0">
                <a:solidFill>
                  <a:schemeClr val="tx2"/>
                </a:solidFill>
              </a:rPr>
              <a:t>COMPLETE v. DEFENSIVE PREEMPTION</a:t>
            </a:r>
          </a:p>
          <a:p>
            <a:pPr marL="0" indent="0">
              <a:buNone/>
            </a:pPr>
            <a:r>
              <a:rPr lang="en-US" sz="1600" b="1" i="1" dirty="0" err="1" smtClean="0">
                <a:solidFill>
                  <a:schemeClr val="tx2"/>
                </a:solidFill>
              </a:rPr>
              <a:t>Greig</a:t>
            </a:r>
            <a:r>
              <a:rPr lang="en-US" sz="1600" b="1" i="1" dirty="0" smtClean="0">
                <a:solidFill>
                  <a:schemeClr val="tx2"/>
                </a:solidFill>
              </a:rPr>
              <a:t> v. US Airways, Inc., </a:t>
            </a:r>
            <a:r>
              <a:rPr lang="en-US" sz="1600" b="1" dirty="0" smtClean="0">
                <a:solidFill>
                  <a:schemeClr val="tx2"/>
                </a:solidFill>
              </a:rPr>
              <a:t>28 F. Supp. 3d 2014 (D. Ariz. 2014)</a:t>
            </a:r>
          </a:p>
          <a:p>
            <a:pPr marL="0" indent="0">
              <a:buNone/>
            </a:pPr>
            <a:r>
              <a:rPr lang="en-US" sz="1600" b="1" i="1" dirty="0">
                <a:solidFill>
                  <a:schemeClr val="tx2"/>
                </a:solidFill>
              </a:rPr>
              <a:t>	</a:t>
            </a:r>
            <a:r>
              <a:rPr lang="en-US" sz="1600" dirty="0" smtClean="0">
                <a:solidFill>
                  <a:schemeClr val="tx2"/>
                </a:solidFill>
              </a:rPr>
              <a:t>Defendants conflate conflict and complete preemption.</a:t>
            </a:r>
          </a:p>
          <a:p>
            <a:pPr marL="0" indent="0">
              <a:buNone/>
            </a:pPr>
            <a:r>
              <a:rPr lang="en-US" sz="1600" b="1" i="1" dirty="0">
                <a:solidFill>
                  <a:schemeClr val="tx2"/>
                </a:solidFill>
              </a:rPr>
              <a:t>	</a:t>
            </a:r>
            <a:r>
              <a:rPr lang="en-US" sz="1600" dirty="0" smtClean="0">
                <a:solidFill>
                  <a:schemeClr val="tx2"/>
                </a:solidFill>
              </a:rPr>
              <a:t>Montreal Convention does not completely preempt state law claims to the extent 	that warrants removal, but conflict preemption may provide an affirmative defense.</a:t>
            </a:r>
            <a:endParaRPr lang="en-US" sz="1600" dirty="0">
              <a:solidFill>
                <a:schemeClr val="tx2"/>
              </a:solidFill>
            </a:endParaRPr>
          </a:p>
        </p:txBody>
      </p:sp>
    </p:spTree>
    <p:extLst>
      <p:ext uri="{BB962C8B-B14F-4D97-AF65-F5344CB8AC3E}">
        <p14:creationId xmlns:p14="http://schemas.microsoft.com/office/powerpoint/2010/main" val="3462574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16535</TotalTime>
  <Words>1130</Words>
  <Application>Microsoft Office PowerPoint</Application>
  <PresentationFormat>On-screen Show (4:3)</PresentationFormat>
  <Paragraphs>133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RECENT DEVELOPMENTS IN AVIATION LIABILITY AND INSURANCE </vt:lpstr>
      <vt:lpstr>PowerPoint Presentation</vt:lpstr>
      <vt:lpstr>PERSONAL JURISDICTION</vt:lpstr>
      <vt:lpstr>VENUE</vt:lpstr>
      <vt:lpstr>VENUE</vt:lpstr>
      <vt:lpstr>VENUE </vt:lpstr>
      <vt:lpstr>VENUE</vt:lpstr>
      <vt:lpstr>PREEMPTION</vt:lpstr>
      <vt:lpstr>PREEMPTION </vt:lpstr>
      <vt:lpstr>CHOICE OF LAW</vt:lpstr>
      <vt:lpstr>FSIA</vt:lpstr>
      <vt:lpstr>FSIA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AVIATION LAW</dc:title>
  <dc:creator>Jeanne O'Grady</dc:creator>
  <cp:lastModifiedBy>Jeanne O'Grady</cp:lastModifiedBy>
  <cp:revision>78</cp:revision>
  <cp:lastPrinted>2015-04-09T22:22:42Z</cp:lastPrinted>
  <dcterms:created xsi:type="dcterms:W3CDTF">2015-03-30T16:19:50Z</dcterms:created>
  <dcterms:modified xsi:type="dcterms:W3CDTF">2015-04-15T19:10:14Z</dcterms:modified>
</cp:coreProperties>
</file>