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4">
  <p:sldMasterIdLst>
    <p:sldMasterId id="2147483648" r:id="rId1"/>
  </p:sldMasterIdLst>
  <p:notesMasterIdLst>
    <p:notesMasterId r:id="rId20"/>
  </p:notesMasterIdLst>
  <p:sldIdLst>
    <p:sldId id="256" r:id="rId2"/>
    <p:sldId id="355" r:id="rId3"/>
    <p:sldId id="332" r:id="rId4"/>
    <p:sldId id="336" r:id="rId5"/>
    <p:sldId id="346" r:id="rId6"/>
    <p:sldId id="345" r:id="rId7"/>
    <p:sldId id="354" r:id="rId8"/>
    <p:sldId id="300" r:id="rId9"/>
    <p:sldId id="347" r:id="rId10"/>
    <p:sldId id="348" r:id="rId11"/>
    <p:sldId id="272" r:id="rId12"/>
    <p:sldId id="302" r:id="rId13"/>
    <p:sldId id="349" r:id="rId14"/>
    <p:sldId id="350" r:id="rId15"/>
    <p:sldId id="351" r:id="rId16"/>
    <p:sldId id="352" r:id="rId17"/>
    <p:sldId id="353" r:id="rId18"/>
    <p:sldId id="291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6991" autoAdjust="0"/>
  </p:normalViewPr>
  <p:slideViewPr>
    <p:cSldViewPr>
      <p:cViewPr>
        <p:scale>
          <a:sx n="70" d="100"/>
          <a:sy n="70" d="100"/>
        </p:scale>
        <p:origin x="-1302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30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ED683F-469A-424C-85D9-7AB89F649049}" type="datetimeFigureOut">
              <a:rPr lang="en-GB" smtClean="0"/>
              <a:pPr/>
              <a:t>24/02/2015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C4F0F9-8E3F-4FA0-B58C-FDD7F747FC8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641595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C4F0F9-8E3F-4FA0-B58C-FDD7F747FC8A}" type="slidenum">
              <a:rPr lang="en-GB" smtClean="0"/>
              <a:pPr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11546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808D73-31D0-4E9D-AD01-D06452416FD2}" type="slidenum">
              <a:rPr lang="en-GB" smtClean="0"/>
              <a:pPr/>
              <a:t>3</a:t>
            </a:fld>
            <a:endParaRPr lang="en-GB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C4F0F9-8E3F-4FA0-B58C-FDD7F747FC8A}" type="slidenum">
              <a:rPr lang="en-GB" smtClean="0"/>
              <a:pPr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084307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C4F0F9-8E3F-4FA0-B58C-FDD7F747FC8A}" type="slidenum">
              <a:rPr lang="en-GB" smtClean="0"/>
              <a:pPr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11546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C4F0F9-8E3F-4FA0-B58C-FDD7F747FC8A}" type="slidenum">
              <a:rPr lang="en-GB" smtClean="0"/>
              <a:pPr/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8952418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C4F0F9-8E3F-4FA0-B58C-FDD7F747FC8A}" type="slidenum">
              <a:rPr lang="en-GB" smtClean="0"/>
              <a:pPr/>
              <a:t>15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115467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808D73-31D0-4E9D-AD01-D06452416FD2}" type="slidenum">
              <a:rPr lang="en-GB" smtClean="0"/>
              <a:pPr/>
              <a:t>18</a:t>
            </a:fld>
            <a:endParaRPr lang="en-GB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58709-6402-4F96-B16E-BE155E7BB864}" type="datetimeFigureOut">
              <a:rPr lang="en-GB" smtClean="0"/>
              <a:pPr/>
              <a:t>24/02/2015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8A6FD-31C3-4017-8E6A-15C0975170DF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122488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58709-6402-4F96-B16E-BE155E7BB864}" type="datetimeFigureOut">
              <a:rPr lang="en-GB" smtClean="0"/>
              <a:pPr/>
              <a:t>24/02/2015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8A6FD-31C3-4017-8E6A-15C0975170DF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189297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58709-6402-4F96-B16E-BE155E7BB864}" type="datetimeFigureOut">
              <a:rPr lang="en-GB" smtClean="0"/>
              <a:pPr/>
              <a:t>24/02/2015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8A6FD-31C3-4017-8E6A-15C0975170DF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451272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58709-6402-4F96-B16E-BE155E7BB864}" type="datetimeFigureOut">
              <a:rPr lang="en-GB" smtClean="0"/>
              <a:pPr/>
              <a:t>24/02/2015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8A6FD-31C3-4017-8E6A-15C0975170DF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622651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58709-6402-4F96-B16E-BE155E7BB864}" type="datetimeFigureOut">
              <a:rPr lang="en-GB" smtClean="0"/>
              <a:pPr/>
              <a:t>24/02/2015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8A6FD-31C3-4017-8E6A-15C0975170DF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36562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58709-6402-4F96-B16E-BE155E7BB864}" type="datetimeFigureOut">
              <a:rPr lang="en-GB" smtClean="0"/>
              <a:pPr/>
              <a:t>24/02/2015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8A6FD-31C3-4017-8E6A-15C0975170DF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187875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58709-6402-4F96-B16E-BE155E7BB864}" type="datetimeFigureOut">
              <a:rPr lang="en-GB" smtClean="0"/>
              <a:pPr/>
              <a:t>24/02/2015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8A6FD-31C3-4017-8E6A-15C0975170DF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308891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58709-6402-4F96-B16E-BE155E7BB864}" type="datetimeFigureOut">
              <a:rPr lang="en-GB" smtClean="0"/>
              <a:pPr/>
              <a:t>24/02/2015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8A6FD-31C3-4017-8E6A-15C0975170DF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713393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58709-6402-4F96-B16E-BE155E7BB864}" type="datetimeFigureOut">
              <a:rPr lang="en-GB" smtClean="0"/>
              <a:pPr/>
              <a:t>24/02/2015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8A6FD-31C3-4017-8E6A-15C0975170DF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264511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58709-6402-4F96-B16E-BE155E7BB864}" type="datetimeFigureOut">
              <a:rPr lang="en-GB" smtClean="0"/>
              <a:pPr/>
              <a:t>24/02/2015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8A6FD-31C3-4017-8E6A-15C0975170DF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890982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58709-6402-4F96-B16E-BE155E7BB864}" type="datetimeFigureOut">
              <a:rPr lang="en-GB" smtClean="0"/>
              <a:pPr/>
              <a:t>24/02/2015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8A6FD-31C3-4017-8E6A-15C0975170DF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350058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358709-6402-4F96-B16E-BE155E7BB864}" type="datetimeFigureOut">
              <a:rPr lang="en-GB" smtClean="0"/>
              <a:pPr/>
              <a:t>24/02/2015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58A6FD-31C3-4017-8E6A-15C0975170DF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005419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mailto:lucien.rapp@ut-capitole.fr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3600" b="1" dirty="0" smtClean="0">
                <a:solidFill>
                  <a:schemeClr val="tx2"/>
                </a:solidFill>
              </a:rPr>
              <a:t/>
            </a:r>
            <a:br>
              <a:rPr lang="en-US" sz="3600" b="1" dirty="0" smtClean="0">
                <a:solidFill>
                  <a:schemeClr val="tx2"/>
                </a:solidFill>
              </a:rPr>
            </a:br>
            <a:r>
              <a:rPr lang="en-US" sz="3600" b="1" dirty="0" smtClean="0">
                <a:solidFill>
                  <a:schemeClr val="tx2"/>
                </a:solidFill>
              </a:rPr>
              <a:t/>
            </a:r>
            <a:br>
              <a:rPr lang="en-US" sz="3600" b="1" dirty="0" smtClean="0">
                <a:solidFill>
                  <a:schemeClr val="tx2"/>
                </a:solidFill>
              </a:rPr>
            </a:br>
            <a:r>
              <a:rPr lang="en-US" sz="3600" b="1" dirty="0" smtClean="0">
                <a:solidFill>
                  <a:schemeClr val="tx2"/>
                </a:solidFill>
              </a:rPr>
              <a:t/>
            </a:r>
            <a:br>
              <a:rPr lang="en-US" sz="3600" b="1" dirty="0" smtClean="0">
                <a:solidFill>
                  <a:schemeClr val="tx2"/>
                </a:solidFill>
              </a:rPr>
            </a:br>
            <a:r>
              <a:rPr lang="fr-FR" sz="3600" b="1" dirty="0" smtClean="0">
                <a:solidFill>
                  <a:schemeClr val="tx2"/>
                </a:solidFill>
              </a:rPr>
              <a:t>ENTERING A </a:t>
            </a:r>
            <a:r>
              <a:rPr lang="fr-FR" sz="3600" b="1" smtClean="0">
                <a:solidFill>
                  <a:schemeClr val="tx2"/>
                </a:solidFill>
              </a:rPr>
              <a:t>‘NEWSPACE’ </a:t>
            </a:r>
            <a:r>
              <a:rPr lang="fr-FR" sz="3600" b="1" dirty="0" smtClean="0">
                <a:solidFill>
                  <a:schemeClr val="tx2"/>
                </a:solidFill>
              </a:rPr>
              <a:t>ERA</a:t>
            </a:r>
            <a:r>
              <a:rPr lang="en-US" sz="3600" b="1" dirty="0" smtClean="0">
                <a:solidFill>
                  <a:schemeClr val="tx2"/>
                </a:solidFill>
              </a:rPr>
              <a:t>:</a:t>
            </a:r>
            <a:r>
              <a:rPr lang="en-GB" sz="3600" dirty="0" smtClean="0">
                <a:solidFill>
                  <a:schemeClr val="tx2"/>
                </a:solidFill>
              </a:rPr>
              <a:t/>
            </a:r>
            <a:br>
              <a:rPr lang="en-GB" sz="3600" dirty="0" smtClean="0">
                <a:solidFill>
                  <a:schemeClr val="tx2"/>
                </a:solidFill>
              </a:rPr>
            </a:br>
            <a:r>
              <a:rPr lang="en-US" sz="3100" b="1" i="1" dirty="0" smtClean="0">
                <a:solidFill>
                  <a:schemeClr val="tx2"/>
                </a:solidFill>
              </a:rPr>
              <a:t>What </a:t>
            </a:r>
            <a:r>
              <a:rPr lang="en-US" sz="3100" b="1" i="1" dirty="0" smtClean="0">
                <a:solidFill>
                  <a:schemeClr val="tx2"/>
                </a:solidFill>
              </a:rPr>
              <a:t>M</a:t>
            </a:r>
            <a:r>
              <a:rPr lang="en-US" sz="3100" b="1" i="1" dirty="0" smtClean="0">
                <a:solidFill>
                  <a:schemeClr val="tx2"/>
                </a:solidFill>
              </a:rPr>
              <a:t>ight </a:t>
            </a:r>
            <a:r>
              <a:rPr lang="en-US" sz="3100" b="1" i="1" dirty="0">
                <a:solidFill>
                  <a:schemeClr val="tx2"/>
                </a:solidFill>
              </a:rPr>
              <a:t>B</a:t>
            </a:r>
            <a:r>
              <a:rPr lang="en-US" sz="3100" b="1" i="1" dirty="0" smtClean="0">
                <a:solidFill>
                  <a:schemeClr val="tx2"/>
                </a:solidFill>
              </a:rPr>
              <a:t>e </a:t>
            </a:r>
            <a:r>
              <a:rPr lang="en-US" sz="3100" b="1" i="1" dirty="0" smtClean="0">
                <a:solidFill>
                  <a:schemeClr val="tx2"/>
                </a:solidFill>
              </a:rPr>
              <a:t>Expected</a:t>
            </a:r>
            <a:r>
              <a:rPr lang="en-US" sz="3100" b="1" i="1" dirty="0" smtClean="0">
                <a:solidFill>
                  <a:schemeClr val="tx2"/>
                </a:solidFill>
              </a:rPr>
              <a:t/>
            </a:r>
            <a:br>
              <a:rPr lang="en-US" sz="3100" b="1" i="1" dirty="0" smtClean="0">
                <a:solidFill>
                  <a:schemeClr val="tx2"/>
                </a:solidFill>
              </a:rPr>
            </a:br>
            <a:r>
              <a:rPr lang="en-US" sz="3100" b="1" i="1" dirty="0" smtClean="0">
                <a:solidFill>
                  <a:schemeClr val="tx2"/>
                </a:solidFill>
              </a:rPr>
              <a:t>From Satellite Miniaturization?</a:t>
            </a:r>
            <a:br>
              <a:rPr lang="en-US" sz="3100" b="1" i="1" dirty="0" smtClean="0">
                <a:solidFill>
                  <a:schemeClr val="tx2"/>
                </a:solidFill>
              </a:rPr>
            </a:br>
            <a:r>
              <a:rPr lang="en" sz="4900" dirty="0" smtClean="0">
                <a:solidFill>
                  <a:schemeClr val="tx2"/>
                </a:solidFill>
              </a:rPr>
              <a:t/>
            </a:r>
            <a:br>
              <a:rPr lang="en" sz="4900" dirty="0" smtClean="0">
                <a:solidFill>
                  <a:schemeClr val="tx2"/>
                </a:solidFill>
              </a:rPr>
            </a:br>
            <a:r>
              <a:rPr lang="en-US" sz="2700" b="1" i="0" dirty="0" smtClean="0">
                <a:solidFill>
                  <a:schemeClr val="tx2"/>
                </a:solidFill>
              </a:rPr>
              <a:t>Lucien </a:t>
            </a:r>
            <a:r>
              <a:rPr lang="en-US" sz="2700" b="1" i="0" dirty="0" smtClean="0">
                <a:solidFill>
                  <a:schemeClr val="tx2"/>
                </a:solidFill>
              </a:rPr>
              <a:t>Rapp, </a:t>
            </a:r>
            <a:br>
              <a:rPr lang="en-US" sz="2700" b="1" i="0" dirty="0" smtClean="0">
                <a:solidFill>
                  <a:schemeClr val="tx2"/>
                </a:solidFill>
              </a:rPr>
            </a:br>
            <a:r>
              <a:rPr lang="en-US" sz="2700" b="1" i="0" dirty="0" smtClean="0">
                <a:solidFill>
                  <a:schemeClr val="tx2"/>
                </a:solidFill>
              </a:rPr>
              <a:t>Victor Dos Santos </a:t>
            </a:r>
            <a:r>
              <a:rPr lang="en-US" sz="2700" b="1" i="0" dirty="0" err="1" smtClean="0">
                <a:solidFill>
                  <a:schemeClr val="tx2"/>
                </a:solidFill>
              </a:rPr>
              <a:t>Paulino</a:t>
            </a:r>
            <a:r>
              <a:rPr lang="en-US" sz="2700" b="1" dirty="0" smtClean="0">
                <a:solidFill>
                  <a:schemeClr val="tx2"/>
                </a:solidFill>
              </a:rPr>
              <a:t>, </a:t>
            </a:r>
            <a:r>
              <a:rPr lang="en-US" sz="2700" b="1" i="0" dirty="0" smtClean="0">
                <a:solidFill>
                  <a:schemeClr val="tx2"/>
                </a:solidFill>
              </a:rPr>
              <a:t>Adriana Martin</a:t>
            </a:r>
            <a:r>
              <a:rPr lang="en" sz="1800" dirty="0" smtClean="0"/>
              <a:t/>
            </a:r>
            <a:br>
              <a:rPr lang="en" sz="1800" dirty="0" smtClean="0"/>
            </a:br>
            <a:r>
              <a:rPr lang="en-US" sz="2000" b="1" i="1" dirty="0" smtClean="0">
                <a:solidFill>
                  <a:schemeClr val="tx2"/>
                </a:solidFill>
              </a:rPr>
              <a:t>Space Institute for Research on Innovative Uses of Satellites</a:t>
            </a:r>
            <a:r>
              <a:rPr lang="en" sz="2000" dirty="0" smtClean="0">
                <a:solidFill>
                  <a:schemeClr val="tx2"/>
                </a:solidFill>
              </a:rPr>
              <a:t/>
            </a:r>
            <a:br>
              <a:rPr lang="en" sz="2000" dirty="0" smtClean="0">
                <a:solidFill>
                  <a:schemeClr val="tx2"/>
                </a:solidFill>
              </a:rPr>
            </a:br>
            <a:r>
              <a:rPr lang="en-US" sz="2000" b="1" i="1" dirty="0" smtClean="0">
                <a:solidFill>
                  <a:schemeClr val="tx2"/>
                </a:solidFill>
              </a:rPr>
              <a:t>Toulouse Law School &amp; Toulouse Business School</a:t>
            </a:r>
            <a:br>
              <a:rPr lang="en-US" sz="2000" b="1" i="1" dirty="0" smtClean="0">
                <a:solidFill>
                  <a:schemeClr val="tx2"/>
                </a:solidFill>
              </a:rPr>
            </a:br>
            <a:r>
              <a:rPr lang="en-US" sz="2000" b="1" i="1" dirty="0" smtClean="0">
                <a:solidFill>
                  <a:schemeClr val="tx2"/>
                </a:solidFill>
              </a:rPr>
              <a:t>University of Toulouse  - France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47664" y="5013176"/>
            <a:ext cx="6400800" cy="1440160"/>
          </a:xfrm>
        </p:spPr>
        <p:txBody>
          <a:bodyPr>
            <a:normAutofit fontScale="25000" lnSpcReduction="20000"/>
          </a:bodyPr>
          <a:lstStyle/>
          <a:p>
            <a:endParaRPr lang="fr-FR" b="1" dirty="0" smtClean="0">
              <a:solidFill>
                <a:schemeClr val="accent1"/>
              </a:solidFill>
            </a:endParaRPr>
          </a:p>
          <a:p>
            <a:endParaRPr lang="fr-FR" b="1" dirty="0" smtClean="0">
              <a:solidFill>
                <a:schemeClr val="accent1"/>
              </a:solidFill>
            </a:endParaRPr>
          </a:p>
          <a:p>
            <a:endParaRPr lang="fr-FR" sz="4000" b="1" dirty="0" smtClean="0">
              <a:solidFill>
                <a:schemeClr val="tx2"/>
              </a:solidFill>
            </a:endParaRPr>
          </a:p>
          <a:p>
            <a:endParaRPr lang="en-US" sz="4500" b="1" i="0" dirty="0" smtClean="0">
              <a:solidFill>
                <a:schemeClr val="tx2"/>
              </a:solidFill>
            </a:endParaRPr>
          </a:p>
          <a:p>
            <a:endParaRPr lang="en-US" sz="6400" b="1" i="0" dirty="0" smtClean="0">
              <a:solidFill>
                <a:schemeClr val="tx2"/>
              </a:solidFill>
            </a:endParaRPr>
          </a:p>
          <a:p>
            <a:r>
              <a:rPr lang="en-US" sz="6400" b="1" i="0" dirty="0" smtClean="0">
                <a:solidFill>
                  <a:schemeClr val="tx2"/>
                </a:solidFill>
              </a:rPr>
              <a:t>3</a:t>
            </a:r>
            <a:r>
              <a:rPr lang="en-US" sz="6400" b="1" i="0" baseline="30000" dirty="0" smtClean="0">
                <a:solidFill>
                  <a:schemeClr val="tx2"/>
                </a:solidFill>
              </a:rPr>
              <a:t>rd</a:t>
            </a:r>
            <a:r>
              <a:rPr lang="en-US" sz="6400" b="1" i="0" dirty="0" smtClean="0">
                <a:solidFill>
                  <a:schemeClr val="tx2"/>
                </a:solidFill>
              </a:rPr>
              <a:t> Manfred </a:t>
            </a:r>
            <a:r>
              <a:rPr lang="en-US" sz="6400" b="1" i="0" dirty="0" err="1" smtClean="0">
                <a:solidFill>
                  <a:schemeClr val="tx2"/>
                </a:solidFill>
              </a:rPr>
              <a:t>Lachs</a:t>
            </a:r>
            <a:r>
              <a:rPr lang="en-US" sz="6400" b="1" i="0" dirty="0" smtClean="0">
                <a:solidFill>
                  <a:schemeClr val="tx2"/>
                </a:solidFill>
              </a:rPr>
              <a:t> International Conference</a:t>
            </a:r>
          </a:p>
          <a:p>
            <a:r>
              <a:rPr lang="en-US" sz="4800" b="1" i="1" dirty="0" smtClean="0">
                <a:solidFill>
                  <a:schemeClr val="tx2"/>
                </a:solidFill>
              </a:rPr>
              <a:t>“</a:t>
            </a:r>
            <a:r>
              <a:rPr lang="en-US" sz="4800" b="1" i="1" dirty="0" err="1" smtClean="0">
                <a:solidFill>
                  <a:schemeClr val="tx2"/>
                </a:solidFill>
              </a:rPr>
              <a:t>NewSpace</a:t>
            </a:r>
            <a:r>
              <a:rPr lang="en-US" sz="4800" b="1" i="1" dirty="0" smtClean="0">
                <a:solidFill>
                  <a:schemeClr val="tx2"/>
                </a:solidFill>
              </a:rPr>
              <a:t> Commercialization and the Law”</a:t>
            </a:r>
          </a:p>
          <a:p>
            <a:r>
              <a:rPr lang="en-US" sz="4800" b="1" i="0" dirty="0" smtClean="0">
                <a:solidFill>
                  <a:schemeClr val="tx2"/>
                </a:solidFill>
              </a:rPr>
              <a:t>Montreal, 16-17 March 2015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60648"/>
            <a:ext cx="2232248" cy="9087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23959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i="1" dirty="0" smtClean="0">
                <a:solidFill>
                  <a:schemeClr val="tx2"/>
                </a:solidFill>
              </a:rPr>
              <a:t/>
            </a:r>
            <a:br>
              <a:rPr lang="en-US" b="1" i="1" dirty="0" smtClean="0">
                <a:solidFill>
                  <a:schemeClr val="tx2"/>
                </a:solidFill>
              </a:rPr>
            </a:br>
            <a:r>
              <a:rPr lang="en-US" b="1" i="1" dirty="0" smtClean="0">
                <a:solidFill>
                  <a:schemeClr val="tx2"/>
                </a:solidFill>
              </a:rPr>
              <a:t/>
            </a:r>
            <a:br>
              <a:rPr lang="en-US" b="1" i="1" dirty="0" smtClean="0">
                <a:solidFill>
                  <a:schemeClr val="tx2"/>
                </a:solidFill>
              </a:rPr>
            </a:br>
            <a:r>
              <a:rPr lang="en-US" b="1" i="1" dirty="0" smtClean="0">
                <a:solidFill>
                  <a:schemeClr val="tx2"/>
                </a:solidFill>
              </a:rPr>
              <a:t>Are </a:t>
            </a:r>
            <a:r>
              <a:rPr lang="en-US" b="1" i="1" dirty="0">
                <a:solidFill>
                  <a:schemeClr val="tx2"/>
                </a:solidFill>
              </a:rPr>
              <a:t>Small Satellites </a:t>
            </a:r>
            <a:br>
              <a:rPr lang="en-US" b="1" i="1" dirty="0">
                <a:solidFill>
                  <a:schemeClr val="tx2"/>
                </a:solidFill>
              </a:rPr>
            </a:br>
            <a:r>
              <a:rPr lang="en-US" b="1" i="1" dirty="0">
                <a:solidFill>
                  <a:schemeClr val="tx2"/>
                </a:solidFill>
              </a:rPr>
              <a:t>a Disruptive Innovation</a:t>
            </a:r>
            <a:r>
              <a:rPr lang="en-US" b="1" i="1" dirty="0" smtClean="0">
                <a:solidFill>
                  <a:schemeClr val="tx2"/>
                </a:solidFill>
              </a:rPr>
              <a:t>? </a:t>
            </a:r>
            <a:r>
              <a:rPr lang="en-US" b="1" i="1" dirty="0" smtClean="0">
                <a:solidFill>
                  <a:srgbClr val="FF0000"/>
                </a:solidFill>
              </a:rPr>
              <a:t>(Yes)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 fontScale="55000" lnSpcReduction="20000"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sz="3800" b="1" dirty="0" smtClean="0">
              <a:solidFill>
                <a:schemeClr val="accent1"/>
              </a:solidFill>
            </a:endParaRPr>
          </a:p>
          <a:p>
            <a:pPr marL="0" indent="0" algn="ctr">
              <a:buNone/>
            </a:pPr>
            <a:r>
              <a:rPr lang="fr-FR" sz="4400" b="1" dirty="0" smtClean="0">
                <a:solidFill>
                  <a:schemeClr val="accent1"/>
                </a:solidFill>
              </a:rPr>
              <a:t>A </a:t>
            </a:r>
            <a:r>
              <a:rPr lang="fr-FR" sz="4400" b="1" dirty="0" smtClean="0">
                <a:solidFill>
                  <a:schemeClr val="accent1"/>
                </a:solidFill>
              </a:rPr>
              <a:t>disruptive innovation</a:t>
            </a:r>
            <a:endParaRPr lang="fr-FR" sz="3600" b="1" dirty="0" smtClean="0">
              <a:solidFill>
                <a:schemeClr val="accent1"/>
              </a:solidFill>
            </a:endParaRPr>
          </a:p>
          <a:p>
            <a:endParaRPr lang="fr-FR" b="1" dirty="0" smtClean="0">
              <a:solidFill>
                <a:schemeClr val="accent1"/>
              </a:solidFill>
            </a:endParaRPr>
          </a:p>
          <a:p>
            <a:r>
              <a:rPr lang="fr-FR" b="1" dirty="0" smtClean="0">
                <a:solidFill>
                  <a:schemeClr val="accent1"/>
                </a:solidFill>
              </a:rPr>
              <a:t>Has </a:t>
            </a:r>
            <a:r>
              <a:rPr lang="fr-FR" b="1" dirty="0" err="1" smtClean="0">
                <a:solidFill>
                  <a:schemeClr val="accent1"/>
                </a:solidFill>
              </a:rPr>
              <a:t>inferior</a:t>
            </a:r>
            <a:r>
              <a:rPr lang="fr-FR" b="1" dirty="0" smtClean="0">
                <a:solidFill>
                  <a:schemeClr val="accent1"/>
                </a:solidFill>
              </a:rPr>
              <a:t> performance as </a:t>
            </a:r>
            <a:r>
              <a:rPr lang="fr-FR" b="1" dirty="0" err="1" smtClean="0">
                <a:solidFill>
                  <a:schemeClr val="accent1"/>
                </a:solidFill>
              </a:rPr>
              <a:t>compared</a:t>
            </a:r>
            <a:r>
              <a:rPr lang="fr-FR" b="1" dirty="0" smtClean="0">
                <a:solidFill>
                  <a:schemeClr val="accent1"/>
                </a:solidFill>
              </a:rPr>
              <a:t> to </a:t>
            </a:r>
            <a:r>
              <a:rPr lang="fr-FR" b="1" dirty="0" err="1" smtClean="0">
                <a:solidFill>
                  <a:schemeClr val="accent1"/>
                </a:solidFill>
              </a:rPr>
              <a:t>existing</a:t>
            </a:r>
            <a:r>
              <a:rPr lang="fr-FR" b="1" dirty="0" smtClean="0">
                <a:solidFill>
                  <a:schemeClr val="accent1"/>
                </a:solidFill>
              </a:rPr>
              <a:t> </a:t>
            </a:r>
            <a:r>
              <a:rPr lang="fr-FR" b="1" dirty="0" err="1" smtClean="0">
                <a:solidFill>
                  <a:schemeClr val="accent1"/>
                </a:solidFill>
              </a:rPr>
              <a:t>product</a:t>
            </a:r>
            <a:endParaRPr lang="fr-FR" b="1" dirty="0" smtClean="0">
              <a:solidFill>
                <a:schemeClr val="accent1"/>
              </a:solidFill>
            </a:endParaRPr>
          </a:p>
          <a:p>
            <a:pPr marL="0" indent="0">
              <a:buNone/>
            </a:pPr>
            <a:endParaRPr lang="fr-FR" b="1" dirty="0" smtClean="0">
              <a:solidFill>
                <a:schemeClr val="accent1"/>
              </a:solidFill>
            </a:endParaRPr>
          </a:p>
          <a:p>
            <a:pPr marL="0" indent="0">
              <a:buNone/>
            </a:pPr>
            <a:endParaRPr lang="fr-FR" b="1" dirty="0" smtClean="0">
              <a:solidFill>
                <a:schemeClr val="accent1"/>
              </a:solidFill>
            </a:endParaRPr>
          </a:p>
          <a:p>
            <a:r>
              <a:rPr lang="fr-FR" b="1" dirty="0" smtClean="0">
                <a:solidFill>
                  <a:schemeClr val="accent1"/>
                </a:solidFill>
              </a:rPr>
              <a:t>Serves a </a:t>
            </a:r>
            <a:r>
              <a:rPr lang="fr-FR" b="1" dirty="0" err="1" smtClean="0">
                <a:solidFill>
                  <a:schemeClr val="accent1"/>
                </a:solidFill>
              </a:rPr>
              <a:t>market</a:t>
            </a:r>
            <a:r>
              <a:rPr lang="fr-FR" b="1" dirty="0" smtClean="0">
                <a:solidFill>
                  <a:schemeClr val="accent1"/>
                </a:solidFill>
              </a:rPr>
              <a:t> segment </a:t>
            </a:r>
            <a:r>
              <a:rPr lang="fr-FR" b="1" dirty="0" err="1" smtClean="0">
                <a:solidFill>
                  <a:schemeClr val="accent1"/>
                </a:solidFill>
              </a:rPr>
              <a:t>that</a:t>
            </a:r>
            <a:r>
              <a:rPr lang="fr-FR" b="1" dirty="0" smtClean="0">
                <a:solidFill>
                  <a:schemeClr val="accent1"/>
                </a:solidFill>
              </a:rPr>
              <a:t> </a:t>
            </a:r>
            <a:r>
              <a:rPr lang="fr-FR" b="1" dirty="0" err="1" smtClean="0">
                <a:solidFill>
                  <a:schemeClr val="accent1"/>
                </a:solidFill>
              </a:rPr>
              <a:t>did</a:t>
            </a:r>
            <a:r>
              <a:rPr lang="fr-FR" b="1" dirty="0" smtClean="0">
                <a:solidFill>
                  <a:schemeClr val="accent1"/>
                </a:solidFill>
              </a:rPr>
              <a:t> not </a:t>
            </a:r>
            <a:r>
              <a:rPr lang="fr-FR" b="1" dirty="0" err="1" smtClean="0">
                <a:solidFill>
                  <a:schemeClr val="accent1"/>
                </a:solidFill>
              </a:rPr>
              <a:t>exist</a:t>
            </a:r>
            <a:r>
              <a:rPr lang="fr-FR" b="1" dirty="0" smtClean="0">
                <a:solidFill>
                  <a:schemeClr val="accent1"/>
                </a:solidFill>
              </a:rPr>
              <a:t> </a:t>
            </a:r>
            <a:r>
              <a:rPr lang="fr-FR" b="1" dirty="0" err="1" smtClean="0">
                <a:solidFill>
                  <a:schemeClr val="accent1"/>
                </a:solidFill>
              </a:rPr>
              <a:t>before</a:t>
            </a:r>
            <a:r>
              <a:rPr lang="fr-FR" b="1" dirty="0" smtClean="0">
                <a:solidFill>
                  <a:schemeClr val="accent1"/>
                </a:solidFill>
              </a:rPr>
              <a:t> and </a:t>
            </a:r>
            <a:r>
              <a:rPr lang="fr-FR" b="1" dirty="0" err="1" smtClean="0">
                <a:solidFill>
                  <a:schemeClr val="accent1"/>
                </a:solidFill>
              </a:rPr>
              <a:t>which</a:t>
            </a:r>
            <a:endParaRPr lang="fr-FR" b="1" dirty="0" smtClean="0">
              <a:solidFill>
                <a:schemeClr val="accent1"/>
              </a:solidFill>
            </a:endParaRPr>
          </a:p>
          <a:p>
            <a:pPr marL="0" indent="0">
              <a:buNone/>
            </a:pPr>
            <a:endParaRPr lang="fr-FR" b="1" dirty="0" smtClean="0">
              <a:solidFill>
                <a:schemeClr val="accent1"/>
              </a:solidFill>
            </a:endParaRPr>
          </a:p>
          <a:p>
            <a:endParaRPr lang="fr-FR" b="1" dirty="0" smtClean="0">
              <a:solidFill>
                <a:schemeClr val="accent1"/>
              </a:solidFill>
            </a:endParaRPr>
          </a:p>
          <a:p>
            <a:endParaRPr lang="fr-FR" b="1" dirty="0">
              <a:solidFill>
                <a:schemeClr val="accent1"/>
              </a:solidFill>
            </a:endParaRPr>
          </a:p>
          <a:p>
            <a:r>
              <a:rPr lang="fr-FR" b="1" dirty="0" smtClean="0">
                <a:solidFill>
                  <a:schemeClr val="accent1"/>
                </a:solidFill>
              </a:rPr>
              <a:t>Is </a:t>
            </a:r>
            <a:r>
              <a:rPr lang="fr-FR" b="1" dirty="0" err="1" smtClean="0">
                <a:solidFill>
                  <a:schemeClr val="accent1"/>
                </a:solidFill>
              </a:rPr>
              <a:t>ignored</a:t>
            </a:r>
            <a:r>
              <a:rPr lang="fr-FR" b="1" dirty="0" smtClean="0">
                <a:solidFill>
                  <a:schemeClr val="accent1"/>
                </a:solidFill>
              </a:rPr>
              <a:t> by </a:t>
            </a:r>
            <a:r>
              <a:rPr lang="fr-FR" b="1" dirty="0" err="1" smtClean="0">
                <a:solidFill>
                  <a:schemeClr val="accent1"/>
                </a:solidFill>
              </a:rPr>
              <a:t>existing</a:t>
            </a:r>
            <a:r>
              <a:rPr lang="fr-FR" b="1" dirty="0" smtClean="0">
                <a:solidFill>
                  <a:schemeClr val="accent1"/>
                </a:solidFill>
              </a:rPr>
              <a:t> </a:t>
            </a:r>
            <a:r>
              <a:rPr lang="fr-FR" b="1" dirty="0" err="1" smtClean="0">
                <a:solidFill>
                  <a:schemeClr val="accent1"/>
                </a:solidFill>
              </a:rPr>
              <a:t>firms</a:t>
            </a:r>
            <a:r>
              <a:rPr lang="fr-FR" b="1" dirty="0" smtClean="0">
                <a:solidFill>
                  <a:schemeClr val="accent1"/>
                </a:solidFill>
              </a:rPr>
              <a:t> (due to </a:t>
            </a:r>
            <a:r>
              <a:rPr lang="fr-FR" b="1" dirty="0" err="1" smtClean="0">
                <a:solidFill>
                  <a:schemeClr val="accent1"/>
                </a:solidFill>
              </a:rPr>
              <a:t>very</a:t>
            </a:r>
            <a:r>
              <a:rPr lang="fr-FR" b="1" dirty="0" smtClean="0">
                <a:solidFill>
                  <a:schemeClr val="accent1"/>
                </a:solidFill>
              </a:rPr>
              <a:t> </a:t>
            </a:r>
            <a:r>
              <a:rPr lang="fr-FR" b="1" dirty="0" err="1" smtClean="0">
                <a:solidFill>
                  <a:schemeClr val="accent1"/>
                </a:solidFill>
              </a:rPr>
              <a:t>low</a:t>
            </a:r>
            <a:r>
              <a:rPr lang="fr-FR" b="1" dirty="0" smtClean="0">
                <a:solidFill>
                  <a:schemeClr val="accent1"/>
                </a:solidFill>
              </a:rPr>
              <a:t> profit </a:t>
            </a:r>
            <a:r>
              <a:rPr lang="fr-FR" b="1" dirty="0" err="1" smtClean="0">
                <a:solidFill>
                  <a:schemeClr val="accent1"/>
                </a:solidFill>
              </a:rPr>
              <a:t>margins</a:t>
            </a:r>
            <a:r>
              <a:rPr lang="fr-FR" b="1" dirty="0" smtClean="0">
                <a:solidFill>
                  <a:schemeClr val="accent1"/>
                </a:solidFill>
              </a:rPr>
              <a:t>)</a:t>
            </a:r>
          </a:p>
          <a:p>
            <a:endParaRPr lang="fr-FR" dirty="0" smtClean="0"/>
          </a:p>
          <a:p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endParaRPr lang="fr-FR" dirty="0" smtClean="0"/>
          </a:p>
          <a:p>
            <a:pPr marL="0" indent="0" algn="ctr">
              <a:buNone/>
            </a:pPr>
            <a:endParaRPr lang="fr-FR" sz="3800" b="1" dirty="0" smtClean="0">
              <a:solidFill>
                <a:schemeClr val="accent1"/>
              </a:solidFill>
            </a:endParaRPr>
          </a:p>
          <a:p>
            <a:pPr marL="0" indent="0" algn="ctr">
              <a:buNone/>
            </a:pPr>
            <a:r>
              <a:rPr lang="fr-FR" sz="4400" b="1" dirty="0" smtClean="0">
                <a:solidFill>
                  <a:schemeClr val="accent1"/>
                </a:solidFill>
              </a:rPr>
              <a:t>Small </a:t>
            </a:r>
            <a:r>
              <a:rPr lang="fr-FR" sz="4400" b="1" dirty="0" smtClean="0">
                <a:solidFill>
                  <a:schemeClr val="accent1"/>
                </a:solidFill>
              </a:rPr>
              <a:t>satellites</a:t>
            </a:r>
            <a:endParaRPr lang="fr-FR" sz="3600" b="1" dirty="0" smtClean="0">
              <a:solidFill>
                <a:schemeClr val="accent1"/>
              </a:solidFill>
            </a:endParaRPr>
          </a:p>
          <a:p>
            <a:endParaRPr lang="fr-FR" sz="2900" b="1" dirty="0" smtClean="0">
              <a:solidFill>
                <a:schemeClr val="accent1"/>
              </a:solidFill>
            </a:endParaRPr>
          </a:p>
          <a:p>
            <a:r>
              <a:rPr lang="fr-FR" b="1" dirty="0" err="1" smtClean="0">
                <a:solidFill>
                  <a:schemeClr val="accent1"/>
                </a:solidFill>
              </a:rPr>
              <a:t>Lifetime</a:t>
            </a:r>
            <a:r>
              <a:rPr lang="fr-FR" b="1" dirty="0" smtClean="0">
                <a:solidFill>
                  <a:schemeClr val="accent1"/>
                </a:solidFill>
              </a:rPr>
              <a:t> </a:t>
            </a:r>
            <a:r>
              <a:rPr lang="fr-FR" b="1" dirty="0" err="1" smtClean="0">
                <a:solidFill>
                  <a:schemeClr val="accent1"/>
                </a:solidFill>
              </a:rPr>
              <a:t>ranging</a:t>
            </a:r>
            <a:r>
              <a:rPr lang="fr-FR" b="1" dirty="0" smtClean="0">
                <a:solidFill>
                  <a:schemeClr val="accent1"/>
                </a:solidFill>
              </a:rPr>
              <a:t> </a:t>
            </a:r>
            <a:r>
              <a:rPr lang="fr-FR" b="1" dirty="0" err="1" smtClean="0">
                <a:solidFill>
                  <a:schemeClr val="accent1"/>
                </a:solidFill>
              </a:rPr>
              <a:t>from</a:t>
            </a:r>
            <a:r>
              <a:rPr lang="fr-FR" b="1" dirty="0" smtClean="0">
                <a:solidFill>
                  <a:schemeClr val="accent1"/>
                </a:solidFill>
              </a:rPr>
              <a:t> a few </a:t>
            </a:r>
            <a:r>
              <a:rPr lang="fr-FR" b="1" dirty="0" err="1" smtClean="0">
                <a:solidFill>
                  <a:schemeClr val="accent1"/>
                </a:solidFill>
              </a:rPr>
              <a:t>months</a:t>
            </a:r>
            <a:r>
              <a:rPr lang="fr-FR" b="1" dirty="0" smtClean="0">
                <a:solidFill>
                  <a:schemeClr val="accent1"/>
                </a:solidFill>
              </a:rPr>
              <a:t> to 5 </a:t>
            </a:r>
            <a:r>
              <a:rPr lang="fr-FR" b="1" dirty="0" err="1" smtClean="0">
                <a:solidFill>
                  <a:schemeClr val="accent1"/>
                </a:solidFill>
              </a:rPr>
              <a:t>years</a:t>
            </a:r>
            <a:r>
              <a:rPr lang="fr-FR" b="1" dirty="0" smtClean="0">
                <a:solidFill>
                  <a:schemeClr val="accent1"/>
                </a:solidFill>
              </a:rPr>
              <a:t> (</a:t>
            </a:r>
            <a:r>
              <a:rPr lang="fr-FR" b="1" dirty="0" err="1" smtClean="0">
                <a:solidFill>
                  <a:schemeClr val="accent1"/>
                </a:solidFill>
              </a:rPr>
              <a:t>compared</a:t>
            </a:r>
            <a:r>
              <a:rPr lang="fr-FR" b="1" dirty="0" smtClean="0">
                <a:solidFill>
                  <a:schemeClr val="accent1"/>
                </a:solidFill>
              </a:rPr>
              <a:t> to 15 </a:t>
            </a:r>
            <a:r>
              <a:rPr lang="fr-FR" b="1" dirty="0" err="1" smtClean="0">
                <a:solidFill>
                  <a:schemeClr val="accent1"/>
                </a:solidFill>
              </a:rPr>
              <a:t>years</a:t>
            </a:r>
            <a:r>
              <a:rPr lang="fr-FR" b="1" dirty="0" smtClean="0">
                <a:solidFill>
                  <a:schemeClr val="accent1"/>
                </a:solidFill>
              </a:rPr>
              <a:t> of </a:t>
            </a:r>
            <a:r>
              <a:rPr lang="fr-FR" b="1" dirty="0" err="1" smtClean="0">
                <a:solidFill>
                  <a:schemeClr val="accent1"/>
                </a:solidFill>
              </a:rPr>
              <a:t>traditional</a:t>
            </a:r>
            <a:r>
              <a:rPr lang="fr-FR" b="1" dirty="0" smtClean="0">
                <a:solidFill>
                  <a:schemeClr val="accent1"/>
                </a:solidFill>
              </a:rPr>
              <a:t> large satellites)</a:t>
            </a:r>
          </a:p>
          <a:p>
            <a:endParaRPr lang="fr-FR" b="1" dirty="0" smtClean="0">
              <a:solidFill>
                <a:schemeClr val="accent1"/>
              </a:solidFill>
            </a:endParaRPr>
          </a:p>
          <a:p>
            <a:r>
              <a:rPr lang="fr-FR" b="1" dirty="0" err="1" smtClean="0">
                <a:solidFill>
                  <a:schemeClr val="accent1"/>
                </a:solidFill>
              </a:rPr>
              <a:t>Address</a:t>
            </a:r>
            <a:r>
              <a:rPr lang="fr-FR" b="1" dirty="0" smtClean="0">
                <a:solidFill>
                  <a:schemeClr val="accent1"/>
                </a:solidFill>
              </a:rPr>
              <a:t> a </a:t>
            </a:r>
            <a:r>
              <a:rPr lang="fr-FR" b="1" dirty="0" err="1" smtClean="0">
                <a:solidFill>
                  <a:schemeClr val="accent1"/>
                </a:solidFill>
              </a:rPr>
              <a:t>different</a:t>
            </a:r>
            <a:r>
              <a:rPr lang="fr-FR" b="1" dirty="0" smtClean="0">
                <a:solidFill>
                  <a:schemeClr val="accent1"/>
                </a:solidFill>
              </a:rPr>
              <a:t>, </a:t>
            </a:r>
            <a:r>
              <a:rPr lang="fr-FR" b="1" dirty="0" err="1" smtClean="0">
                <a:solidFill>
                  <a:schemeClr val="accent1"/>
                </a:solidFill>
              </a:rPr>
              <a:t>underserved</a:t>
            </a:r>
            <a:r>
              <a:rPr lang="fr-FR" b="1" dirty="0" smtClean="0">
                <a:solidFill>
                  <a:schemeClr val="accent1"/>
                </a:solidFill>
              </a:rPr>
              <a:t> </a:t>
            </a:r>
            <a:r>
              <a:rPr lang="fr-FR" b="1" dirty="0" err="1" smtClean="0">
                <a:solidFill>
                  <a:schemeClr val="accent1"/>
                </a:solidFill>
              </a:rPr>
              <a:t>still</a:t>
            </a:r>
            <a:r>
              <a:rPr lang="fr-FR" b="1" dirty="0" smtClean="0">
                <a:solidFill>
                  <a:schemeClr val="accent1"/>
                </a:solidFill>
              </a:rPr>
              <a:t> marginal </a:t>
            </a:r>
            <a:r>
              <a:rPr lang="fr-FR" b="1" dirty="0" err="1" smtClean="0">
                <a:solidFill>
                  <a:schemeClr val="accent1"/>
                </a:solidFill>
              </a:rPr>
              <a:t>market</a:t>
            </a:r>
            <a:r>
              <a:rPr lang="fr-FR" b="1" dirty="0" smtClean="0">
                <a:solidFill>
                  <a:schemeClr val="accent1"/>
                </a:solidFill>
              </a:rPr>
              <a:t> (</a:t>
            </a:r>
            <a:r>
              <a:rPr lang="fr-FR" b="1" dirty="0" err="1" smtClean="0">
                <a:solidFill>
                  <a:schemeClr val="accent1"/>
                </a:solidFill>
              </a:rPr>
              <a:t>sumpler</a:t>
            </a:r>
            <a:r>
              <a:rPr lang="fr-FR" b="1" dirty="0" smtClean="0">
                <a:solidFill>
                  <a:schemeClr val="accent1"/>
                </a:solidFill>
              </a:rPr>
              <a:t>, </a:t>
            </a:r>
            <a:r>
              <a:rPr lang="fr-FR" b="1" dirty="0" err="1" smtClean="0">
                <a:solidFill>
                  <a:schemeClr val="accent1"/>
                </a:solidFill>
              </a:rPr>
              <a:t>cheaper</a:t>
            </a:r>
            <a:r>
              <a:rPr lang="fr-FR" b="1" dirty="0" smtClean="0">
                <a:solidFill>
                  <a:schemeClr val="accent1"/>
                </a:solidFill>
              </a:rPr>
              <a:t>, non </a:t>
            </a:r>
            <a:r>
              <a:rPr lang="fr-FR" b="1" dirty="0" err="1" smtClean="0">
                <a:solidFill>
                  <a:schemeClr val="accent1"/>
                </a:solidFill>
              </a:rPr>
              <a:t>competitive</a:t>
            </a:r>
            <a:r>
              <a:rPr lang="fr-FR" b="1" dirty="0" smtClean="0">
                <a:solidFill>
                  <a:schemeClr val="accent1"/>
                </a:solidFill>
              </a:rPr>
              <a:t> </a:t>
            </a:r>
            <a:r>
              <a:rPr lang="fr-FR" b="1" dirty="0" err="1" smtClean="0">
                <a:solidFill>
                  <a:schemeClr val="accent1"/>
                </a:solidFill>
              </a:rPr>
              <a:t>accordin</a:t>
            </a:r>
            <a:r>
              <a:rPr lang="fr-FR" b="1" dirty="0" smtClean="0">
                <a:solidFill>
                  <a:schemeClr val="accent1"/>
                </a:solidFill>
              </a:rPr>
              <a:t> to </a:t>
            </a:r>
            <a:r>
              <a:rPr lang="fr-FR" b="1" dirty="0" err="1" smtClean="0">
                <a:solidFill>
                  <a:schemeClr val="accent1"/>
                </a:solidFill>
              </a:rPr>
              <a:t>traditional</a:t>
            </a:r>
            <a:r>
              <a:rPr lang="fr-FR" b="1" dirty="0" smtClean="0">
                <a:solidFill>
                  <a:schemeClr val="accent1"/>
                </a:solidFill>
              </a:rPr>
              <a:t> </a:t>
            </a:r>
            <a:r>
              <a:rPr lang="fr-FR" b="1" dirty="0" err="1" smtClean="0">
                <a:solidFill>
                  <a:schemeClr val="accent1"/>
                </a:solidFill>
              </a:rPr>
              <a:t>space</a:t>
            </a:r>
            <a:r>
              <a:rPr lang="fr-FR" b="1" dirty="0" smtClean="0">
                <a:solidFill>
                  <a:schemeClr val="accent1"/>
                </a:solidFill>
              </a:rPr>
              <a:t> </a:t>
            </a:r>
            <a:r>
              <a:rPr lang="fr-FR" b="1" dirty="0" err="1" smtClean="0">
                <a:solidFill>
                  <a:schemeClr val="accent1"/>
                </a:solidFill>
              </a:rPr>
              <a:t>market</a:t>
            </a:r>
            <a:r>
              <a:rPr lang="fr-FR" b="1" dirty="0" smtClean="0">
                <a:solidFill>
                  <a:schemeClr val="accent1"/>
                </a:solidFill>
              </a:rPr>
              <a:t> </a:t>
            </a:r>
            <a:r>
              <a:rPr lang="fr-FR" b="1" dirty="0" err="1" smtClean="0">
                <a:solidFill>
                  <a:schemeClr val="accent1"/>
                </a:solidFill>
              </a:rPr>
              <a:t>parameters</a:t>
            </a:r>
            <a:r>
              <a:rPr lang="fr-FR" b="1" dirty="0" smtClean="0">
                <a:solidFill>
                  <a:schemeClr val="accent1"/>
                </a:solidFill>
              </a:rPr>
              <a:t>)</a:t>
            </a:r>
          </a:p>
          <a:p>
            <a:endParaRPr lang="fr-FR" b="1" dirty="0" smtClean="0">
              <a:solidFill>
                <a:schemeClr val="accent1"/>
              </a:solidFill>
            </a:endParaRPr>
          </a:p>
          <a:p>
            <a:r>
              <a:rPr lang="fr-FR" b="1" dirty="0" err="1" smtClean="0">
                <a:solidFill>
                  <a:schemeClr val="accent1"/>
                </a:solidFill>
              </a:rPr>
              <a:t>Existing</a:t>
            </a:r>
            <a:r>
              <a:rPr lang="fr-FR" b="1" dirty="0" smtClean="0">
                <a:solidFill>
                  <a:schemeClr val="accent1"/>
                </a:solidFill>
              </a:rPr>
              <a:t> </a:t>
            </a:r>
            <a:r>
              <a:rPr lang="fr-FR" b="1" dirty="0" err="1" smtClean="0">
                <a:solidFill>
                  <a:schemeClr val="accent1"/>
                </a:solidFill>
              </a:rPr>
              <a:t>firms</a:t>
            </a:r>
            <a:r>
              <a:rPr lang="fr-FR" b="1" dirty="0" smtClean="0">
                <a:solidFill>
                  <a:schemeClr val="accent1"/>
                </a:solidFill>
              </a:rPr>
              <a:t> not </a:t>
            </a:r>
            <a:r>
              <a:rPr lang="fr-FR" b="1" dirty="0" err="1" smtClean="0">
                <a:solidFill>
                  <a:schemeClr val="accent1"/>
                </a:solidFill>
              </a:rPr>
              <a:t>concerned</a:t>
            </a:r>
            <a:r>
              <a:rPr lang="fr-FR" b="1" dirty="0" smtClean="0">
                <a:solidFill>
                  <a:schemeClr val="accent1"/>
                </a:solidFill>
              </a:rPr>
              <a:t> by </a:t>
            </a:r>
            <a:r>
              <a:rPr lang="fr-FR" b="1" dirty="0" err="1" smtClean="0">
                <a:solidFill>
                  <a:schemeClr val="accent1"/>
                </a:solidFill>
              </a:rPr>
              <a:t>small</a:t>
            </a:r>
            <a:r>
              <a:rPr lang="fr-FR" b="1" dirty="0" smtClean="0">
                <a:solidFill>
                  <a:schemeClr val="accent1"/>
                </a:solidFill>
              </a:rPr>
              <a:t> satellite business, </a:t>
            </a:r>
            <a:r>
              <a:rPr lang="fr-FR" b="1" dirty="0" err="1" smtClean="0">
                <a:solidFill>
                  <a:schemeClr val="accent1"/>
                </a:solidFill>
              </a:rPr>
              <a:t>so</a:t>
            </a:r>
            <a:r>
              <a:rPr lang="fr-FR" b="1" dirty="0" smtClean="0">
                <a:solidFill>
                  <a:schemeClr val="accent1"/>
                </a:solidFill>
              </a:rPr>
              <a:t> </a:t>
            </a:r>
            <a:r>
              <a:rPr lang="fr-FR" b="1" dirty="0" err="1">
                <a:solidFill>
                  <a:schemeClr val="accent1"/>
                </a:solidFill>
              </a:rPr>
              <a:t>that</a:t>
            </a:r>
            <a:r>
              <a:rPr lang="fr-FR" b="1" dirty="0">
                <a:solidFill>
                  <a:schemeClr val="accent1"/>
                </a:solidFill>
              </a:rPr>
              <a:t> new entrants </a:t>
            </a:r>
            <a:r>
              <a:rPr lang="fr-FR" b="1" dirty="0" err="1">
                <a:solidFill>
                  <a:schemeClr val="accent1"/>
                </a:solidFill>
              </a:rPr>
              <a:t>can</a:t>
            </a:r>
            <a:r>
              <a:rPr lang="fr-FR" b="1" dirty="0">
                <a:solidFill>
                  <a:schemeClr val="accent1"/>
                </a:solidFill>
              </a:rPr>
              <a:t> </a:t>
            </a:r>
            <a:r>
              <a:rPr lang="fr-FR" b="1" dirty="0" err="1">
                <a:solidFill>
                  <a:schemeClr val="accent1"/>
                </a:solidFill>
              </a:rPr>
              <a:t>take</a:t>
            </a:r>
            <a:r>
              <a:rPr lang="fr-FR" b="1" dirty="0">
                <a:solidFill>
                  <a:schemeClr val="accent1"/>
                </a:solidFill>
              </a:rPr>
              <a:t> the business </a:t>
            </a:r>
            <a:r>
              <a:rPr lang="fr-FR" b="1" dirty="0" err="1">
                <a:solidFill>
                  <a:schemeClr val="accent1"/>
                </a:solidFill>
              </a:rPr>
              <a:t>with</a:t>
            </a:r>
            <a:r>
              <a:rPr lang="fr-FR" b="1" dirty="0">
                <a:solidFill>
                  <a:schemeClr val="accent1"/>
                </a:solidFill>
              </a:rPr>
              <a:t> </a:t>
            </a:r>
            <a:r>
              <a:rPr lang="fr-FR" b="1" dirty="0" err="1" smtClean="0">
                <a:solidFill>
                  <a:schemeClr val="accent1"/>
                </a:solidFill>
              </a:rPr>
              <a:t>unusual</a:t>
            </a:r>
            <a:r>
              <a:rPr lang="fr-FR" b="1" dirty="0" smtClean="0">
                <a:solidFill>
                  <a:schemeClr val="accent1"/>
                </a:solidFill>
              </a:rPr>
              <a:t> </a:t>
            </a:r>
            <a:r>
              <a:rPr lang="fr-FR" b="1" dirty="0">
                <a:solidFill>
                  <a:schemeClr val="accent1"/>
                </a:solidFill>
              </a:rPr>
              <a:t>business </a:t>
            </a:r>
            <a:r>
              <a:rPr lang="fr-FR" b="1" dirty="0" err="1" smtClean="0">
                <a:solidFill>
                  <a:schemeClr val="accent1"/>
                </a:solidFill>
              </a:rPr>
              <a:t>models</a:t>
            </a:r>
            <a:r>
              <a:rPr lang="fr-FR" b="1" dirty="0" smtClean="0">
                <a:solidFill>
                  <a:schemeClr val="accent1"/>
                </a:solidFill>
              </a:rPr>
              <a:t> (</a:t>
            </a:r>
            <a:r>
              <a:rPr lang="fr-FR" b="1" dirty="0" err="1" smtClean="0">
                <a:solidFill>
                  <a:schemeClr val="accent1"/>
                </a:solidFill>
              </a:rPr>
              <a:t>standardized</a:t>
            </a:r>
            <a:r>
              <a:rPr lang="fr-FR" b="1" dirty="0" smtClean="0">
                <a:solidFill>
                  <a:schemeClr val="accent1"/>
                </a:solidFill>
              </a:rPr>
              <a:t> </a:t>
            </a:r>
            <a:r>
              <a:rPr lang="fr-FR" b="1" dirty="0" err="1" smtClean="0">
                <a:solidFill>
                  <a:schemeClr val="accent1"/>
                </a:solidFill>
              </a:rPr>
              <a:t>space</a:t>
            </a:r>
            <a:r>
              <a:rPr lang="fr-FR" b="1" dirty="0" smtClean="0">
                <a:solidFill>
                  <a:schemeClr val="accent1"/>
                </a:solidFill>
              </a:rPr>
              <a:t> </a:t>
            </a:r>
            <a:r>
              <a:rPr lang="fr-FR" b="1" dirty="0" err="1" smtClean="0">
                <a:solidFill>
                  <a:schemeClr val="accent1"/>
                </a:solidFill>
              </a:rPr>
              <a:t>qualified</a:t>
            </a:r>
            <a:r>
              <a:rPr lang="fr-FR" b="1" dirty="0" smtClean="0">
                <a:solidFill>
                  <a:schemeClr val="accent1"/>
                </a:solidFill>
              </a:rPr>
              <a:t> </a:t>
            </a:r>
            <a:r>
              <a:rPr lang="fr-FR" b="1" dirty="0" err="1" smtClean="0">
                <a:solidFill>
                  <a:schemeClr val="accent1"/>
                </a:solidFill>
              </a:rPr>
              <a:t>spacecrafts</a:t>
            </a:r>
            <a:r>
              <a:rPr lang="fr-FR" b="1" dirty="0" smtClean="0">
                <a:solidFill>
                  <a:schemeClr val="accent1"/>
                </a:solidFill>
              </a:rPr>
              <a:t> components via an online shop to </a:t>
            </a:r>
            <a:r>
              <a:rPr lang="fr-FR" b="1" dirty="0" err="1" smtClean="0">
                <a:solidFill>
                  <a:schemeClr val="accent1"/>
                </a:solidFill>
              </a:rPr>
              <a:t>individual</a:t>
            </a:r>
            <a:r>
              <a:rPr lang="fr-FR" b="1" dirty="0" smtClean="0">
                <a:solidFill>
                  <a:schemeClr val="accent1"/>
                </a:solidFill>
              </a:rPr>
              <a:t> </a:t>
            </a:r>
            <a:r>
              <a:rPr lang="fr-FR" b="1" dirty="0" err="1" smtClean="0">
                <a:solidFill>
                  <a:schemeClr val="accent1"/>
                </a:solidFill>
              </a:rPr>
              <a:t>customers</a:t>
            </a:r>
            <a:r>
              <a:rPr lang="fr-FR" b="1" dirty="0" smtClean="0">
                <a:solidFill>
                  <a:schemeClr val="accent1"/>
                </a:solidFill>
              </a:rPr>
              <a:t>)</a:t>
            </a:r>
            <a:endParaRPr lang="fr-FR" b="1" dirty="0">
              <a:solidFill>
                <a:schemeClr val="accent1"/>
              </a:solidFill>
            </a:endParaRPr>
          </a:p>
          <a:p>
            <a:endParaRPr lang="en-GB" b="1" dirty="0">
              <a:solidFill>
                <a:schemeClr val="accent1"/>
              </a:solidFill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60648"/>
            <a:ext cx="2232248" cy="9087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04206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" sz="4400" dirty="0" smtClean="0"/>
              <a:t/>
            </a:r>
            <a:br>
              <a:rPr lang="en" sz="4400" dirty="0" smtClean="0"/>
            </a:br>
            <a:r>
              <a:rPr lang="en" sz="4400" dirty="0" smtClean="0"/>
              <a:t/>
            </a:r>
            <a:br>
              <a:rPr lang="en" sz="4400" dirty="0" smtClean="0"/>
            </a:br>
            <a:r>
              <a:rPr lang="en" sz="4400" dirty="0" smtClean="0"/>
              <a:t/>
            </a:r>
            <a:br>
              <a:rPr lang="en" sz="4400" dirty="0" smtClean="0"/>
            </a:br>
            <a:r>
              <a:rPr lang="en-US" b="1" i="1" dirty="0" smtClean="0">
                <a:solidFill>
                  <a:schemeClr val="tx2"/>
                </a:solidFill>
              </a:rPr>
              <a:t>Does a </a:t>
            </a:r>
            <a:r>
              <a:rPr lang="en-US" b="1" i="1" dirty="0" err="1" smtClean="0">
                <a:solidFill>
                  <a:schemeClr val="tx2"/>
                </a:solidFill>
              </a:rPr>
              <a:t>complementor</a:t>
            </a:r>
            <a:r>
              <a:rPr lang="en-US" b="1" i="1" dirty="0" smtClean="0">
                <a:solidFill>
                  <a:schemeClr val="tx2"/>
                </a:solidFill>
              </a:rPr>
              <a:t> </a:t>
            </a:r>
            <a:br>
              <a:rPr lang="en-US" b="1" i="1" dirty="0" smtClean="0">
                <a:solidFill>
                  <a:schemeClr val="tx2"/>
                </a:solidFill>
              </a:rPr>
            </a:br>
            <a:r>
              <a:rPr lang="en-US" b="1" i="1" dirty="0" smtClean="0">
                <a:solidFill>
                  <a:schemeClr val="tx2"/>
                </a:solidFill>
              </a:rPr>
              <a:t>exist for small satellites? </a:t>
            </a:r>
            <a:r>
              <a:rPr lang="en-US" b="1" i="1" dirty="0" smtClean="0">
                <a:solidFill>
                  <a:srgbClr val="FF0000"/>
                </a:solidFill>
              </a:rPr>
              <a:t>(No)</a:t>
            </a:r>
            <a:endParaRPr lang="en-US" sz="4400" b="1" i="1" dirty="0" smtClean="0">
              <a:solidFill>
                <a:schemeClr val="tx2"/>
              </a:solidFill>
            </a:endParaRP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en-GB" dirty="0" smtClean="0"/>
          </a:p>
          <a:p>
            <a:pPr algn="just"/>
            <a:endParaRPr lang="en-GB" sz="1600" b="1" dirty="0" smtClean="0"/>
          </a:p>
          <a:p>
            <a:pPr algn="just"/>
            <a:endParaRPr lang="en-GB" sz="1600" b="1" dirty="0"/>
          </a:p>
          <a:p>
            <a:pPr algn="just"/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AAB5E-D443-445C-A571-1E453D684D59}" type="slidenum">
              <a:rPr lang="en-GB"/>
              <a:pPr/>
              <a:t>11</a:t>
            </a:fld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idx="4294967295"/>
          </p:nvPr>
        </p:nvSpPr>
        <p:spPr>
          <a:xfrm>
            <a:off x="611560" y="2276872"/>
            <a:ext cx="8062913" cy="41402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dirty="0"/>
              <a:t> </a:t>
            </a:r>
            <a:r>
              <a:rPr lang="en-US" sz="1800" b="1" dirty="0">
                <a:solidFill>
                  <a:schemeClr val="accent1"/>
                </a:solidFill>
              </a:rPr>
              <a:t>L</a:t>
            </a:r>
            <a:r>
              <a:rPr lang="en-US" sz="1800" b="1" dirty="0" smtClean="0">
                <a:solidFill>
                  <a:schemeClr val="accent1"/>
                </a:solidFill>
              </a:rPr>
              <a:t>ist </a:t>
            </a:r>
            <a:r>
              <a:rPr lang="en-US" sz="1800" b="1" dirty="0">
                <a:solidFill>
                  <a:schemeClr val="accent1"/>
                </a:solidFill>
              </a:rPr>
              <a:t>of launch vehicles </a:t>
            </a:r>
            <a:r>
              <a:rPr lang="en-US" sz="1800" b="1" dirty="0" smtClean="0">
                <a:solidFill>
                  <a:schemeClr val="accent1"/>
                </a:solidFill>
              </a:rPr>
              <a:t>available for small satellites to go to low-earth </a:t>
            </a:r>
            <a:r>
              <a:rPr lang="en-US" sz="1800" b="1" dirty="0">
                <a:solidFill>
                  <a:schemeClr val="accent1"/>
                </a:solidFill>
              </a:rPr>
              <a:t>orbit</a:t>
            </a:r>
          </a:p>
          <a:p>
            <a:pPr marL="342900" indent="-342900" algn="just">
              <a:buFont typeface="Arial" pitchFamily="34" charset="0"/>
              <a:buChar char="•"/>
            </a:pPr>
            <a:endParaRPr lang="en-US" sz="4400" b="1" i="0" dirty="0" smtClean="0">
              <a:solidFill>
                <a:srgbClr val="4F81BD"/>
              </a:solidFill>
            </a:endParaRPr>
          </a:p>
          <a:p>
            <a:pPr algn="just"/>
            <a:endParaRPr lang="fr-FR" sz="2300" dirty="0" smtClean="0"/>
          </a:p>
          <a:p>
            <a:endParaRPr lang="fr-FR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60648"/>
            <a:ext cx="2232248" cy="9087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8097695"/>
              </p:ext>
            </p:extLst>
          </p:nvPr>
        </p:nvGraphicFramePr>
        <p:xfrm>
          <a:off x="1367644" y="3068960"/>
          <a:ext cx="6731238" cy="345638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20251"/>
                <a:gridCol w="2137509"/>
                <a:gridCol w="2373478"/>
              </a:tblGrid>
              <a:tr h="317613">
                <a:tc>
                  <a:txBody>
                    <a:bodyPr/>
                    <a:lstStyle/>
                    <a:p>
                      <a:pPr algn="ctr">
                        <a:lnSpc>
                          <a:spcPct val="14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Launch Vehicles</a:t>
                      </a:r>
                      <a:endParaRPr lang="en-GB" sz="1200" dirty="0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4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Company (Country)</a:t>
                      </a:r>
                      <a:endParaRPr lang="en-GB" sz="1200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4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Capacity to Low Earth Orbit</a:t>
                      </a:r>
                      <a:endParaRPr lang="en-GB" sz="1200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17613">
                <a:tc>
                  <a:txBody>
                    <a:bodyPr/>
                    <a:lstStyle/>
                    <a:p>
                      <a:pPr algn="ctr">
                        <a:lnSpc>
                          <a:spcPct val="14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Taurus</a:t>
                      </a:r>
                      <a:endParaRPr lang="en-GB" sz="1200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4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OSC (US)</a:t>
                      </a:r>
                      <a:endParaRPr lang="en-GB" sz="1200" dirty="0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4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860-945 kg</a:t>
                      </a:r>
                      <a:endParaRPr lang="en-GB" sz="1200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17613">
                <a:tc>
                  <a:txBody>
                    <a:bodyPr/>
                    <a:lstStyle/>
                    <a:p>
                      <a:pPr algn="ctr">
                        <a:lnSpc>
                          <a:spcPct val="14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Pegasus</a:t>
                      </a:r>
                      <a:endParaRPr lang="en-GB" sz="1200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4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OSC (US)</a:t>
                      </a:r>
                      <a:endParaRPr lang="en-GB" sz="1200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4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450 kg</a:t>
                      </a:r>
                      <a:endParaRPr lang="en-GB" sz="1200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17613">
                <a:tc>
                  <a:txBody>
                    <a:bodyPr/>
                    <a:lstStyle/>
                    <a:p>
                      <a:pPr algn="ctr">
                        <a:lnSpc>
                          <a:spcPct val="14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Minotaur</a:t>
                      </a:r>
                      <a:endParaRPr lang="en-GB" sz="1200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4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OSC (US)</a:t>
                      </a:r>
                      <a:endParaRPr lang="en-GB" sz="1200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4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1700 kg</a:t>
                      </a:r>
                      <a:endParaRPr lang="en-GB" sz="1200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17613">
                <a:tc>
                  <a:txBody>
                    <a:bodyPr/>
                    <a:lstStyle/>
                    <a:p>
                      <a:pPr algn="ctr">
                        <a:lnSpc>
                          <a:spcPct val="14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PSLV</a:t>
                      </a:r>
                      <a:endParaRPr lang="en-GB" sz="1200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4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ISRO (India)</a:t>
                      </a:r>
                      <a:endParaRPr lang="en-GB" sz="1200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4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1300 kg</a:t>
                      </a:r>
                      <a:endParaRPr lang="en-GB" sz="1200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17613">
                <a:tc>
                  <a:txBody>
                    <a:bodyPr/>
                    <a:lstStyle/>
                    <a:p>
                      <a:pPr algn="ctr">
                        <a:lnSpc>
                          <a:spcPct val="14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Shavit</a:t>
                      </a:r>
                      <a:endParaRPr lang="en-GB" sz="1200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4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IAI (Israel)</a:t>
                      </a:r>
                      <a:endParaRPr lang="en-GB" sz="1200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4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340 kg</a:t>
                      </a:r>
                      <a:endParaRPr lang="en-GB" sz="1200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17613">
                <a:tc>
                  <a:txBody>
                    <a:bodyPr/>
                    <a:lstStyle/>
                    <a:p>
                      <a:pPr algn="ctr">
                        <a:lnSpc>
                          <a:spcPct val="14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Dnepr</a:t>
                      </a:r>
                      <a:endParaRPr lang="en-GB" sz="1200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4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Yushnoye (Ukraine)</a:t>
                      </a:r>
                      <a:endParaRPr lang="en-GB" sz="1200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4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3600 kg</a:t>
                      </a:r>
                      <a:endParaRPr lang="en-GB" sz="1200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16546">
                <a:tc>
                  <a:txBody>
                    <a:bodyPr/>
                    <a:lstStyle/>
                    <a:p>
                      <a:pPr algn="ctr">
                        <a:lnSpc>
                          <a:spcPct val="14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Epsilon</a:t>
                      </a:r>
                      <a:endParaRPr lang="en-GB" sz="1200">
                        <a:effectLst/>
                      </a:endParaRPr>
                    </a:p>
                    <a:p>
                      <a:pPr algn="ctr">
                        <a:lnSpc>
                          <a:spcPct val="14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(not yet operational)</a:t>
                      </a:r>
                      <a:endParaRPr lang="en-GB" sz="1200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4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JAXA (Japan)</a:t>
                      </a:r>
                      <a:endParaRPr lang="en-GB" sz="1200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4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1200 kg</a:t>
                      </a:r>
                      <a:endParaRPr lang="en-GB" sz="1200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16546">
                <a:tc>
                  <a:txBody>
                    <a:bodyPr/>
                    <a:lstStyle/>
                    <a:p>
                      <a:pPr algn="ctr">
                        <a:lnSpc>
                          <a:spcPct val="14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Cyclone</a:t>
                      </a:r>
                      <a:endParaRPr lang="en-GB" sz="1200" dirty="0">
                        <a:effectLst/>
                      </a:endParaRPr>
                    </a:p>
                    <a:p>
                      <a:pPr algn="ctr">
                        <a:lnSpc>
                          <a:spcPct val="140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(not yet operational)</a:t>
                      </a:r>
                      <a:endParaRPr lang="en-GB" sz="1200" dirty="0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4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Yushnoye (Ukraine)</a:t>
                      </a:r>
                      <a:endParaRPr lang="en-GB" sz="1200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4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4000 kg</a:t>
                      </a:r>
                      <a:endParaRPr lang="en-GB" sz="1200" dirty="0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67883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i="1" dirty="0" smtClean="0">
                <a:solidFill>
                  <a:schemeClr val="accent1"/>
                </a:solidFill>
              </a:rPr>
              <a:t/>
            </a:r>
            <a:br>
              <a:rPr lang="fr-FR" b="1" i="1" dirty="0" smtClean="0">
                <a:solidFill>
                  <a:schemeClr val="accent1"/>
                </a:solidFill>
              </a:rPr>
            </a:br>
            <a:r>
              <a:rPr lang="fr-FR" b="1" i="1" dirty="0" smtClean="0">
                <a:solidFill>
                  <a:schemeClr val="accent1"/>
                </a:solidFill>
              </a:rPr>
              <a:t/>
            </a:r>
            <a:br>
              <a:rPr lang="fr-FR" b="1" i="1" dirty="0" smtClean="0">
                <a:solidFill>
                  <a:schemeClr val="accent1"/>
                </a:solidFill>
              </a:rPr>
            </a:br>
            <a:r>
              <a:rPr lang="fr-FR" sz="4000" b="1" i="1" dirty="0" smtClean="0">
                <a:solidFill>
                  <a:schemeClr val="tx2"/>
                </a:solidFill>
              </a:rPr>
              <a:t>Is </a:t>
            </a:r>
            <a:r>
              <a:rPr lang="fr-FR" sz="4000" b="1" i="1" dirty="0" err="1" smtClean="0">
                <a:solidFill>
                  <a:schemeClr val="tx2"/>
                </a:solidFill>
              </a:rPr>
              <a:t>path</a:t>
            </a:r>
            <a:r>
              <a:rPr lang="fr-FR" sz="4000" b="1" i="1" dirty="0" smtClean="0">
                <a:solidFill>
                  <a:schemeClr val="tx2"/>
                </a:solidFill>
              </a:rPr>
              <a:t> </a:t>
            </a:r>
            <a:r>
              <a:rPr lang="fr-FR" sz="4000" b="1" i="1" dirty="0" err="1" smtClean="0">
                <a:solidFill>
                  <a:schemeClr val="tx2"/>
                </a:solidFill>
              </a:rPr>
              <a:t>dependency</a:t>
            </a:r>
            <a:r>
              <a:rPr lang="fr-FR" sz="4000" b="1" i="1" dirty="0" smtClean="0">
                <a:solidFill>
                  <a:schemeClr val="tx2"/>
                </a:solidFill>
              </a:rPr>
              <a:t> </a:t>
            </a:r>
            <a:br>
              <a:rPr lang="fr-FR" sz="4000" b="1" i="1" dirty="0" smtClean="0">
                <a:solidFill>
                  <a:schemeClr val="tx2"/>
                </a:solidFill>
              </a:rPr>
            </a:br>
            <a:r>
              <a:rPr lang="fr-FR" sz="4000" b="1" i="1" dirty="0" err="1" smtClean="0">
                <a:solidFill>
                  <a:schemeClr val="tx2"/>
                </a:solidFill>
              </a:rPr>
              <a:t>observed</a:t>
            </a:r>
            <a:r>
              <a:rPr lang="fr-FR" sz="4000" b="1" i="1" dirty="0" smtClean="0">
                <a:solidFill>
                  <a:schemeClr val="tx2"/>
                </a:solidFill>
              </a:rPr>
              <a:t> in the </a:t>
            </a:r>
            <a:r>
              <a:rPr lang="fr-FR" sz="4000" b="1" i="1" dirty="0" err="1" smtClean="0">
                <a:solidFill>
                  <a:schemeClr val="tx2"/>
                </a:solidFill>
              </a:rPr>
              <a:t>existing</a:t>
            </a:r>
            <a:r>
              <a:rPr lang="fr-FR" sz="4000" b="1" i="1" dirty="0" smtClean="0">
                <a:solidFill>
                  <a:schemeClr val="tx2"/>
                </a:solidFill>
              </a:rPr>
              <a:t> </a:t>
            </a:r>
            <a:r>
              <a:rPr lang="fr-FR" sz="4000" b="1" i="1" dirty="0" err="1" smtClean="0">
                <a:solidFill>
                  <a:schemeClr val="tx2"/>
                </a:solidFill>
              </a:rPr>
              <a:t>firms</a:t>
            </a:r>
            <a:r>
              <a:rPr lang="fr-FR" sz="4000" b="1" i="1" dirty="0" smtClean="0">
                <a:solidFill>
                  <a:schemeClr val="tx2"/>
                </a:solidFill>
              </a:rPr>
              <a:t>? </a:t>
            </a:r>
            <a:r>
              <a:rPr lang="fr-FR" sz="4000" b="1" i="1" dirty="0" smtClean="0">
                <a:solidFill>
                  <a:srgbClr val="FF0000"/>
                </a:solidFill>
              </a:rPr>
              <a:t>(</a:t>
            </a:r>
            <a:r>
              <a:rPr lang="fr-FR" sz="4000" b="1" i="1" dirty="0" err="1">
                <a:solidFill>
                  <a:srgbClr val="FF0000"/>
                </a:solidFill>
              </a:rPr>
              <a:t>Y</a:t>
            </a:r>
            <a:r>
              <a:rPr lang="fr-FR" sz="4000" b="1" i="1" dirty="0" err="1" smtClean="0">
                <a:solidFill>
                  <a:srgbClr val="FF0000"/>
                </a:solidFill>
              </a:rPr>
              <a:t>es</a:t>
            </a:r>
            <a:r>
              <a:rPr lang="fr-FR" sz="4000" b="1" i="1" dirty="0" smtClean="0">
                <a:solidFill>
                  <a:srgbClr val="FF0000"/>
                </a:solidFill>
              </a:rPr>
              <a:t>)</a:t>
            </a:r>
            <a:endParaRPr lang="en-GB" b="1" i="1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endParaRPr lang="fr-FR" sz="1900" b="1" i="1" u="sng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fr-FR" b="1" dirty="0" smtClean="0">
              <a:solidFill>
                <a:schemeClr val="accent1"/>
              </a:solidFill>
            </a:endParaRPr>
          </a:p>
          <a:p>
            <a:pPr marL="0" indent="0">
              <a:buNone/>
            </a:pPr>
            <a:endParaRPr lang="fr-FR" b="1" dirty="0" smtClean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fr-FR" b="1" dirty="0" err="1" smtClean="0">
                <a:solidFill>
                  <a:schemeClr val="accent1"/>
                </a:solidFill>
              </a:rPr>
              <a:t>Space</a:t>
            </a:r>
            <a:r>
              <a:rPr lang="fr-FR" b="1" dirty="0" smtClean="0">
                <a:solidFill>
                  <a:schemeClr val="accent1"/>
                </a:solidFill>
              </a:rPr>
              <a:t> </a:t>
            </a:r>
            <a:r>
              <a:rPr lang="fr-FR" b="1" dirty="0" err="1">
                <a:solidFill>
                  <a:schemeClr val="accent1"/>
                </a:solidFill>
              </a:rPr>
              <a:t>industry</a:t>
            </a:r>
            <a:endParaRPr lang="fr-FR" b="1" dirty="0">
              <a:solidFill>
                <a:schemeClr val="accent1"/>
              </a:solidFill>
            </a:endParaRPr>
          </a:p>
          <a:p>
            <a:r>
              <a:rPr lang="fr-FR" sz="3000" b="1" dirty="0">
                <a:solidFill>
                  <a:schemeClr val="accent1"/>
                </a:solidFill>
              </a:rPr>
              <a:t>Is </a:t>
            </a:r>
            <a:r>
              <a:rPr lang="fr-FR" sz="3000" b="1" dirty="0" err="1">
                <a:solidFill>
                  <a:schemeClr val="accent1"/>
                </a:solidFill>
              </a:rPr>
              <a:t>still</a:t>
            </a:r>
            <a:r>
              <a:rPr lang="fr-FR" sz="3000" b="1" dirty="0">
                <a:solidFill>
                  <a:schemeClr val="accent1"/>
                </a:solidFill>
              </a:rPr>
              <a:t> </a:t>
            </a:r>
            <a:r>
              <a:rPr lang="fr-FR" sz="3000" b="1" dirty="0" err="1">
                <a:solidFill>
                  <a:schemeClr val="accent1"/>
                </a:solidFill>
              </a:rPr>
              <a:t>strongly</a:t>
            </a:r>
            <a:r>
              <a:rPr lang="fr-FR" sz="3000" b="1" dirty="0">
                <a:solidFill>
                  <a:schemeClr val="accent1"/>
                </a:solidFill>
              </a:rPr>
              <a:t> </a:t>
            </a:r>
            <a:r>
              <a:rPr lang="fr-FR" sz="3000" b="1" dirty="0" err="1">
                <a:solidFill>
                  <a:schemeClr val="accent1"/>
                </a:solidFill>
              </a:rPr>
              <a:t>dominated</a:t>
            </a:r>
            <a:r>
              <a:rPr lang="fr-FR" sz="3000" b="1" dirty="0">
                <a:solidFill>
                  <a:schemeClr val="accent1"/>
                </a:solidFill>
              </a:rPr>
              <a:t> by </a:t>
            </a:r>
            <a:r>
              <a:rPr lang="fr-FR" sz="3000" b="1" dirty="0" err="1">
                <a:solidFill>
                  <a:schemeClr val="accent1"/>
                </a:solidFill>
              </a:rPr>
              <a:t>governmental</a:t>
            </a:r>
            <a:r>
              <a:rPr lang="fr-FR" sz="3000" b="1" dirty="0">
                <a:solidFill>
                  <a:schemeClr val="accent1"/>
                </a:solidFill>
              </a:rPr>
              <a:t> programmes</a:t>
            </a:r>
          </a:p>
          <a:p>
            <a:r>
              <a:rPr lang="fr-FR" sz="3000" b="1" dirty="0" err="1">
                <a:solidFill>
                  <a:schemeClr val="accent1"/>
                </a:solidFill>
              </a:rPr>
              <a:t>Does</a:t>
            </a:r>
            <a:r>
              <a:rPr lang="fr-FR" sz="3000" b="1" dirty="0">
                <a:solidFill>
                  <a:schemeClr val="accent1"/>
                </a:solidFill>
              </a:rPr>
              <a:t> not have </a:t>
            </a:r>
            <a:r>
              <a:rPr lang="fr-FR" sz="3000" b="1" dirty="0" err="1">
                <a:solidFill>
                  <a:schemeClr val="accent1"/>
                </a:solidFill>
              </a:rPr>
              <a:t>yet</a:t>
            </a:r>
            <a:r>
              <a:rPr lang="fr-FR" sz="3000" b="1" dirty="0">
                <a:solidFill>
                  <a:schemeClr val="accent1"/>
                </a:solidFill>
              </a:rPr>
              <a:t> a </a:t>
            </a:r>
            <a:r>
              <a:rPr lang="fr-FR" sz="3000" b="1" dirty="0" err="1">
                <a:solidFill>
                  <a:schemeClr val="accent1"/>
                </a:solidFill>
              </a:rPr>
              <a:t>market</a:t>
            </a:r>
            <a:r>
              <a:rPr lang="fr-FR" sz="3000" b="1" dirty="0">
                <a:solidFill>
                  <a:schemeClr val="accent1"/>
                </a:solidFill>
              </a:rPr>
              <a:t> structure </a:t>
            </a:r>
            <a:r>
              <a:rPr lang="fr-FR" sz="3000" b="1" dirty="0" err="1">
                <a:solidFill>
                  <a:schemeClr val="accent1"/>
                </a:solidFill>
              </a:rPr>
              <a:t>based</a:t>
            </a:r>
            <a:r>
              <a:rPr lang="fr-FR" sz="3000" b="1" dirty="0">
                <a:solidFill>
                  <a:schemeClr val="accent1"/>
                </a:solidFill>
              </a:rPr>
              <a:t> on full </a:t>
            </a:r>
            <a:r>
              <a:rPr lang="fr-FR" sz="3000" b="1" dirty="0" err="1">
                <a:solidFill>
                  <a:schemeClr val="accent1"/>
                </a:solidFill>
              </a:rPr>
              <a:t>competitive</a:t>
            </a:r>
            <a:r>
              <a:rPr lang="fr-FR" sz="3000" b="1" dirty="0">
                <a:solidFill>
                  <a:schemeClr val="accent1"/>
                </a:solidFill>
              </a:rPr>
              <a:t> free </a:t>
            </a:r>
            <a:r>
              <a:rPr lang="fr-FR" sz="3000" b="1" dirty="0" err="1">
                <a:solidFill>
                  <a:schemeClr val="accent1"/>
                </a:solidFill>
              </a:rPr>
              <a:t>market</a:t>
            </a:r>
            <a:endParaRPr lang="fr-FR" sz="3000" b="1" dirty="0">
              <a:solidFill>
                <a:schemeClr val="accent1"/>
              </a:solidFill>
            </a:endParaRPr>
          </a:p>
          <a:p>
            <a:r>
              <a:rPr lang="fr-FR" sz="3000" b="1" dirty="0">
                <a:solidFill>
                  <a:schemeClr val="accent1"/>
                </a:solidFill>
              </a:rPr>
              <a:t>Is </a:t>
            </a:r>
            <a:r>
              <a:rPr lang="fr-FR" sz="3000" b="1" dirty="0" err="1">
                <a:solidFill>
                  <a:schemeClr val="accent1"/>
                </a:solidFill>
              </a:rPr>
              <a:t>naturally</a:t>
            </a:r>
            <a:r>
              <a:rPr lang="fr-FR" sz="3000" b="1" dirty="0">
                <a:solidFill>
                  <a:schemeClr val="accent1"/>
                </a:solidFill>
              </a:rPr>
              <a:t> high </a:t>
            </a:r>
            <a:r>
              <a:rPr lang="fr-FR" sz="3000" b="1" dirty="0" err="1">
                <a:solidFill>
                  <a:schemeClr val="accent1"/>
                </a:solidFill>
              </a:rPr>
              <a:t>risk</a:t>
            </a:r>
            <a:r>
              <a:rPr lang="fr-FR" sz="3000" b="1" dirty="0">
                <a:solidFill>
                  <a:schemeClr val="accent1"/>
                </a:solidFill>
              </a:rPr>
              <a:t> adverse (« </a:t>
            </a:r>
            <a:r>
              <a:rPr lang="fr-FR" sz="3000" b="1" i="1" dirty="0" err="1">
                <a:solidFill>
                  <a:schemeClr val="accent1"/>
                </a:solidFill>
              </a:rPr>
              <a:t>failure</a:t>
            </a:r>
            <a:r>
              <a:rPr lang="fr-FR" sz="3000" b="1" i="1" dirty="0">
                <a:solidFill>
                  <a:schemeClr val="accent1"/>
                </a:solidFill>
              </a:rPr>
              <a:t> </a:t>
            </a:r>
            <a:r>
              <a:rPr lang="fr-FR" sz="3000" b="1" i="1" dirty="0" err="1">
                <a:solidFill>
                  <a:schemeClr val="accent1"/>
                </a:solidFill>
              </a:rPr>
              <a:t>is</a:t>
            </a:r>
            <a:r>
              <a:rPr lang="fr-FR" sz="3000" b="1" i="1" dirty="0">
                <a:solidFill>
                  <a:schemeClr val="accent1"/>
                </a:solidFill>
              </a:rPr>
              <a:t> not an option</a:t>
            </a:r>
            <a:r>
              <a:rPr lang="fr-FR" sz="3000" b="1" dirty="0">
                <a:solidFill>
                  <a:schemeClr val="accent1"/>
                </a:solidFill>
              </a:rPr>
              <a:t> </a:t>
            </a:r>
            <a:r>
              <a:rPr lang="fr-FR" sz="3000" b="1" dirty="0" smtClean="0">
                <a:solidFill>
                  <a:schemeClr val="accent1"/>
                </a:solidFill>
              </a:rPr>
              <a:t>»)</a:t>
            </a:r>
          </a:p>
          <a:p>
            <a:r>
              <a:rPr lang="fr-FR" sz="3000" b="1" dirty="0" err="1" smtClean="0">
                <a:solidFill>
                  <a:schemeClr val="accent1"/>
                </a:solidFill>
              </a:rPr>
              <a:t>Leaves</a:t>
            </a:r>
            <a:r>
              <a:rPr lang="fr-FR" sz="3000" b="1" dirty="0" smtClean="0">
                <a:solidFill>
                  <a:schemeClr val="accent1"/>
                </a:solidFill>
              </a:rPr>
              <a:t> </a:t>
            </a:r>
            <a:r>
              <a:rPr lang="fr-FR" sz="3000" b="1" dirty="0" err="1" smtClean="0">
                <a:solidFill>
                  <a:schemeClr val="accent1"/>
                </a:solidFill>
              </a:rPr>
              <a:t>little</a:t>
            </a:r>
            <a:r>
              <a:rPr lang="fr-FR" sz="3000" b="1" dirty="0" smtClean="0">
                <a:solidFill>
                  <a:schemeClr val="accent1"/>
                </a:solidFill>
              </a:rPr>
              <a:t> </a:t>
            </a:r>
            <a:r>
              <a:rPr lang="fr-FR" sz="3000" b="1" dirty="0" err="1" smtClean="0">
                <a:solidFill>
                  <a:schemeClr val="accent1"/>
                </a:solidFill>
              </a:rPr>
              <a:t>freedom</a:t>
            </a:r>
            <a:r>
              <a:rPr lang="fr-FR" sz="3000" b="1" dirty="0" smtClean="0">
                <a:solidFill>
                  <a:schemeClr val="accent1"/>
                </a:solidFill>
              </a:rPr>
              <a:t> for innovation (not </a:t>
            </a:r>
            <a:r>
              <a:rPr lang="fr-FR" sz="3000" b="1" dirty="0" err="1" smtClean="0">
                <a:solidFill>
                  <a:schemeClr val="accent1"/>
                </a:solidFill>
              </a:rPr>
              <a:t>strictly</a:t>
            </a:r>
            <a:r>
              <a:rPr lang="fr-FR" sz="3000" b="1" dirty="0" smtClean="0">
                <a:solidFill>
                  <a:schemeClr val="accent1"/>
                </a:solidFill>
              </a:rPr>
              <a:t> </a:t>
            </a:r>
            <a:r>
              <a:rPr lang="fr-FR" sz="3000" b="1" dirty="0" err="1" smtClean="0">
                <a:solidFill>
                  <a:schemeClr val="accent1"/>
                </a:solidFill>
              </a:rPr>
              <a:t>needed</a:t>
            </a:r>
            <a:r>
              <a:rPr lang="fr-FR" sz="3000" b="1" dirty="0" smtClean="0">
                <a:solidFill>
                  <a:schemeClr val="accent1"/>
                </a:solidFill>
              </a:rPr>
              <a:t> for mission </a:t>
            </a:r>
            <a:r>
              <a:rPr lang="fr-FR" sz="3000" b="1" dirty="0" err="1" smtClean="0">
                <a:solidFill>
                  <a:schemeClr val="accent1"/>
                </a:solidFill>
              </a:rPr>
              <a:t>success</a:t>
            </a:r>
            <a:r>
              <a:rPr lang="fr-FR" sz="3000" b="1" dirty="0" smtClean="0">
                <a:solidFill>
                  <a:schemeClr val="accent1"/>
                </a:solidFill>
              </a:rPr>
              <a:t>), </a:t>
            </a:r>
          </a:p>
          <a:p>
            <a:r>
              <a:rPr lang="fr-FR" sz="3000" b="1" dirty="0" err="1" smtClean="0">
                <a:solidFill>
                  <a:schemeClr val="accent1"/>
                </a:solidFill>
              </a:rPr>
              <a:t>Gives</a:t>
            </a:r>
            <a:r>
              <a:rPr lang="fr-FR" sz="3000" b="1" dirty="0" smtClean="0">
                <a:solidFill>
                  <a:schemeClr val="accent1"/>
                </a:solidFill>
              </a:rPr>
              <a:t> </a:t>
            </a:r>
            <a:r>
              <a:rPr lang="fr-FR" sz="3000" b="1" dirty="0" err="1" smtClean="0">
                <a:solidFill>
                  <a:schemeClr val="accent1"/>
                </a:solidFill>
              </a:rPr>
              <a:t>rise</a:t>
            </a:r>
            <a:r>
              <a:rPr lang="fr-FR" sz="3000" b="1" dirty="0" smtClean="0">
                <a:solidFill>
                  <a:schemeClr val="accent1"/>
                </a:solidFill>
              </a:rPr>
              <a:t> </a:t>
            </a:r>
            <a:r>
              <a:rPr lang="fr-FR" sz="3000" b="1" dirty="0" smtClean="0">
                <a:solidFill>
                  <a:schemeClr val="accent1"/>
                </a:solidFill>
              </a:rPr>
              <a:t>to </a:t>
            </a:r>
            <a:r>
              <a:rPr lang="fr-FR" sz="3000" b="1" dirty="0" err="1" smtClean="0">
                <a:solidFill>
                  <a:schemeClr val="accent1"/>
                </a:solidFill>
              </a:rPr>
              <a:t>technically</a:t>
            </a:r>
            <a:r>
              <a:rPr lang="fr-FR" sz="3000" b="1" dirty="0" smtClean="0">
                <a:solidFill>
                  <a:schemeClr val="accent1"/>
                </a:solidFill>
              </a:rPr>
              <a:t> </a:t>
            </a:r>
            <a:r>
              <a:rPr lang="fr-FR" sz="3000" b="1" dirty="0" smtClean="0">
                <a:solidFill>
                  <a:schemeClr val="accent1"/>
                </a:solidFill>
              </a:rPr>
              <a:t>conservative </a:t>
            </a:r>
            <a:r>
              <a:rPr lang="fr-FR" sz="3000" b="1" dirty="0" err="1" smtClean="0">
                <a:solidFill>
                  <a:schemeClr val="accent1"/>
                </a:solidFill>
              </a:rPr>
              <a:t>behaviors</a:t>
            </a:r>
            <a:r>
              <a:rPr lang="fr-FR" sz="3000" b="1" dirty="0" smtClean="0">
                <a:solidFill>
                  <a:schemeClr val="accent1"/>
                </a:solidFill>
              </a:rPr>
              <a:t> </a:t>
            </a:r>
            <a:r>
              <a:rPr lang="fr-FR" sz="3000" b="1" dirty="0" err="1" smtClean="0">
                <a:solidFill>
                  <a:schemeClr val="accent1"/>
                </a:solidFill>
              </a:rPr>
              <a:t>from</a:t>
            </a:r>
            <a:r>
              <a:rPr lang="fr-FR" sz="3000" b="1" dirty="0" smtClean="0">
                <a:solidFill>
                  <a:schemeClr val="accent1"/>
                </a:solidFill>
              </a:rPr>
              <a:t> </a:t>
            </a:r>
            <a:r>
              <a:rPr lang="fr-FR" sz="3000" b="1" dirty="0" err="1" smtClean="0">
                <a:solidFill>
                  <a:schemeClr val="accent1"/>
                </a:solidFill>
              </a:rPr>
              <a:t>space</a:t>
            </a:r>
            <a:r>
              <a:rPr lang="fr-FR" sz="3000" b="1" dirty="0" smtClean="0">
                <a:solidFill>
                  <a:schemeClr val="accent1"/>
                </a:solidFill>
              </a:rPr>
              <a:t> </a:t>
            </a:r>
            <a:r>
              <a:rPr lang="fr-FR" sz="3000" b="1" dirty="0" err="1" smtClean="0">
                <a:solidFill>
                  <a:schemeClr val="accent1"/>
                </a:solidFill>
              </a:rPr>
              <a:t>engineers</a:t>
            </a:r>
            <a:r>
              <a:rPr lang="fr-FR" sz="3000" b="1" dirty="0" smtClean="0">
                <a:solidFill>
                  <a:schemeClr val="accent1"/>
                </a:solidFill>
              </a:rPr>
              <a:t> and </a:t>
            </a:r>
            <a:r>
              <a:rPr lang="fr-FR" sz="3000" b="1" dirty="0" err="1" smtClean="0">
                <a:solidFill>
                  <a:schemeClr val="accent1"/>
                </a:solidFill>
              </a:rPr>
              <a:t>project</a:t>
            </a:r>
            <a:r>
              <a:rPr lang="fr-FR" sz="3000" b="1" dirty="0" smtClean="0">
                <a:solidFill>
                  <a:schemeClr val="accent1"/>
                </a:solidFill>
              </a:rPr>
              <a:t> managers (a </a:t>
            </a:r>
            <a:r>
              <a:rPr lang="fr-FR" sz="3000" b="1" dirty="0" err="1" smtClean="0">
                <a:solidFill>
                  <a:schemeClr val="accent1"/>
                </a:solidFill>
              </a:rPr>
              <a:t>strong</a:t>
            </a:r>
            <a:r>
              <a:rPr lang="fr-FR" sz="3000" b="1" dirty="0" smtClean="0">
                <a:solidFill>
                  <a:schemeClr val="accent1"/>
                </a:solidFill>
              </a:rPr>
              <a:t> </a:t>
            </a:r>
            <a:r>
              <a:rPr lang="fr-FR" sz="3000" b="1" dirty="0" err="1" smtClean="0">
                <a:solidFill>
                  <a:schemeClr val="accent1"/>
                </a:solidFill>
              </a:rPr>
              <a:t>inhibitor</a:t>
            </a:r>
            <a:r>
              <a:rPr lang="fr-FR" sz="3000" b="1" dirty="0" smtClean="0">
                <a:solidFill>
                  <a:schemeClr val="accent1"/>
                </a:solidFill>
              </a:rPr>
              <a:t> </a:t>
            </a:r>
            <a:r>
              <a:rPr lang="fr-FR" sz="3000" b="1" dirty="0" err="1" smtClean="0">
                <a:solidFill>
                  <a:schemeClr val="accent1"/>
                </a:solidFill>
              </a:rPr>
              <a:t>against</a:t>
            </a:r>
            <a:r>
              <a:rPr lang="fr-FR" sz="3000" b="1" dirty="0" smtClean="0">
                <a:solidFill>
                  <a:schemeClr val="accent1"/>
                </a:solidFill>
              </a:rPr>
              <a:t> </a:t>
            </a:r>
            <a:r>
              <a:rPr lang="fr-FR" sz="3000" b="1" dirty="0" err="1" smtClean="0">
                <a:solidFill>
                  <a:schemeClr val="accent1"/>
                </a:solidFill>
              </a:rPr>
              <a:t>fundamentally</a:t>
            </a:r>
            <a:r>
              <a:rPr lang="fr-FR" sz="3000" b="1" dirty="0" smtClean="0">
                <a:solidFill>
                  <a:schemeClr val="accent1"/>
                </a:solidFill>
              </a:rPr>
              <a:t> new </a:t>
            </a:r>
            <a:r>
              <a:rPr lang="fr-FR" sz="3000" b="1" dirty="0" err="1" smtClean="0">
                <a:solidFill>
                  <a:schemeClr val="accent1"/>
                </a:solidFill>
              </a:rPr>
              <a:t>approaches</a:t>
            </a:r>
            <a:r>
              <a:rPr lang="fr-FR" sz="3000" b="1" dirty="0" smtClean="0">
                <a:solidFill>
                  <a:schemeClr val="accent1"/>
                </a:solidFill>
              </a:rPr>
              <a:t>)</a:t>
            </a:r>
            <a:endParaRPr lang="fr-FR" sz="3000" b="1" dirty="0">
              <a:solidFill>
                <a:schemeClr val="accent1"/>
              </a:solidFill>
            </a:endParaRPr>
          </a:p>
          <a:p>
            <a:pPr marL="0" indent="0">
              <a:buNone/>
            </a:pPr>
            <a:endParaRPr lang="fr-FR" b="1" i="1" dirty="0" err="1">
              <a:solidFill>
                <a:schemeClr val="accent1"/>
              </a:solidFill>
            </a:endParaRPr>
          </a:p>
        </p:txBody>
      </p:sp>
      <p:pic>
        <p:nvPicPr>
          <p:cNvPr id="9" name="Picture 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60648"/>
            <a:ext cx="2232248" cy="9087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36035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i="1" dirty="0" smtClean="0">
                <a:solidFill>
                  <a:schemeClr val="tx2"/>
                </a:solidFill>
              </a:rPr>
              <a:t/>
            </a:r>
            <a:br>
              <a:rPr lang="en-US" b="1" i="1" dirty="0" smtClean="0">
                <a:solidFill>
                  <a:schemeClr val="tx2"/>
                </a:solidFill>
              </a:rPr>
            </a:br>
            <a:r>
              <a:rPr lang="en-US" b="1" i="1" dirty="0" smtClean="0">
                <a:solidFill>
                  <a:schemeClr val="tx2"/>
                </a:solidFill>
              </a:rPr>
              <a:t/>
            </a:r>
            <a:br>
              <a:rPr lang="en-US" b="1" i="1" dirty="0" smtClean="0">
                <a:solidFill>
                  <a:schemeClr val="tx2"/>
                </a:solidFill>
              </a:rPr>
            </a:br>
            <a:r>
              <a:rPr lang="en-US" b="1" i="1" dirty="0" smtClean="0">
                <a:solidFill>
                  <a:schemeClr val="tx2"/>
                </a:solidFill>
              </a:rPr>
              <a:t>Do </a:t>
            </a:r>
            <a:r>
              <a:rPr lang="en-US" b="1" i="1" dirty="0">
                <a:solidFill>
                  <a:schemeClr val="tx2"/>
                </a:solidFill>
              </a:rPr>
              <a:t>existing firms </a:t>
            </a:r>
            <a:br>
              <a:rPr lang="en-US" b="1" i="1" dirty="0">
                <a:solidFill>
                  <a:schemeClr val="tx2"/>
                </a:solidFill>
              </a:rPr>
            </a:br>
            <a:r>
              <a:rPr lang="en-US" b="1" i="1" dirty="0">
                <a:solidFill>
                  <a:schemeClr val="tx2"/>
                </a:solidFill>
              </a:rPr>
              <a:t>employ open innovation</a:t>
            </a:r>
            <a:r>
              <a:rPr lang="en-US" b="1" i="1" dirty="0" smtClean="0">
                <a:solidFill>
                  <a:schemeClr val="tx2"/>
                </a:solidFill>
              </a:rPr>
              <a:t>? </a:t>
            </a:r>
            <a:r>
              <a:rPr lang="en-US" b="1" i="1" dirty="0" smtClean="0">
                <a:solidFill>
                  <a:srgbClr val="FF0000"/>
                </a:solidFill>
              </a:rPr>
              <a:t>(No)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 fontScale="55000" lnSpcReduction="20000"/>
          </a:bodyPr>
          <a:lstStyle/>
          <a:p>
            <a:pPr marL="0" lvl="0" indent="0">
              <a:buNone/>
            </a:pPr>
            <a:endParaRPr lang="en-US" b="1" dirty="0" smtClean="0">
              <a:solidFill>
                <a:schemeClr val="accent1"/>
              </a:solidFill>
            </a:endParaRPr>
          </a:p>
          <a:p>
            <a:pPr marL="0" lvl="0" indent="0" algn="ctr">
              <a:buNone/>
            </a:pPr>
            <a:endParaRPr lang="en-US" sz="5100" b="1" dirty="0" smtClean="0">
              <a:solidFill>
                <a:schemeClr val="accent1"/>
              </a:solidFill>
            </a:endParaRPr>
          </a:p>
          <a:p>
            <a:pPr marL="0" lvl="0" indent="0" algn="ctr">
              <a:buNone/>
            </a:pPr>
            <a:r>
              <a:rPr lang="en-US" sz="5100" b="1" dirty="0" smtClean="0">
                <a:solidFill>
                  <a:schemeClr val="accent1"/>
                </a:solidFill>
              </a:rPr>
              <a:t>Outside-In</a:t>
            </a:r>
            <a:r>
              <a:rPr lang="en-US" sz="5100" b="1" dirty="0">
                <a:solidFill>
                  <a:schemeClr val="accent1"/>
                </a:solidFill>
              </a:rPr>
              <a:t>:</a:t>
            </a:r>
            <a:endParaRPr lang="en-GB" sz="5100" b="1" dirty="0">
              <a:solidFill>
                <a:schemeClr val="accent1"/>
              </a:solidFill>
            </a:endParaRPr>
          </a:p>
          <a:p>
            <a:pPr lvl="1"/>
            <a:endParaRPr lang="en-US" b="1" dirty="0" smtClean="0">
              <a:solidFill>
                <a:schemeClr val="accent1"/>
              </a:solidFill>
            </a:endParaRPr>
          </a:p>
          <a:p>
            <a:pPr lvl="1">
              <a:buFont typeface="Courier New" pitchFamily="49" charset="0"/>
              <a:buChar char="o"/>
            </a:pPr>
            <a:r>
              <a:rPr lang="en-US" b="1" dirty="0" smtClean="0">
                <a:solidFill>
                  <a:schemeClr val="accent1"/>
                </a:solidFill>
              </a:rPr>
              <a:t>Leverage </a:t>
            </a:r>
            <a:r>
              <a:rPr lang="en-US" b="1" dirty="0">
                <a:solidFill>
                  <a:schemeClr val="accent1"/>
                </a:solidFill>
              </a:rPr>
              <a:t>other industries: agile aerospace (</a:t>
            </a:r>
            <a:r>
              <a:rPr lang="en-US" b="1" dirty="0">
                <a:solidFill>
                  <a:srgbClr val="FF0000"/>
                </a:solidFill>
              </a:rPr>
              <a:t>to be done like in software industry: release early and often</a:t>
            </a:r>
            <a:r>
              <a:rPr lang="en-US" b="1" dirty="0">
                <a:solidFill>
                  <a:schemeClr val="accent1"/>
                </a:solidFill>
              </a:rPr>
              <a:t>), analytical platform for big data (</a:t>
            </a:r>
            <a:r>
              <a:rPr lang="en-US" b="1" dirty="0">
                <a:solidFill>
                  <a:srgbClr val="FF0000"/>
                </a:solidFill>
              </a:rPr>
              <a:t>from the internet</a:t>
            </a:r>
            <a:r>
              <a:rPr lang="en-US" b="1" dirty="0">
                <a:solidFill>
                  <a:schemeClr val="accent1"/>
                </a:solidFill>
              </a:rPr>
              <a:t>), use smartphone flash memory, simplify testing (</a:t>
            </a:r>
            <a:r>
              <a:rPr lang="en-US" b="1" dirty="0">
                <a:solidFill>
                  <a:srgbClr val="FF0000"/>
                </a:solidFill>
              </a:rPr>
              <a:t>not typically done in traditional space industry</a:t>
            </a:r>
            <a:r>
              <a:rPr lang="en-US" b="1" dirty="0">
                <a:solidFill>
                  <a:schemeClr val="accent1"/>
                </a:solidFill>
              </a:rPr>
              <a:t>)</a:t>
            </a:r>
            <a:endParaRPr lang="en-GB" b="1" dirty="0">
              <a:solidFill>
                <a:schemeClr val="accent1"/>
              </a:solidFill>
            </a:endParaRPr>
          </a:p>
          <a:p>
            <a:pPr lvl="1">
              <a:buFont typeface="Courier New" pitchFamily="49" charset="0"/>
              <a:buChar char="o"/>
            </a:pPr>
            <a:r>
              <a:rPr lang="en-US" b="1" dirty="0">
                <a:solidFill>
                  <a:schemeClr val="accent1"/>
                </a:solidFill>
              </a:rPr>
              <a:t>Using COTS: not space-proved components or ready-to-buy components (</a:t>
            </a:r>
            <a:r>
              <a:rPr lang="en-US" b="1" dirty="0">
                <a:solidFill>
                  <a:srgbClr val="FF0000"/>
                </a:solidFill>
              </a:rPr>
              <a:t>without specific contracts or specification</a:t>
            </a:r>
            <a:r>
              <a:rPr lang="en-US" b="1" dirty="0">
                <a:solidFill>
                  <a:schemeClr val="accent1"/>
                </a:solidFill>
              </a:rPr>
              <a:t>)</a:t>
            </a:r>
            <a:endParaRPr lang="en-GB" b="1" dirty="0">
              <a:solidFill>
                <a:schemeClr val="accent1"/>
              </a:solidFill>
            </a:endParaRPr>
          </a:p>
          <a:p>
            <a:pPr lvl="1">
              <a:buFont typeface="Courier New" pitchFamily="49" charset="0"/>
              <a:buChar char="o"/>
            </a:pPr>
            <a:r>
              <a:rPr lang="en-US" b="1" dirty="0">
                <a:solidFill>
                  <a:schemeClr val="accent1"/>
                </a:solidFill>
              </a:rPr>
              <a:t>Acquisition/spin-in: to acquire new technology</a:t>
            </a:r>
            <a:endParaRPr lang="en-GB" b="1" dirty="0">
              <a:solidFill>
                <a:schemeClr val="accent1"/>
              </a:solidFill>
            </a:endParaRPr>
          </a:p>
          <a:p>
            <a:pPr lvl="1">
              <a:buFont typeface="Courier New" pitchFamily="49" charset="0"/>
              <a:buChar char="o"/>
            </a:pPr>
            <a:r>
              <a:rPr lang="en-US" b="1" dirty="0">
                <a:solidFill>
                  <a:schemeClr val="accent1"/>
                </a:solidFill>
              </a:rPr>
              <a:t>Licensing-in: to buy a patent license</a:t>
            </a:r>
            <a:endParaRPr lang="en-GB" b="1" dirty="0">
              <a:solidFill>
                <a:schemeClr val="accent1"/>
              </a:solidFill>
            </a:endParaRPr>
          </a:p>
          <a:p>
            <a:pPr lvl="1">
              <a:buFont typeface="Courier New" pitchFamily="49" charset="0"/>
              <a:buChar char="o"/>
            </a:pPr>
            <a:r>
              <a:rPr lang="en-US" b="1" dirty="0">
                <a:solidFill>
                  <a:schemeClr val="accent1"/>
                </a:solidFill>
              </a:rPr>
              <a:t>Crowd-sourcing/open-sourcing: outsource activity to the crowd</a:t>
            </a:r>
            <a:endParaRPr lang="en-GB" b="1" dirty="0">
              <a:solidFill>
                <a:schemeClr val="accent1"/>
              </a:solidFill>
            </a:endParaRPr>
          </a:p>
          <a:p>
            <a:pPr lvl="1">
              <a:buFont typeface="Courier New" pitchFamily="49" charset="0"/>
              <a:buChar char="o"/>
            </a:pPr>
            <a:r>
              <a:rPr lang="en-US" b="1" dirty="0">
                <a:solidFill>
                  <a:schemeClr val="accent1"/>
                </a:solidFill>
              </a:rPr>
              <a:t>Collaboration with others</a:t>
            </a:r>
            <a:endParaRPr lang="en-GB" b="1" dirty="0">
              <a:solidFill>
                <a:schemeClr val="accent1"/>
              </a:solidFill>
            </a:endParaRPr>
          </a:p>
          <a:p>
            <a:pPr lvl="1">
              <a:buFont typeface="Courier New" pitchFamily="49" charset="0"/>
              <a:buChar char="o"/>
            </a:pPr>
            <a:r>
              <a:rPr lang="en-US" b="1" dirty="0">
                <a:solidFill>
                  <a:schemeClr val="accent1"/>
                </a:solidFill>
              </a:rPr>
              <a:t>Innovation through communities/users: rely on communities/lead users; e.g. hosted payload</a:t>
            </a:r>
            <a:endParaRPr lang="en-GB" b="1" dirty="0">
              <a:solidFill>
                <a:schemeClr val="accent1"/>
              </a:solidFill>
            </a:endParaRPr>
          </a:p>
          <a:p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 fontScale="55000" lnSpcReduction="20000"/>
          </a:bodyPr>
          <a:lstStyle/>
          <a:p>
            <a:pPr marL="0" lvl="0" indent="0">
              <a:buNone/>
            </a:pPr>
            <a:endParaRPr lang="en-US" b="1" dirty="0" smtClean="0">
              <a:solidFill>
                <a:schemeClr val="accent1"/>
              </a:solidFill>
            </a:endParaRPr>
          </a:p>
          <a:p>
            <a:pPr marL="0" lvl="0" indent="0" algn="ctr">
              <a:buNone/>
            </a:pPr>
            <a:endParaRPr lang="en-US" sz="5100" b="1" dirty="0" smtClean="0">
              <a:solidFill>
                <a:schemeClr val="accent1"/>
              </a:solidFill>
            </a:endParaRPr>
          </a:p>
          <a:p>
            <a:pPr marL="0" lvl="0" indent="0" algn="ctr">
              <a:buNone/>
            </a:pPr>
            <a:r>
              <a:rPr lang="en-US" sz="5100" b="1" dirty="0" smtClean="0">
                <a:solidFill>
                  <a:schemeClr val="accent1"/>
                </a:solidFill>
              </a:rPr>
              <a:t>Inside-Out</a:t>
            </a:r>
            <a:r>
              <a:rPr lang="en-US" sz="5100" b="1" dirty="0">
                <a:solidFill>
                  <a:schemeClr val="accent1"/>
                </a:solidFill>
              </a:rPr>
              <a:t>:</a:t>
            </a:r>
            <a:endParaRPr lang="en-GB" sz="5100" b="1" dirty="0">
              <a:solidFill>
                <a:schemeClr val="accent1"/>
              </a:solidFill>
            </a:endParaRPr>
          </a:p>
          <a:p>
            <a:pPr lvl="1"/>
            <a:endParaRPr lang="en-US" b="1" dirty="0" smtClean="0">
              <a:solidFill>
                <a:schemeClr val="accent1"/>
              </a:solidFill>
            </a:endParaRPr>
          </a:p>
          <a:p>
            <a:pPr lvl="1">
              <a:buFont typeface="Courier New" pitchFamily="49" charset="0"/>
              <a:buChar char="o"/>
            </a:pPr>
            <a:r>
              <a:rPr lang="en-US" b="1" dirty="0" smtClean="0">
                <a:solidFill>
                  <a:schemeClr val="accent1"/>
                </a:solidFill>
              </a:rPr>
              <a:t>Divestment/spin-out</a:t>
            </a:r>
            <a:r>
              <a:rPr lang="en-US" b="1" dirty="0">
                <a:solidFill>
                  <a:schemeClr val="accent1"/>
                </a:solidFill>
              </a:rPr>
              <a:t>: to pursue outside the technology developed inside</a:t>
            </a:r>
            <a:endParaRPr lang="en-GB" b="1" dirty="0">
              <a:solidFill>
                <a:schemeClr val="accent1"/>
              </a:solidFill>
            </a:endParaRPr>
          </a:p>
          <a:p>
            <a:pPr lvl="1">
              <a:buFont typeface="Courier New" pitchFamily="49" charset="0"/>
              <a:buChar char="o"/>
            </a:pPr>
            <a:r>
              <a:rPr lang="en-US" b="1" dirty="0">
                <a:solidFill>
                  <a:schemeClr val="accent1"/>
                </a:solidFill>
              </a:rPr>
              <a:t>Licensing-out: to grant a patent license</a:t>
            </a:r>
            <a:endParaRPr lang="en-GB" b="1" dirty="0">
              <a:solidFill>
                <a:schemeClr val="accent1"/>
              </a:solidFill>
            </a:endParaRPr>
          </a:p>
          <a:p>
            <a:endParaRPr lang="en-GB" b="1" dirty="0">
              <a:solidFill>
                <a:schemeClr val="accent1"/>
              </a:solidFill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60648"/>
            <a:ext cx="2232248" cy="9087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Rounded Rectangle 7"/>
          <p:cNvSpPr/>
          <p:nvPr/>
        </p:nvSpPr>
        <p:spPr>
          <a:xfrm>
            <a:off x="5652120" y="4077072"/>
            <a:ext cx="2376264" cy="151216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Existing space </a:t>
            </a:r>
            <a:r>
              <a:rPr lang="en-US" dirty="0"/>
              <a:t>firms do not implement </a:t>
            </a:r>
            <a:r>
              <a:rPr lang="en-US" b="1" dirty="0"/>
              <a:t>open innovation.</a:t>
            </a:r>
            <a:r>
              <a:rPr lang="en-US" dirty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93851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/>
              <a:t/>
            </a:r>
            <a:br>
              <a:rPr lang="fr-FR" dirty="0"/>
            </a:br>
            <a:r>
              <a:rPr lang="fr-FR" b="1" i="1" dirty="0" smtClean="0">
                <a:solidFill>
                  <a:schemeClr val="tx2"/>
                </a:solidFill>
              </a:rPr>
              <a:t>Do new entrants </a:t>
            </a:r>
            <a:br>
              <a:rPr lang="fr-FR" b="1" i="1" dirty="0" smtClean="0">
                <a:solidFill>
                  <a:schemeClr val="tx2"/>
                </a:solidFill>
              </a:rPr>
            </a:br>
            <a:r>
              <a:rPr lang="fr-FR" b="1" i="1" dirty="0" smtClean="0">
                <a:solidFill>
                  <a:schemeClr val="tx2"/>
                </a:solidFill>
              </a:rPr>
              <a:t>practice open innovation? </a:t>
            </a:r>
            <a:r>
              <a:rPr lang="fr-FR" b="1" i="1" dirty="0" smtClean="0">
                <a:solidFill>
                  <a:srgbClr val="FF0000"/>
                </a:solidFill>
              </a:rPr>
              <a:t>(</a:t>
            </a:r>
            <a:r>
              <a:rPr lang="fr-FR" b="1" i="1" dirty="0" err="1" smtClean="0">
                <a:solidFill>
                  <a:srgbClr val="FF0000"/>
                </a:solidFill>
              </a:rPr>
              <a:t>Yes</a:t>
            </a:r>
            <a:r>
              <a:rPr lang="fr-FR" b="1" i="1" dirty="0" smtClean="0">
                <a:solidFill>
                  <a:srgbClr val="FF0000"/>
                </a:solidFill>
              </a:rPr>
              <a:t>)</a:t>
            </a:r>
            <a:endParaRPr lang="en-GB" b="1" i="1" dirty="0">
              <a:solidFill>
                <a:schemeClr val="tx2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fr-FR" dirty="0" smtClean="0"/>
          </a:p>
          <a:p>
            <a:endParaRPr lang="fr-FR" dirty="0" smtClean="0"/>
          </a:p>
          <a:p>
            <a:r>
              <a:rPr lang="en-US" b="1" dirty="0" smtClean="0">
                <a:solidFill>
                  <a:schemeClr val="accent1"/>
                </a:solidFill>
              </a:rPr>
              <a:t>Smaller teams</a:t>
            </a:r>
          </a:p>
          <a:p>
            <a:r>
              <a:rPr lang="en-US" b="1" dirty="0">
                <a:solidFill>
                  <a:schemeClr val="accent1"/>
                </a:solidFill>
              </a:rPr>
              <a:t>S</a:t>
            </a:r>
            <a:r>
              <a:rPr lang="en-US" b="1" dirty="0" smtClean="0">
                <a:solidFill>
                  <a:schemeClr val="accent1"/>
                </a:solidFill>
              </a:rPr>
              <a:t>ignificant </a:t>
            </a:r>
            <a:r>
              <a:rPr lang="en-US" b="1" dirty="0">
                <a:solidFill>
                  <a:schemeClr val="accent1"/>
                </a:solidFill>
              </a:rPr>
              <a:t>use of commercial off the shelf </a:t>
            </a:r>
            <a:r>
              <a:rPr lang="en-US" b="1" dirty="0" smtClean="0">
                <a:solidFill>
                  <a:schemeClr val="accent1"/>
                </a:solidFill>
              </a:rPr>
              <a:t>technologies</a:t>
            </a:r>
          </a:p>
          <a:p>
            <a:r>
              <a:rPr lang="en-US" b="1" dirty="0" err="1" smtClean="0">
                <a:solidFill>
                  <a:schemeClr val="accent1"/>
                </a:solidFill>
              </a:rPr>
              <a:t>Crowdfunding</a:t>
            </a:r>
            <a:endParaRPr lang="en-US" b="1" dirty="0" smtClean="0">
              <a:solidFill>
                <a:schemeClr val="accent1"/>
              </a:solidFill>
            </a:endParaRPr>
          </a:p>
          <a:p>
            <a:r>
              <a:rPr lang="en-US" b="1" dirty="0">
                <a:solidFill>
                  <a:schemeClr val="accent1"/>
                </a:solidFill>
              </a:rPr>
              <a:t>A</a:t>
            </a:r>
            <a:r>
              <a:rPr lang="en-US" b="1" dirty="0" smtClean="0">
                <a:solidFill>
                  <a:schemeClr val="accent1"/>
                </a:solidFill>
              </a:rPr>
              <a:t> </a:t>
            </a:r>
            <a:r>
              <a:rPr lang="en-US" b="1" dirty="0">
                <a:solidFill>
                  <a:schemeClr val="accent1"/>
                </a:solidFill>
              </a:rPr>
              <a:t>more aggressive approach to managing </a:t>
            </a:r>
            <a:r>
              <a:rPr lang="en-US" b="1" dirty="0" smtClean="0">
                <a:solidFill>
                  <a:schemeClr val="accent1"/>
                </a:solidFill>
              </a:rPr>
              <a:t>risk</a:t>
            </a:r>
          </a:p>
          <a:p>
            <a:r>
              <a:rPr lang="en-US" b="1" dirty="0">
                <a:solidFill>
                  <a:schemeClr val="accent1"/>
                </a:solidFill>
              </a:rPr>
              <a:t>A</a:t>
            </a:r>
            <a:r>
              <a:rPr lang="en-US" b="1" dirty="0" smtClean="0">
                <a:solidFill>
                  <a:schemeClr val="accent1"/>
                </a:solidFill>
              </a:rPr>
              <a:t> </a:t>
            </a:r>
            <a:r>
              <a:rPr lang="en-US" b="1" dirty="0">
                <a:solidFill>
                  <a:schemeClr val="accent1"/>
                </a:solidFill>
              </a:rPr>
              <a:t>great motivation to leverage intellectual property or other </a:t>
            </a:r>
            <a:r>
              <a:rPr lang="en-US" b="1" dirty="0" smtClean="0">
                <a:solidFill>
                  <a:schemeClr val="accent1"/>
                </a:solidFill>
              </a:rPr>
              <a:t>industries</a:t>
            </a:r>
            <a:endParaRPr lang="en-GB" dirty="0">
              <a:solidFill>
                <a:schemeClr val="accent1"/>
              </a:solidFill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60648"/>
            <a:ext cx="2232248" cy="9087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5438595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" sz="4400" dirty="0" smtClean="0"/>
              <a:t/>
            </a:r>
            <a:br>
              <a:rPr lang="en" sz="4400" dirty="0" smtClean="0"/>
            </a:br>
            <a:r>
              <a:rPr lang="en" sz="4400" dirty="0" smtClean="0"/>
              <a:t/>
            </a:r>
            <a:br>
              <a:rPr lang="en" sz="4400" dirty="0" smtClean="0"/>
            </a:br>
            <a:r>
              <a:rPr lang="en-US" b="1" i="1" dirty="0" smtClean="0">
                <a:solidFill>
                  <a:schemeClr val="tx2"/>
                </a:solidFill>
              </a:rPr>
              <a:t>Discussion </a:t>
            </a:r>
            <a:endParaRPr lang="en-US" sz="4400" b="1" i="1" dirty="0" smtClean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 smtClean="0"/>
          </a:p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EE6D0A-58D9-4C96-9D06-FFC1FBAF1297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Content Placeholder 6"/>
          <p:cNvSpPr txBox="1">
            <a:spLocks/>
          </p:cNvSpPr>
          <p:nvPr/>
        </p:nvSpPr>
        <p:spPr bwMode="auto">
          <a:xfrm>
            <a:off x="467544" y="1988840"/>
            <a:ext cx="8064000" cy="414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rtl="0" fontAlgn="base">
              <a:lnSpc>
                <a:spcPct val="105000"/>
              </a:lnSpc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Font typeface="Palatino Linotype" pitchFamily="18" charset="0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4150" indent="-182563" algn="l" rtl="0" fontAlgn="base">
              <a:lnSpc>
                <a:spcPct val="105000"/>
              </a:lnSpc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Font typeface="Palatino Linotype" pitchFamily="18" charset="0"/>
              <a:buChar char="&gt;"/>
              <a:defRPr sz="2000">
                <a:solidFill>
                  <a:schemeClr val="tx1"/>
                </a:solidFill>
                <a:latin typeface="+mn-lt"/>
                <a:cs typeface="+mn-cs"/>
              </a:defRPr>
            </a:lvl2pPr>
            <a:lvl3pPr marL="357188" indent="-171450" algn="l" rtl="0" fontAlgn="base">
              <a:lnSpc>
                <a:spcPct val="105000"/>
              </a:lnSpc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Font typeface="Palatino Linotype" pitchFamily="18" charset="0"/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3pPr>
            <a:lvl4pPr marL="541338" indent="-182563" algn="l" rtl="0" fontAlgn="base">
              <a:lnSpc>
                <a:spcPct val="105000"/>
              </a:lnSpc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Font typeface="Palatino Linotype" pitchFamily="18" charset="0"/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719138" indent="-176213" algn="l" rtl="0" fontAlgn="base">
              <a:lnSpc>
                <a:spcPct val="105000"/>
              </a:lnSpc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Font typeface="Palatino Linotype" pitchFamily="18" charset="0"/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1176338" indent="-176213" algn="l" rtl="0" fontAlgn="base">
              <a:lnSpc>
                <a:spcPct val="105000"/>
              </a:lnSpc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Font typeface="Palatino Linotype" pitchFamily="18" charset="0"/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1633538" indent="-176213" algn="l" rtl="0" fontAlgn="base">
              <a:lnSpc>
                <a:spcPct val="105000"/>
              </a:lnSpc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Font typeface="Palatino Linotype" pitchFamily="18" charset="0"/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2090738" indent="-176213" algn="l" rtl="0" fontAlgn="base">
              <a:lnSpc>
                <a:spcPct val="105000"/>
              </a:lnSpc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Font typeface="Palatino Linotype" pitchFamily="18" charset="0"/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2547938" indent="-176213" algn="l" rtl="0" fontAlgn="base">
              <a:lnSpc>
                <a:spcPct val="105000"/>
              </a:lnSpc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Font typeface="Palatino Linotype" pitchFamily="18" charset="0"/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algn="just"/>
            <a:endParaRPr lang="en-US" sz="1600" b="1" i="0" dirty="0" smtClean="0">
              <a:solidFill>
                <a:srgbClr val="4F81BD"/>
              </a:solidFill>
            </a:endParaRPr>
          </a:p>
          <a:p>
            <a:pPr marL="457200" indent="-457200" algn="just">
              <a:buFont typeface="Arial" pitchFamily="34" charset="0"/>
              <a:buChar char="•"/>
            </a:pPr>
            <a:endParaRPr lang="en-US" sz="2800" b="1" i="1" dirty="0" smtClean="0">
              <a:solidFill>
                <a:srgbClr val="4F81BD"/>
              </a:solidFill>
            </a:endParaRPr>
          </a:p>
          <a:p>
            <a:pPr marL="342900" indent="-342900" algn="just">
              <a:buFont typeface="Arial" pitchFamily="34" charset="0"/>
              <a:buChar char="•"/>
            </a:pPr>
            <a:endParaRPr lang="en-US" b="1" i="1" dirty="0" smtClean="0">
              <a:solidFill>
                <a:srgbClr val="4F81BD"/>
              </a:solidFill>
            </a:endParaRPr>
          </a:p>
          <a:p>
            <a:endParaRPr lang="fr-FR" sz="900" b="1" dirty="0" smtClean="0">
              <a:solidFill>
                <a:schemeClr val="accent1"/>
              </a:solidFill>
            </a:endParaRPr>
          </a:p>
          <a:p>
            <a:endParaRPr lang="fr-FR" dirty="0" smtClean="0"/>
          </a:p>
          <a:p>
            <a:endParaRPr lang="fr-FR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60648"/>
            <a:ext cx="2232248" cy="9087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295880"/>
              </p:ext>
            </p:extLst>
          </p:nvPr>
        </p:nvGraphicFramePr>
        <p:xfrm>
          <a:off x="1547664" y="2330646"/>
          <a:ext cx="6457012" cy="345638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73812"/>
                <a:gridCol w="4767157"/>
                <a:gridCol w="1316043"/>
              </a:tblGrid>
              <a:tr h="426294">
                <a:tc>
                  <a:txBody>
                    <a:bodyPr/>
                    <a:lstStyle/>
                    <a:p>
                      <a:pPr algn="l">
                        <a:lnSpc>
                          <a:spcPct val="14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No</a:t>
                      </a:r>
                      <a:endParaRPr lang="en-GB" sz="1200" dirty="0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4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Necessary Conditions</a:t>
                      </a:r>
                      <a:endParaRPr lang="en-GB" sz="1200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4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Status</a:t>
                      </a:r>
                      <a:endParaRPr lang="en-GB" sz="1200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26294">
                <a:tc>
                  <a:txBody>
                    <a:bodyPr/>
                    <a:lstStyle/>
                    <a:p>
                      <a:pPr algn="l">
                        <a:lnSpc>
                          <a:spcPct val="140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i</a:t>
                      </a:r>
                      <a:endParaRPr lang="en-GB" sz="1200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40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tx2"/>
                          </a:solidFill>
                          <a:effectLst/>
                        </a:rPr>
                        <a:t>There are new entrants</a:t>
                      </a:r>
                      <a:endParaRPr lang="en-GB" sz="1200" b="1" dirty="0">
                        <a:solidFill>
                          <a:schemeClr val="tx2"/>
                        </a:solidFill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40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tx2"/>
                          </a:solidFill>
                          <a:effectLst/>
                        </a:rPr>
                        <a:t>Accepted</a:t>
                      </a:r>
                      <a:endParaRPr lang="en-GB" sz="1200" b="1" dirty="0">
                        <a:solidFill>
                          <a:schemeClr val="tx2"/>
                        </a:solidFill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26294">
                <a:tc>
                  <a:txBody>
                    <a:bodyPr/>
                    <a:lstStyle/>
                    <a:p>
                      <a:pPr algn="l">
                        <a:lnSpc>
                          <a:spcPct val="140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ii</a:t>
                      </a:r>
                      <a:endParaRPr lang="en-GB" sz="1200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40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tx2"/>
                          </a:solidFill>
                          <a:effectLst/>
                        </a:rPr>
                        <a:t>Small satellite is a disruptive innovation in space industry</a:t>
                      </a:r>
                      <a:endParaRPr lang="en-GB" sz="1200" b="1" dirty="0">
                        <a:solidFill>
                          <a:schemeClr val="tx2"/>
                        </a:solidFill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40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tx2"/>
                          </a:solidFill>
                          <a:effectLst/>
                        </a:rPr>
                        <a:t>Accepted</a:t>
                      </a:r>
                      <a:endParaRPr lang="en-GB" sz="1200" b="1" dirty="0">
                        <a:solidFill>
                          <a:schemeClr val="tx2"/>
                        </a:solidFill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898623">
                <a:tc>
                  <a:txBody>
                    <a:bodyPr/>
                    <a:lstStyle/>
                    <a:p>
                      <a:pPr algn="l">
                        <a:lnSpc>
                          <a:spcPct val="140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iii</a:t>
                      </a:r>
                      <a:endParaRPr lang="en-GB" sz="1200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40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tx2"/>
                          </a:solidFill>
                          <a:effectLst/>
                        </a:rPr>
                        <a:t>There is a complementary product to complete the disruptive innovation</a:t>
                      </a:r>
                      <a:endParaRPr lang="en-GB" sz="1200" b="1" dirty="0">
                        <a:solidFill>
                          <a:schemeClr val="tx2"/>
                        </a:solidFill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40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Rejected</a:t>
                      </a:r>
                      <a:endParaRPr lang="en-GB" sz="1200" b="1" dirty="0">
                        <a:solidFill>
                          <a:srgbClr val="FF0000"/>
                        </a:solidFill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26294">
                <a:tc>
                  <a:txBody>
                    <a:bodyPr/>
                    <a:lstStyle/>
                    <a:p>
                      <a:pPr algn="l">
                        <a:lnSpc>
                          <a:spcPct val="140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iv</a:t>
                      </a:r>
                      <a:endParaRPr lang="en-GB" sz="1200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40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tx2"/>
                          </a:solidFill>
                          <a:effectLst/>
                        </a:rPr>
                        <a:t>The existing firms are implicated with path dependency</a:t>
                      </a:r>
                      <a:endParaRPr lang="en-GB" sz="1200" b="1" dirty="0">
                        <a:solidFill>
                          <a:schemeClr val="tx2"/>
                        </a:solidFill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40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tx2"/>
                          </a:solidFill>
                          <a:effectLst/>
                        </a:rPr>
                        <a:t>Accepted</a:t>
                      </a:r>
                      <a:endParaRPr lang="en-GB" sz="1200" b="1" dirty="0">
                        <a:solidFill>
                          <a:schemeClr val="tx2"/>
                        </a:solidFill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26294">
                <a:tc>
                  <a:txBody>
                    <a:bodyPr/>
                    <a:lstStyle/>
                    <a:p>
                      <a:pPr algn="l">
                        <a:lnSpc>
                          <a:spcPct val="140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v</a:t>
                      </a:r>
                      <a:endParaRPr lang="en-GB" sz="1200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40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chemeClr val="tx2"/>
                          </a:solidFill>
                          <a:effectLst/>
                        </a:rPr>
                        <a:t>The existing firms do not implement open innovation</a:t>
                      </a:r>
                      <a:endParaRPr lang="en-GB" sz="1200" b="1">
                        <a:solidFill>
                          <a:schemeClr val="tx2"/>
                        </a:solidFill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40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FF0000"/>
                          </a:solidFill>
                          <a:effectLst/>
                        </a:rPr>
                        <a:t>Rejected</a:t>
                      </a:r>
                      <a:endParaRPr lang="en-GB" sz="1200" b="1" dirty="0">
                        <a:solidFill>
                          <a:srgbClr val="FF0000"/>
                        </a:solidFill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26294">
                <a:tc>
                  <a:txBody>
                    <a:bodyPr/>
                    <a:lstStyle/>
                    <a:p>
                      <a:pPr algn="l">
                        <a:lnSpc>
                          <a:spcPct val="140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vi</a:t>
                      </a:r>
                      <a:endParaRPr lang="en-GB" sz="1200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40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chemeClr val="tx2"/>
                          </a:solidFill>
                          <a:effectLst/>
                        </a:rPr>
                        <a:t>The new entrants implement open innovation.</a:t>
                      </a:r>
                      <a:endParaRPr lang="en-GB" sz="1200" b="1">
                        <a:solidFill>
                          <a:schemeClr val="tx2"/>
                        </a:solidFill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40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tx2"/>
                          </a:solidFill>
                          <a:effectLst/>
                        </a:rPr>
                        <a:t>Accepted</a:t>
                      </a:r>
                      <a:endParaRPr lang="en-GB" sz="1200" b="1" dirty="0">
                        <a:solidFill>
                          <a:schemeClr val="tx2"/>
                        </a:solidFill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13694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i="1" dirty="0" smtClean="0">
                <a:solidFill>
                  <a:schemeClr val="tx2"/>
                </a:solidFill>
              </a:rPr>
              <a:t/>
            </a:r>
            <a:br>
              <a:rPr lang="en-US" b="1" i="1" dirty="0" smtClean="0">
                <a:solidFill>
                  <a:schemeClr val="tx2"/>
                </a:solidFill>
              </a:rPr>
            </a:br>
            <a:r>
              <a:rPr lang="en-US" b="1" i="1" dirty="0" smtClean="0">
                <a:solidFill>
                  <a:schemeClr val="tx2"/>
                </a:solidFill>
              </a:rPr>
              <a:t>Scenario </a:t>
            </a:r>
            <a:r>
              <a:rPr lang="en-US" b="1" i="1" dirty="0">
                <a:solidFill>
                  <a:schemeClr val="tx2"/>
                </a:solidFill>
              </a:rPr>
              <a:t>1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 fontScale="55000" lnSpcReduction="20000"/>
          </a:bodyPr>
          <a:lstStyle/>
          <a:p>
            <a:pPr marL="0" lvl="0" indent="0" algn="ctr">
              <a:buNone/>
            </a:pPr>
            <a:r>
              <a:rPr lang="en-US" sz="4500" b="1" dirty="0" smtClean="0">
                <a:solidFill>
                  <a:schemeClr val="accent1"/>
                </a:solidFill>
              </a:rPr>
              <a:t>Assumptions</a:t>
            </a:r>
          </a:p>
          <a:p>
            <a:pPr lvl="0"/>
            <a:endParaRPr lang="en-US" b="1" dirty="0" smtClean="0">
              <a:solidFill>
                <a:schemeClr val="accent1"/>
              </a:solidFill>
            </a:endParaRPr>
          </a:p>
          <a:p>
            <a:pPr lvl="0"/>
            <a:r>
              <a:rPr lang="en-US" sz="4400" b="1" dirty="0" smtClean="0">
                <a:solidFill>
                  <a:schemeClr val="accent1"/>
                </a:solidFill>
              </a:rPr>
              <a:t>There </a:t>
            </a:r>
            <a:r>
              <a:rPr lang="en-US" sz="4400" b="1" dirty="0">
                <a:solidFill>
                  <a:schemeClr val="accent1"/>
                </a:solidFill>
              </a:rPr>
              <a:t>are new entrants;</a:t>
            </a:r>
            <a:endParaRPr lang="en-GB" sz="4400" b="1" dirty="0">
              <a:solidFill>
                <a:schemeClr val="accent1"/>
              </a:solidFill>
            </a:endParaRPr>
          </a:p>
          <a:p>
            <a:pPr lvl="0"/>
            <a:r>
              <a:rPr lang="en-US" sz="4400" b="1" dirty="0">
                <a:solidFill>
                  <a:schemeClr val="accent1"/>
                </a:solidFill>
              </a:rPr>
              <a:t>Small satellite is a disruptive innovation in space </a:t>
            </a:r>
            <a:r>
              <a:rPr lang="en-US" sz="4400" b="1" dirty="0" smtClean="0">
                <a:solidFill>
                  <a:schemeClr val="accent1"/>
                </a:solidFill>
              </a:rPr>
              <a:t>industry</a:t>
            </a:r>
            <a:endParaRPr lang="en-GB" sz="4400" b="1" dirty="0">
              <a:solidFill>
                <a:schemeClr val="accent1"/>
              </a:solidFill>
            </a:endParaRPr>
          </a:p>
          <a:p>
            <a:pPr lvl="0"/>
            <a:r>
              <a:rPr lang="en-US" sz="4400" b="1" dirty="0">
                <a:solidFill>
                  <a:schemeClr val="accent1"/>
                </a:solidFill>
              </a:rPr>
              <a:t>The existing firms are implicated with path </a:t>
            </a:r>
            <a:r>
              <a:rPr lang="en-US" sz="4400" b="1" dirty="0" smtClean="0">
                <a:solidFill>
                  <a:schemeClr val="accent1"/>
                </a:solidFill>
              </a:rPr>
              <a:t>dependency</a:t>
            </a:r>
            <a:endParaRPr lang="en-GB" sz="4400" b="1" dirty="0">
              <a:solidFill>
                <a:schemeClr val="accent1"/>
              </a:solidFill>
            </a:endParaRPr>
          </a:p>
          <a:p>
            <a:pPr lvl="0"/>
            <a:r>
              <a:rPr lang="en-US" sz="4400" b="1" dirty="0">
                <a:solidFill>
                  <a:schemeClr val="accent1"/>
                </a:solidFill>
              </a:rPr>
              <a:t>The new entrants implement open </a:t>
            </a:r>
            <a:r>
              <a:rPr lang="en-US" sz="4400" b="1" dirty="0" smtClean="0">
                <a:solidFill>
                  <a:schemeClr val="accent1"/>
                </a:solidFill>
              </a:rPr>
              <a:t>innovation</a:t>
            </a:r>
            <a:endParaRPr lang="en-GB" sz="4400" b="1" dirty="0">
              <a:solidFill>
                <a:schemeClr val="accent1"/>
              </a:solidFill>
            </a:endParaRPr>
          </a:p>
          <a:p>
            <a:endParaRPr lang="en-GB" sz="440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 fontScale="55000" lnSpcReduction="20000"/>
          </a:bodyPr>
          <a:lstStyle/>
          <a:p>
            <a:pPr marL="0" indent="0" algn="ctr">
              <a:buNone/>
            </a:pPr>
            <a:r>
              <a:rPr lang="fr-FR" sz="4500" b="1" dirty="0" smtClean="0">
                <a:solidFill>
                  <a:schemeClr val="accent1"/>
                </a:solidFill>
              </a:rPr>
              <a:t>Conclusions</a:t>
            </a:r>
          </a:p>
          <a:p>
            <a:endParaRPr lang="en-US" b="1" dirty="0" smtClean="0">
              <a:solidFill>
                <a:schemeClr val="accent1"/>
              </a:solidFill>
            </a:endParaRPr>
          </a:p>
          <a:p>
            <a:r>
              <a:rPr lang="en-US" sz="3300" b="1" dirty="0" smtClean="0">
                <a:solidFill>
                  <a:schemeClr val="accent1"/>
                </a:solidFill>
              </a:rPr>
              <a:t>Provided that </a:t>
            </a:r>
            <a:r>
              <a:rPr lang="en-US" sz="3300" b="1" dirty="0">
                <a:solidFill>
                  <a:schemeClr val="accent1"/>
                </a:solidFill>
              </a:rPr>
              <a:t>the mechanisms observed and studied in fully competitive free markets are applicable to the space domain, </a:t>
            </a:r>
            <a:r>
              <a:rPr lang="en-US" sz="3300" b="1" dirty="0">
                <a:solidFill>
                  <a:srgbClr val="FF0000"/>
                </a:solidFill>
              </a:rPr>
              <a:t>traditional existing firms might need to take these developments serious and deploy proactive strategies to include these fully into their planning and future business </a:t>
            </a:r>
            <a:r>
              <a:rPr lang="en-US" sz="3300" b="1" dirty="0" smtClean="0">
                <a:solidFill>
                  <a:srgbClr val="FF0000"/>
                </a:solidFill>
              </a:rPr>
              <a:t>scenarios</a:t>
            </a:r>
          </a:p>
          <a:p>
            <a:r>
              <a:rPr lang="en-US" sz="3300" b="1" dirty="0" smtClean="0">
                <a:solidFill>
                  <a:schemeClr val="accent1"/>
                </a:solidFill>
              </a:rPr>
              <a:t>Risk: the </a:t>
            </a:r>
            <a:r>
              <a:rPr lang="en-US" sz="3300" b="1" dirty="0">
                <a:solidFill>
                  <a:schemeClr val="accent1"/>
                </a:solidFill>
              </a:rPr>
              <a:t>moment when Kodak, a market leader in the film business in the 20</a:t>
            </a:r>
            <a:r>
              <a:rPr lang="en-US" sz="3300" b="1" baseline="30000" dirty="0">
                <a:solidFill>
                  <a:schemeClr val="accent1"/>
                </a:solidFill>
              </a:rPr>
              <a:t>th</a:t>
            </a:r>
            <a:r>
              <a:rPr lang="en-US" sz="3300" b="1" dirty="0">
                <a:solidFill>
                  <a:schemeClr val="accent1"/>
                </a:solidFill>
              </a:rPr>
              <a:t> century failed to respond to changes in technology, choosing not to move into digital photography and consequently, letting others to dominate the digital photography.</a:t>
            </a:r>
          </a:p>
          <a:p>
            <a:endParaRPr lang="en-US" b="1" dirty="0" smtClean="0">
              <a:solidFill>
                <a:schemeClr val="accent1"/>
              </a:solidFill>
            </a:endParaRPr>
          </a:p>
          <a:p>
            <a:endParaRPr lang="en-US" b="1" dirty="0" smtClean="0">
              <a:solidFill>
                <a:schemeClr val="accent1"/>
              </a:solidFill>
            </a:endParaRPr>
          </a:p>
          <a:p>
            <a:endParaRPr lang="en-GB" b="1" dirty="0">
              <a:solidFill>
                <a:schemeClr val="accent1"/>
              </a:solidFill>
            </a:endParaRPr>
          </a:p>
          <a:p>
            <a:endParaRPr lang="en-GB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60648"/>
            <a:ext cx="2232248" cy="9087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2082337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i="1" dirty="0" smtClean="0">
                <a:solidFill>
                  <a:schemeClr val="tx2"/>
                </a:solidFill>
              </a:rPr>
              <a:t/>
            </a:r>
            <a:br>
              <a:rPr lang="fr-FR" b="1" i="1" dirty="0" smtClean="0">
                <a:solidFill>
                  <a:schemeClr val="tx2"/>
                </a:solidFill>
              </a:rPr>
            </a:br>
            <a:r>
              <a:rPr lang="fr-FR" b="1" i="1" dirty="0" smtClean="0">
                <a:solidFill>
                  <a:schemeClr val="tx2"/>
                </a:solidFill>
              </a:rPr>
              <a:t>Scenario 2</a:t>
            </a:r>
            <a:endParaRPr lang="en-GB" b="1" i="1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62500" lnSpcReduction="20000"/>
          </a:bodyPr>
          <a:lstStyle/>
          <a:p>
            <a:pPr marL="0" lvl="0" indent="0" algn="ctr">
              <a:buNone/>
            </a:pPr>
            <a:endParaRPr lang="en-US" sz="4000" b="1" dirty="0" smtClean="0">
              <a:solidFill>
                <a:schemeClr val="accent1"/>
              </a:solidFill>
            </a:endParaRPr>
          </a:p>
          <a:p>
            <a:pPr marL="0" lvl="0" indent="0" algn="ctr">
              <a:buNone/>
            </a:pPr>
            <a:r>
              <a:rPr lang="en-US" sz="4000" b="1" dirty="0" smtClean="0">
                <a:solidFill>
                  <a:schemeClr val="accent1"/>
                </a:solidFill>
              </a:rPr>
              <a:t>Assumptions</a:t>
            </a:r>
          </a:p>
          <a:p>
            <a:pPr lvl="0"/>
            <a:endParaRPr lang="en-US" b="1" dirty="0">
              <a:solidFill>
                <a:schemeClr val="accent1"/>
              </a:solidFill>
            </a:endParaRPr>
          </a:p>
          <a:p>
            <a:pPr lvl="0"/>
            <a:r>
              <a:rPr lang="en-US" b="1" dirty="0" smtClean="0">
                <a:solidFill>
                  <a:schemeClr val="accent1"/>
                </a:solidFill>
              </a:rPr>
              <a:t>There </a:t>
            </a:r>
            <a:r>
              <a:rPr lang="en-US" b="1" dirty="0">
                <a:solidFill>
                  <a:schemeClr val="accent1"/>
                </a:solidFill>
              </a:rPr>
              <a:t>is no complementary product to complete the disruptive </a:t>
            </a:r>
            <a:r>
              <a:rPr lang="en-US" b="1" dirty="0" smtClean="0">
                <a:solidFill>
                  <a:schemeClr val="accent1"/>
                </a:solidFill>
              </a:rPr>
              <a:t>innovation</a:t>
            </a:r>
            <a:endParaRPr lang="en-GB" b="1" dirty="0">
              <a:solidFill>
                <a:schemeClr val="accent1"/>
              </a:solidFill>
            </a:endParaRPr>
          </a:p>
          <a:p>
            <a:pPr lvl="0"/>
            <a:endParaRPr lang="en-US" b="1" dirty="0" smtClean="0">
              <a:solidFill>
                <a:schemeClr val="accent1"/>
              </a:solidFill>
            </a:endParaRPr>
          </a:p>
          <a:p>
            <a:pPr lvl="0"/>
            <a:r>
              <a:rPr lang="en-US" b="1" dirty="0" smtClean="0">
                <a:solidFill>
                  <a:schemeClr val="accent1"/>
                </a:solidFill>
              </a:rPr>
              <a:t>The </a:t>
            </a:r>
            <a:r>
              <a:rPr lang="en-US" b="1" dirty="0">
                <a:solidFill>
                  <a:schemeClr val="accent1"/>
                </a:solidFill>
              </a:rPr>
              <a:t>existing firms implement open </a:t>
            </a:r>
            <a:r>
              <a:rPr lang="en-US" b="1" dirty="0" smtClean="0">
                <a:solidFill>
                  <a:schemeClr val="accent1"/>
                </a:solidFill>
              </a:rPr>
              <a:t>innovation</a:t>
            </a:r>
            <a:endParaRPr lang="en-GB" b="1" dirty="0">
              <a:solidFill>
                <a:schemeClr val="accent1"/>
              </a:solidFill>
            </a:endParaRPr>
          </a:p>
          <a:p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62500" lnSpcReduction="20000"/>
          </a:bodyPr>
          <a:lstStyle/>
          <a:p>
            <a:pPr marL="0" indent="0" algn="ctr">
              <a:buNone/>
            </a:pPr>
            <a:endParaRPr lang="en-US" sz="4000" b="1" dirty="0" smtClean="0">
              <a:solidFill>
                <a:schemeClr val="accent1"/>
              </a:solidFill>
            </a:endParaRPr>
          </a:p>
          <a:p>
            <a:pPr marL="0" indent="0" algn="ctr">
              <a:buNone/>
            </a:pPr>
            <a:r>
              <a:rPr lang="en-US" sz="4000" b="1" dirty="0" smtClean="0">
                <a:solidFill>
                  <a:schemeClr val="accent1"/>
                </a:solidFill>
              </a:rPr>
              <a:t>Conclusions</a:t>
            </a:r>
          </a:p>
          <a:p>
            <a:endParaRPr lang="en-US" b="1" dirty="0" smtClean="0">
              <a:solidFill>
                <a:schemeClr val="accent1"/>
              </a:solidFill>
            </a:endParaRPr>
          </a:p>
          <a:p>
            <a:r>
              <a:rPr lang="en-US" b="1" dirty="0" smtClean="0">
                <a:solidFill>
                  <a:schemeClr val="accent1"/>
                </a:solidFill>
              </a:rPr>
              <a:t>We </a:t>
            </a:r>
            <a:r>
              <a:rPr lang="en-US" b="1" dirty="0">
                <a:solidFill>
                  <a:schemeClr val="accent1"/>
                </a:solidFill>
              </a:rPr>
              <a:t>head to a </a:t>
            </a:r>
            <a:r>
              <a:rPr lang="en-US" b="1" i="1" dirty="0">
                <a:solidFill>
                  <a:srgbClr val="FF0000"/>
                </a:solidFill>
              </a:rPr>
              <a:t>space bubble </a:t>
            </a:r>
            <a:r>
              <a:rPr lang="en-US" b="1" dirty="0">
                <a:solidFill>
                  <a:schemeClr val="accent1"/>
                </a:solidFill>
              </a:rPr>
              <a:t>(</a:t>
            </a:r>
            <a:r>
              <a:rPr lang="en-US" b="1" dirty="0" smtClean="0">
                <a:solidFill>
                  <a:schemeClr val="accent1"/>
                </a:solidFill>
              </a:rPr>
              <a:t>a </a:t>
            </a:r>
            <a:r>
              <a:rPr lang="en-US" b="1" dirty="0">
                <a:solidFill>
                  <a:schemeClr val="accent1"/>
                </a:solidFill>
              </a:rPr>
              <a:t>severe business cycle; a time period where business activity increases very </a:t>
            </a:r>
            <a:r>
              <a:rPr lang="en-US" b="1" dirty="0" smtClean="0">
                <a:solidFill>
                  <a:schemeClr val="accent1"/>
                </a:solidFill>
              </a:rPr>
              <a:t>rapidly - for </a:t>
            </a:r>
            <a:r>
              <a:rPr lang="en-US" b="1" dirty="0">
                <a:solidFill>
                  <a:schemeClr val="accent1"/>
                </a:solidFill>
              </a:rPr>
              <a:t>example a lot of new entrants </a:t>
            </a:r>
            <a:r>
              <a:rPr lang="en-US" b="1">
                <a:solidFill>
                  <a:schemeClr val="accent1"/>
                </a:solidFill>
              </a:rPr>
              <a:t>show </a:t>
            </a:r>
            <a:r>
              <a:rPr lang="en-US" b="1" smtClean="0">
                <a:solidFill>
                  <a:schemeClr val="accent1"/>
                </a:solidFill>
              </a:rPr>
              <a:t>up -, followed </a:t>
            </a:r>
            <a:r>
              <a:rPr lang="en-US" b="1" dirty="0">
                <a:solidFill>
                  <a:schemeClr val="accent1"/>
                </a:solidFill>
              </a:rPr>
              <a:t>by sharp and rapid </a:t>
            </a:r>
            <a:r>
              <a:rPr lang="en-US" b="1" dirty="0" smtClean="0">
                <a:solidFill>
                  <a:schemeClr val="accent1"/>
                </a:solidFill>
              </a:rPr>
              <a:t>contraction)  which </a:t>
            </a:r>
            <a:r>
              <a:rPr lang="en-US" b="1" dirty="0">
                <a:solidFill>
                  <a:schemeClr val="accent1"/>
                </a:solidFill>
              </a:rPr>
              <a:t>could be as much devastating as the previous one in the early 90s. </a:t>
            </a:r>
            <a:endParaRPr lang="en-US" b="1" dirty="0" smtClean="0">
              <a:solidFill>
                <a:schemeClr val="accent1"/>
              </a:solidFill>
            </a:endParaRPr>
          </a:p>
          <a:p>
            <a:r>
              <a:rPr lang="en-US" b="1" dirty="0" smtClean="0">
                <a:solidFill>
                  <a:schemeClr val="accent1"/>
                </a:solidFill>
              </a:rPr>
              <a:t>Should </a:t>
            </a:r>
            <a:r>
              <a:rPr lang="en-US" b="1" dirty="0">
                <a:solidFill>
                  <a:schemeClr val="accent1"/>
                </a:solidFill>
              </a:rPr>
              <a:t>it be true, this scenario might have this time </a:t>
            </a:r>
            <a:r>
              <a:rPr lang="en-US" b="1" i="1" dirty="0">
                <a:solidFill>
                  <a:srgbClr val="FF0000"/>
                </a:solidFill>
              </a:rPr>
              <a:t>a significant impact on the financial sphere </a:t>
            </a:r>
            <a:r>
              <a:rPr lang="en-US" b="1" dirty="0">
                <a:solidFill>
                  <a:schemeClr val="accent1"/>
                </a:solidFill>
              </a:rPr>
              <a:t>(banks, insurance companies, and investment funds) in the context of </a:t>
            </a:r>
            <a:r>
              <a:rPr lang="en-US" b="1" dirty="0" smtClean="0">
                <a:solidFill>
                  <a:schemeClr val="accent1"/>
                </a:solidFill>
              </a:rPr>
              <a:t>(European) </a:t>
            </a:r>
            <a:r>
              <a:rPr lang="en-US" b="1" dirty="0">
                <a:solidFill>
                  <a:schemeClr val="accent1"/>
                </a:solidFill>
              </a:rPr>
              <a:t>bear </a:t>
            </a:r>
            <a:r>
              <a:rPr lang="en-US" b="1" dirty="0" smtClean="0">
                <a:solidFill>
                  <a:schemeClr val="accent1"/>
                </a:solidFill>
              </a:rPr>
              <a:t>markets</a:t>
            </a:r>
          </a:p>
          <a:p>
            <a:endParaRPr lang="en-GB" b="1" dirty="0">
              <a:solidFill>
                <a:schemeClr val="accent1"/>
              </a:solidFill>
            </a:endParaRPr>
          </a:p>
          <a:p>
            <a:endParaRPr lang="en-GB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60648"/>
            <a:ext cx="2232248" cy="9087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9395605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057400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US" sz="6000" b="1" i="0" dirty="0" smtClean="0">
                <a:solidFill>
                  <a:srgbClr val="4F81BD"/>
                </a:solidFill>
              </a:rPr>
              <a:t/>
            </a:r>
            <a:br>
              <a:rPr lang="en-US" sz="6000" b="1" i="0" dirty="0" smtClean="0">
                <a:solidFill>
                  <a:srgbClr val="4F81BD"/>
                </a:solidFill>
              </a:rPr>
            </a:br>
            <a:r>
              <a:rPr lang="en-US" sz="6000" b="1" dirty="0">
                <a:solidFill>
                  <a:srgbClr val="4F81BD"/>
                </a:solidFill>
              </a:rPr>
              <a:t/>
            </a:r>
            <a:br>
              <a:rPr lang="en-US" sz="6000" b="1" dirty="0">
                <a:solidFill>
                  <a:srgbClr val="4F81BD"/>
                </a:solidFill>
              </a:rPr>
            </a:br>
            <a:r>
              <a:rPr lang="en-US" sz="6000" b="1" i="0" dirty="0" smtClean="0">
                <a:solidFill>
                  <a:schemeClr val="tx2"/>
                </a:solidFill>
              </a:rPr>
              <a:t>Questions?</a:t>
            </a:r>
            <a:r>
              <a:rPr lang="en-US" sz="6000" b="1" i="0" dirty="0" smtClean="0">
                <a:solidFill>
                  <a:srgbClr val="4F81BD"/>
                </a:solidFill>
              </a:rPr>
              <a:t/>
            </a:r>
            <a:br>
              <a:rPr lang="en-US" sz="6000" b="1" i="0" dirty="0" smtClean="0">
                <a:solidFill>
                  <a:srgbClr val="4F81BD"/>
                </a:solidFill>
              </a:rPr>
            </a:br>
            <a:r>
              <a:rPr lang="en-US" sz="6000" b="1" i="0" dirty="0" smtClean="0">
                <a:solidFill>
                  <a:srgbClr val="4F81BD"/>
                </a:solidFill>
              </a:rPr>
              <a:t/>
            </a:r>
            <a:br>
              <a:rPr lang="en-US" sz="6000" b="1" i="0" dirty="0" smtClean="0">
                <a:solidFill>
                  <a:srgbClr val="4F81BD"/>
                </a:solidFill>
              </a:rPr>
            </a:br>
            <a:r>
              <a:rPr lang="en-US" sz="4900" b="1" i="1" dirty="0" smtClean="0">
                <a:solidFill>
                  <a:schemeClr val="tx2"/>
                </a:solidFill>
                <a:hlinkClick r:id="rId3"/>
              </a:rPr>
              <a:t>lucien.rapp@ut-capitole.fr</a:t>
            </a:r>
            <a:endParaRPr lang="en-US" sz="4900" b="1" i="0" dirty="0" smtClean="0">
              <a:solidFill>
                <a:schemeClr val="tx2"/>
              </a:solidFill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60648"/>
            <a:ext cx="2232248" cy="9087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96732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" sz="4400" dirty="0" smtClean="0"/>
              <a:t/>
            </a:r>
            <a:br>
              <a:rPr lang="en" sz="4400" dirty="0" smtClean="0"/>
            </a:br>
            <a:r>
              <a:rPr lang="en" sz="4400" dirty="0" smtClean="0"/>
              <a:t/>
            </a:r>
            <a:br>
              <a:rPr lang="en" sz="4400" dirty="0" smtClean="0"/>
            </a:br>
            <a:r>
              <a:rPr lang="en" sz="4400" dirty="0" smtClean="0"/>
              <a:t/>
            </a:r>
            <a:br>
              <a:rPr lang="en" sz="4400" dirty="0" smtClean="0"/>
            </a:br>
            <a:r>
              <a:rPr lang="en-US" b="1" i="1" dirty="0" smtClean="0">
                <a:solidFill>
                  <a:schemeClr val="tx2"/>
                </a:solidFill>
              </a:rPr>
              <a:t>Scope</a:t>
            </a:r>
            <a:endParaRPr lang="en-US" sz="4400" b="1" i="1" dirty="0" smtClean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 smtClean="0"/>
          </a:p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EE6D0A-58D9-4C96-9D06-FFC1FBAF1297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Content Placeholder 6"/>
          <p:cNvSpPr txBox="1">
            <a:spLocks/>
          </p:cNvSpPr>
          <p:nvPr/>
        </p:nvSpPr>
        <p:spPr bwMode="auto">
          <a:xfrm>
            <a:off x="467544" y="1988840"/>
            <a:ext cx="8064000" cy="414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rtl="0" fontAlgn="base">
              <a:lnSpc>
                <a:spcPct val="105000"/>
              </a:lnSpc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Font typeface="Palatino Linotype" pitchFamily="18" charset="0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4150" indent="-182563" algn="l" rtl="0" fontAlgn="base">
              <a:lnSpc>
                <a:spcPct val="105000"/>
              </a:lnSpc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Font typeface="Palatino Linotype" pitchFamily="18" charset="0"/>
              <a:buChar char="&gt;"/>
              <a:defRPr sz="2000">
                <a:solidFill>
                  <a:schemeClr val="tx1"/>
                </a:solidFill>
                <a:latin typeface="+mn-lt"/>
                <a:cs typeface="+mn-cs"/>
              </a:defRPr>
            </a:lvl2pPr>
            <a:lvl3pPr marL="357188" indent="-171450" algn="l" rtl="0" fontAlgn="base">
              <a:lnSpc>
                <a:spcPct val="105000"/>
              </a:lnSpc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Font typeface="Palatino Linotype" pitchFamily="18" charset="0"/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3pPr>
            <a:lvl4pPr marL="541338" indent="-182563" algn="l" rtl="0" fontAlgn="base">
              <a:lnSpc>
                <a:spcPct val="105000"/>
              </a:lnSpc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Font typeface="Palatino Linotype" pitchFamily="18" charset="0"/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719138" indent="-176213" algn="l" rtl="0" fontAlgn="base">
              <a:lnSpc>
                <a:spcPct val="105000"/>
              </a:lnSpc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Font typeface="Palatino Linotype" pitchFamily="18" charset="0"/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1176338" indent="-176213" algn="l" rtl="0" fontAlgn="base">
              <a:lnSpc>
                <a:spcPct val="105000"/>
              </a:lnSpc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Font typeface="Palatino Linotype" pitchFamily="18" charset="0"/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1633538" indent="-176213" algn="l" rtl="0" fontAlgn="base">
              <a:lnSpc>
                <a:spcPct val="105000"/>
              </a:lnSpc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Font typeface="Palatino Linotype" pitchFamily="18" charset="0"/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2090738" indent="-176213" algn="l" rtl="0" fontAlgn="base">
              <a:lnSpc>
                <a:spcPct val="105000"/>
              </a:lnSpc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Font typeface="Palatino Linotype" pitchFamily="18" charset="0"/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2547938" indent="-176213" algn="l" rtl="0" fontAlgn="base">
              <a:lnSpc>
                <a:spcPct val="105000"/>
              </a:lnSpc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Font typeface="Palatino Linotype" pitchFamily="18" charset="0"/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algn="just"/>
            <a:endParaRPr lang="en-US" b="1" i="0" dirty="0" smtClean="0">
              <a:solidFill>
                <a:srgbClr val="4F81BD"/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endParaRPr lang="en-US" sz="2400" b="1" dirty="0" smtClean="0">
              <a:solidFill>
                <a:schemeClr val="accent1"/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sz="2400" b="1" dirty="0" smtClean="0">
                <a:solidFill>
                  <a:schemeClr val="accent1"/>
                </a:solidFill>
              </a:rPr>
              <a:t>The </a:t>
            </a:r>
            <a:r>
              <a:rPr lang="en-US" sz="2400" b="1" dirty="0">
                <a:solidFill>
                  <a:schemeClr val="accent1"/>
                </a:solidFill>
              </a:rPr>
              <a:t>proposed paper is inspired by a SIRIUS exploratory </a:t>
            </a:r>
            <a:r>
              <a:rPr lang="en-US" sz="2400" b="1" dirty="0" smtClean="0">
                <a:solidFill>
                  <a:schemeClr val="accent1"/>
                </a:solidFill>
              </a:rPr>
              <a:t>note (to be published), </a:t>
            </a:r>
            <a:r>
              <a:rPr lang="en-US" sz="2400" b="1" dirty="0">
                <a:solidFill>
                  <a:schemeClr val="accent1"/>
                </a:solidFill>
              </a:rPr>
              <a:t>based on a qualitative approach and information collected during five months (April – September 2014</a:t>
            </a:r>
            <a:r>
              <a:rPr lang="en-US" sz="2400" b="1" dirty="0" smtClean="0">
                <a:solidFill>
                  <a:schemeClr val="accent1"/>
                </a:solidFill>
              </a:rPr>
              <a:t>)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400" b="1" dirty="0" smtClean="0">
                <a:solidFill>
                  <a:schemeClr val="accent1"/>
                </a:solidFill>
              </a:rPr>
              <a:t>The </a:t>
            </a:r>
            <a:r>
              <a:rPr lang="en-US" sz="2400" b="1" dirty="0">
                <a:solidFill>
                  <a:schemeClr val="accent1"/>
                </a:solidFill>
              </a:rPr>
              <a:t>methodology chosen was interviews with professionals and experts in space industry and a case </a:t>
            </a:r>
            <a:r>
              <a:rPr lang="en-US" sz="2400" b="1" dirty="0" smtClean="0">
                <a:solidFill>
                  <a:schemeClr val="accent1"/>
                </a:solidFill>
              </a:rPr>
              <a:t>study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400" b="1" dirty="0" smtClean="0">
                <a:solidFill>
                  <a:schemeClr val="accent1"/>
                </a:solidFill>
              </a:rPr>
              <a:t>The </a:t>
            </a:r>
            <a:r>
              <a:rPr lang="en-US" sz="2400" b="1" dirty="0">
                <a:solidFill>
                  <a:schemeClr val="accent1"/>
                </a:solidFill>
              </a:rPr>
              <a:t>SIRIUS case study was in-depth examination of three firm strategies (SSTL, Skybox </a:t>
            </a:r>
            <a:r>
              <a:rPr lang="en-US" sz="2400" b="1" dirty="0" smtClean="0">
                <a:solidFill>
                  <a:schemeClr val="accent1"/>
                </a:solidFill>
              </a:rPr>
              <a:t>Imaging </a:t>
            </a:r>
            <a:r>
              <a:rPr lang="en-US" sz="2400" b="1" dirty="0">
                <a:solidFill>
                  <a:schemeClr val="accent1"/>
                </a:solidFill>
              </a:rPr>
              <a:t>and Iridium</a:t>
            </a:r>
            <a:r>
              <a:rPr lang="en-US" sz="2400" b="1" dirty="0" smtClean="0">
                <a:solidFill>
                  <a:schemeClr val="accent1"/>
                </a:solidFill>
              </a:rPr>
              <a:t>)</a:t>
            </a:r>
            <a:endParaRPr lang="en-GB" sz="2400" b="1" dirty="0">
              <a:solidFill>
                <a:schemeClr val="accent1"/>
              </a:solidFill>
            </a:endParaRPr>
          </a:p>
          <a:p>
            <a:pPr algn="just"/>
            <a:endParaRPr lang="fr-FR" sz="1050" b="1" dirty="0" smtClean="0">
              <a:solidFill>
                <a:schemeClr val="accent1"/>
              </a:solidFill>
            </a:endParaRPr>
          </a:p>
          <a:p>
            <a:pPr algn="just"/>
            <a:endParaRPr lang="fr-FR" sz="900" b="1" i="1" dirty="0" smtClean="0">
              <a:solidFill>
                <a:schemeClr val="accent1"/>
              </a:solidFill>
            </a:endParaRPr>
          </a:p>
          <a:p>
            <a:endParaRPr lang="fr-FR" dirty="0" smtClean="0"/>
          </a:p>
          <a:p>
            <a:endParaRPr lang="fr-FR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60648"/>
            <a:ext cx="2232248" cy="9087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8755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" sz="4400" dirty="0" smtClean="0"/>
              <a:t/>
            </a:r>
            <a:br>
              <a:rPr lang="en" sz="4400" dirty="0" smtClean="0"/>
            </a:br>
            <a:r>
              <a:rPr lang="en" dirty="0"/>
              <a:t/>
            </a:r>
            <a:br>
              <a:rPr lang="en" dirty="0"/>
            </a:br>
            <a:r>
              <a:rPr lang="en" b="1" i="1" dirty="0" smtClean="0">
                <a:solidFill>
                  <a:schemeClr val="tx2"/>
                </a:solidFill>
              </a:rPr>
              <a:t>New </a:t>
            </a:r>
            <a:r>
              <a:rPr lang="en" b="1" i="1" dirty="0">
                <a:solidFill>
                  <a:schemeClr val="tx2"/>
                </a:solidFill>
              </a:rPr>
              <a:t>C</a:t>
            </a:r>
            <a:r>
              <a:rPr lang="en" b="1" i="1" dirty="0" smtClean="0">
                <a:solidFill>
                  <a:schemeClr val="tx2"/>
                </a:solidFill>
              </a:rPr>
              <a:t>omers in Space </a:t>
            </a:r>
            <a:r>
              <a:rPr lang="en" b="1" i="1" dirty="0">
                <a:solidFill>
                  <a:schemeClr val="tx2"/>
                </a:solidFill>
              </a:rPr>
              <a:t>I</a:t>
            </a:r>
            <a:r>
              <a:rPr lang="en" b="1" i="1" dirty="0" smtClean="0">
                <a:solidFill>
                  <a:schemeClr val="tx2"/>
                </a:solidFill>
              </a:rPr>
              <a:t>ndustry</a:t>
            </a:r>
            <a:endParaRPr lang="en-US" sz="4400" b="1" i="1" dirty="0" smtClean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b="1" dirty="0" smtClean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fr-FR" sz="3400" b="1" dirty="0" smtClean="0">
                <a:solidFill>
                  <a:schemeClr val="accent1"/>
                </a:solidFill>
              </a:rPr>
              <a:t>To </a:t>
            </a:r>
            <a:r>
              <a:rPr lang="fr-FR" sz="3400" b="1" dirty="0" err="1" smtClean="0">
                <a:solidFill>
                  <a:schemeClr val="accent1"/>
                </a:solidFill>
              </a:rPr>
              <a:t>name</a:t>
            </a:r>
            <a:r>
              <a:rPr lang="fr-FR" sz="3400" b="1" dirty="0" smtClean="0">
                <a:solidFill>
                  <a:schemeClr val="accent1"/>
                </a:solidFill>
              </a:rPr>
              <a:t> a few …</a:t>
            </a:r>
            <a:endParaRPr lang="fr-FR" sz="2900" b="1" dirty="0" smtClean="0">
              <a:solidFill>
                <a:schemeClr val="accent1"/>
              </a:solidFill>
            </a:endParaRPr>
          </a:p>
          <a:p>
            <a:endParaRPr lang="fr-FR" sz="3100" b="1" dirty="0" smtClean="0">
              <a:solidFill>
                <a:schemeClr val="accent1"/>
              </a:solidFill>
            </a:endParaRPr>
          </a:p>
          <a:p>
            <a:r>
              <a:rPr lang="fr-FR" sz="3100" b="1" dirty="0" smtClean="0">
                <a:solidFill>
                  <a:schemeClr val="accent1"/>
                </a:solidFill>
              </a:rPr>
              <a:t>On the </a:t>
            </a:r>
            <a:r>
              <a:rPr lang="fr-FR" sz="3100" b="1" dirty="0" err="1" smtClean="0">
                <a:solidFill>
                  <a:schemeClr val="accent1"/>
                </a:solidFill>
              </a:rPr>
              <a:t>North</a:t>
            </a:r>
            <a:r>
              <a:rPr lang="fr-FR" sz="3100" b="1" dirty="0" smtClean="0">
                <a:solidFill>
                  <a:schemeClr val="accent1"/>
                </a:solidFill>
              </a:rPr>
              <a:t> American </a:t>
            </a:r>
            <a:r>
              <a:rPr lang="fr-FR" sz="3100" b="1" dirty="0" err="1" smtClean="0">
                <a:solidFill>
                  <a:schemeClr val="accent1"/>
                </a:solidFill>
              </a:rPr>
              <a:t>market</a:t>
            </a:r>
            <a:r>
              <a:rPr lang="fr-FR" sz="3100" b="1" dirty="0" smtClean="0">
                <a:solidFill>
                  <a:schemeClr val="accent1"/>
                </a:solidFill>
              </a:rPr>
              <a:t> : </a:t>
            </a:r>
            <a:r>
              <a:rPr lang="en-US" sz="3100" b="1" i="1" dirty="0">
                <a:solidFill>
                  <a:srgbClr val="FF0000"/>
                </a:solidFill>
              </a:rPr>
              <a:t>Skybox </a:t>
            </a:r>
            <a:r>
              <a:rPr lang="en-US" sz="3100" b="1" i="1" dirty="0" smtClean="0">
                <a:solidFill>
                  <a:srgbClr val="FF0000"/>
                </a:solidFill>
              </a:rPr>
              <a:t>Imaging </a:t>
            </a:r>
            <a:r>
              <a:rPr lang="en-US" sz="3100" b="1" i="1" dirty="0" smtClean="0">
                <a:solidFill>
                  <a:schemeClr val="accent1"/>
                </a:solidFill>
              </a:rPr>
              <a:t>(2009/Google)</a:t>
            </a:r>
            <a:r>
              <a:rPr lang="en-US" sz="3100" b="1" dirty="0" smtClean="0">
                <a:solidFill>
                  <a:schemeClr val="accent1"/>
                </a:solidFill>
              </a:rPr>
              <a:t>, </a:t>
            </a:r>
            <a:r>
              <a:rPr lang="en-US" sz="3100" b="1" i="1" dirty="0">
                <a:solidFill>
                  <a:srgbClr val="FF0000"/>
                </a:solidFill>
              </a:rPr>
              <a:t>Planet </a:t>
            </a:r>
            <a:r>
              <a:rPr lang="en-US" sz="3100" b="1" i="1" dirty="0" smtClean="0">
                <a:solidFill>
                  <a:srgbClr val="FF0000"/>
                </a:solidFill>
              </a:rPr>
              <a:t>Labs </a:t>
            </a:r>
            <a:r>
              <a:rPr lang="en-US" sz="3100" b="1" i="1" dirty="0" smtClean="0">
                <a:solidFill>
                  <a:schemeClr val="accent1"/>
                </a:solidFill>
              </a:rPr>
              <a:t>(2010/</a:t>
            </a:r>
            <a:r>
              <a:rPr lang="en-US" sz="3100" b="1" i="1" dirty="0" err="1" smtClean="0">
                <a:solidFill>
                  <a:schemeClr val="accent1"/>
                </a:solidFill>
              </a:rPr>
              <a:t>Cosmogia</a:t>
            </a:r>
            <a:r>
              <a:rPr lang="en-US" sz="3100" b="1" i="1" dirty="0" smtClean="0">
                <a:solidFill>
                  <a:schemeClr val="accent1"/>
                </a:solidFill>
              </a:rPr>
              <a:t> Inc.)</a:t>
            </a:r>
            <a:r>
              <a:rPr lang="en-US" sz="3100" b="1" dirty="0" smtClean="0">
                <a:solidFill>
                  <a:schemeClr val="accent1"/>
                </a:solidFill>
              </a:rPr>
              <a:t>, </a:t>
            </a:r>
            <a:r>
              <a:rPr lang="en-US" sz="3100" b="1" i="1" dirty="0" err="1" smtClean="0">
                <a:solidFill>
                  <a:srgbClr val="FF0000"/>
                </a:solidFill>
              </a:rPr>
              <a:t>NovaWurks</a:t>
            </a:r>
            <a:r>
              <a:rPr lang="en-US" sz="3100" b="1" i="1" dirty="0" smtClean="0">
                <a:solidFill>
                  <a:schemeClr val="accent1"/>
                </a:solidFill>
              </a:rPr>
              <a:t> (2012)</a:t>
            </a:r>
            <a:r>
              <a:rPr lang="en-US" sz="3100" b="1" dirty="0" smtClean="0">
                <a:solidFill>
                  <a:schemeClr val="accent1"/>
                </a:solidFill>
              </a:rPr>
              <a:t>, </a:t>
            </a:r>
            <a:r>
              <a:rPr lang="en-US" sz="3100" b="1" i="1" dirty="0" err="1" smtClean="0">
                <a:solidFill>
                  <a:srgbClr val="FF0000"/>
                </a:solidFill>
              </a:rPr>
              <a:t>OmniEarth</a:t>
            </a:r>
            <a:r>
              <a:rPr lang="en-US" sz="3100" b="1" i="1" dirty="0" smtClean="0">
                <a:solidFill>
                  <a:schemeClr val="accent1"/>
                </a:solidFill>
              </a:rPr>
              <a:t> (2014)</a:t>
            </a:r>
            <a:r>
              <a:rPr lang="en-US" sz="3100" b="1" dirty="0" smtClean="0">
                <a:solidFill>
                  <a:schemeClr val="accent1"/>
                </a:solidFill>
              </a:rPr>
              <a:t>, </a:t>
            </a:r>
            <a:r>
              <a:rPr lang="en-US" sz="3100" b="1" i="1" dirty="0" err="1" smtClean="0">
                <a:solidFill>
                  <a:srgbClr val="FF0000"/>
                </a:solidFill>
              </a:rPr>
              <a:t>UrtheCast</a:t>
            </a:r>
            <a:r>
              <a:rPr lang="en-US" sz="3100" b="1" i="1" dirty="0" smtClean="0">
                <a:solidFill>
                  <a:schemeClr val="accent1"/>
                </a:solidFill>
              </a:rPr>
              <a:t> (2014)</a:t>
            </a:r>
            <a:r>
              <a:rPr lang="en-US" sz="3100" b="1" dirty="0" smtClean="0">
                <a:solidFill>
                  <a:schemeClr val="accent1"/>
                </a:solidFill>
              </a:rPr>
              <a:t>, </a:t>
            </a:r>
            <a:r>
              <a:rPr lang="en-US" sz="3100" b="1" i="1" dirty="0" err="1" smtClean="0">
                <a:solidFill>
                  <a:srgbClr val="FF0000"/>
                </a:solidFill>
              </a:rPr>
              <a:t>GeoOptics</a:t>
            </a:r>
            <a:r>
              <a:rPr lang="en-US" sz="3100" b="1" i="1" dirty="0" smtClean="0">
                <a:solidFill>
                  <a:schemeClr val="accent1"/>
                </a:solidFill>
              </a:rPr>
              <a:t> (2013)</a:t>
            </a:r>
            <a:r>
              <a:rPr lang="en-US" sz="3100" b="1" dirty="0" smtClean="0">
                <a:solidFill>
                  <a:schemeClr val="accent1"/>
                </a:solidFill>
              </a:rPr>
              <a:t>, </a:t>
            </a:r>
            <a:r>
              <a:rPr lang="en-US" sz="3100" b="1" i="1" dirty="0" err="1" smtClean="0">
                <a:solidFill>
                  <a:srgbClr val="FF0000"/>
                </a:solidFill>
              </a:rPr>
              <a:t>SpaceX</a:t>
            </a:r>
            <a:r>
              <a:rPr lang="en-US" sz="3100" b="1" i="1" dirty="0" smtClean="0">
                <a:solidFill>
                  <a:srgbClr val="FF0000"/>
                </a:solidFill>
              </a:rPr>
              <a:t> </a:t>
            </a:r>
            <a:r>
              <a:rPr lang="en-US" sz="3100" b="1" i="1" dirty="0" smtClean="0">
                <a:solidFill>
                  <a:schemeClr val="accent1"/>
                </a:solidFill>
              </a:rPr>
              <a:t>(2002/Google as a shareholder)</a:t>
            </a:r>
            <a:r>
              <a:rPr lang="en-US" sz="3100" b="1" dirty="0" smtClean="0">
                <a:solidFill>
                  <a:schemeClr val="accent1"/>
                </a:solidFill>
              </a:rPr>
              <a:t>, </a:t>
            </a:r>
            <a:r>
              <a:rPr lang="en-US" sz="3100" b="1" i="1" dirty="0">
                <a:solidFill>
                  <a:srgbClr val="FF0000"/>
                </a:solidFill>
              </a:rPr>
              <a:t>Garvey Spacecraft Corp</a:t>
            </a:r>
            <a:r>
              <a:rPr lang="en-US" sz="3100" b="1" dirty="0" smtClean="0">
                <a:solidFill>
                  <a:srgbClr val="FF0000"/>
                </a:solidFill>
              </a:rPr>
              <a:t>.</a:t>
            </a:r>
            <a:r>
              <a:rPr lang="en-US" sz="3100" b="1" dirty="0" smtClean="0">
                <a:solidFill>
                  <a:schemeClr val="accent1"/>
                </a:solidFill>
              </a:rPr>
              <a:t> (2000),</a:t>
            </a:r>
            <a:r>
              <a:rPr lang="en-US" sz="3100" b="1" i="1" dirty="0">
                <a:solidFill>
                  <a:schemeClr val="accent1"/>
                </a:solidFill>
              </a:rPr>
              <a:t> </a:t>
            </a:r>
            <a:r>
              <a:rPr lang="en-US" sz="3100" b="1" i="1" dirty="0">
                <a:solidFill>
                  <a:srgbClr val="FF0000"/>
                </a:solidFill>
              </a:rPr>
              <a:t>Silicon Labs </a:t>
            </a:r>
            <a:r>
              <a:rPr lang="en-US" sz="3100" b="1" i="1" dirty="0">
                <a:solidFill>
                  <a:schemeClr val="accent1"/>
                </a:solidFill>
              </a:rPr>
              <a:t>(1996</a:t>
            </a:r>
            <a:r>
              <a:rPr lang="en-US" sz="3100" b="1" i="1" dirty="0" smtClean="0">
                <a:solidFill>
                  <a:schemeClr val="accent1"/>
                </a:solidFill>
              </a:rPr>
              <a:t>)</a:t>
            </a:r>
          </a:p>
          <a:p>
            <a:r>
              <a:rPr lang="en-US" sz="3100" b="1" dirty="0" smtClean="0">
                <a:solidFill>
                  <a:schemeClr val="accent1"/>
                </a:solidFill>
              </a:rPr>
              <a:t>  </a:t>
            </a:r>
          </a:p>
          <a:p>
            <a:r>
              <a:rPr lang="en-US" sz="3100" b="1" dirty="0">
                <a:solidFill>
                  <a:schemeClr val="accent1"/>
                </a:solidFill>
              </a:rPr>
              <a:t>O</a:t>
            </a:r>
            <a:r>
              <a:rPr lang="en-US" sz="3100" b="1" dirty="0" smtClean="0">
                <a:solidFill>
                  <a:schemeClr val="accent1"/>
                </a:solidFill>
              </a:rPr>
              <a:t>n the European market : </a:t>
            </a:r>
            <a:r>
              <a:rPr lang="en-US" sz="3100" b="1" i="1" dirty="0" err="1" smtClean="0">
                <a:solidFill>
                  <a:srgbClr val="FF0000"/>
                </a:solidFill>
              </a:rPr>
              <a:t>NovaNano</a:t>
            </a:r>
            <a:r>
              <a:rPr lang="en-US" sz="3100" b="1" i="1" dirty="0" smtClean="0">
                <a:solidFill>
                  <a:schemeClr val="accent1"/>
                </a:solidFill>
              </a:rPr>
              <a:t> (2011)</a:t>
            </a:r>
            <a:r>
              <a:rPr lang="en-US" sz="3100" b="1" dirty="0" smtClean="0">
                <a:solidFill>
                  <a:schemeClr val="accent1"/>
                </a:solidFill>
              </a:rPr>
              <a:t>, </a:t>
            </a:r>
            <a:r>
              <a:rPr lang="en-US" sz="3100" b="1" i="1" dirty="0">
                <a:solidFill>
                  <a:srgbClr val="FF0000"/>
                </a:solidFill>
              </a:rPr>
              <a:t>Clyde </a:t>
            </a:r>
            <a:r>
              <a:rPr lang="en-US" sz="3100" b="1" i="1" dirty="0" smtClean="0">
                <a:solidFill>
                  <a:srgbClr val="FF0000"/>
                </a:solidFill>
              </a:rPr>
              <a:t>Space </a:t>
            </a:r>
            <a:r>
              <a:rPr lang="en-US" sz="3100" b="1" i="1" dirty="0" smtClean="0">
                <a:solidFill>
                  <a:schemeClr val="accent1"/>
                </a:solidFill>
              </a:rPr>
              <a:t>(2005)</a:t>
            </a:r>
            <a:r>
              <a:rPr lang="en-US" sz="3100" b="1" dirty="0" smtClean="0">
                <a:solidFill>
                  <a:schemeClr val="accent1"/>
                </a:solidFill>
              </a:rPr>
              <a:t>, </a:t>
            </a:r>
            <a:r>
              <a:rPr lang="en-US" sz="3100" b="1" i="1" dirty="0" err="1" smtClean="0">
                <a:solidFill>
                  <a:srgbClr val="FF0000"/>
                </a:solidFill>
              </a:rPr>
              <a:t>Gomspace</a:t>
            </a:r>
            <a:r>
              <a:rPr lang="en-US" sz="3100" b="1" i="1" dirty="0" smtClean="0">
                <a:solidFill>
                  <a:srgbClr val="FF0000"/>
                </a:solidFill>
              </a:rPr>
              <a:t> </a:t>
            </a:r>
            <a:r>
              <a:rPr lang="en-US" sz="3100" b="1" i="1" dirty="0" smtClean="0">
                <a:solidFill>
                  <a:schemeClr val="accent1"/>
                </a:solidFill>
              </a:rPr>
              <a:t>(2007)</a:t>
            </a:r>
            <a:r>
              <a:rPr lang="en-US" sz="3100" b="1" dirty="0" smtClean="0">
                <a:solidFill>
                  <a:schemeClr val="accent1"/>
                </a:solidFill>
              </a:rPr>
              <a:t>, </a:t>
            </a:r>
            <a:r>
              <a:rPr lang="en-US" sz="3100" b="1" i="1" dirty="0" err="1" smtClean="0">
                <a:solidFill>
                  <a:srgbClr val="FF0000"/>
                </a:solidFill>
              </a:rPr>
              <a:t>Deimos</a:t>
            </a:r>
            <a:r>
              <a:rPr lang="en-US" sz="3100" b="1" i="1" dirty="0" smtClean="0">
                <a:solidFill>
                  <a:srgbClr val="FF0000"/>
                </a:solidFill>
              </a:rPr>
              <a:t> Space </a:t>
            </a:r>
            <a:r>
              <a:rPr lang="en-US" sz="3100" b="1" i="1" dirty="0" smtClean="0">
                <a:solidFill>
                  <a:schemeClr val="accent1"/>
                </a:solidFill>
              </a:rPr>
              <a:t>(2006)</a:t>
            </a:r>
            <a:r>
              <a:rPr lang="en-US" sz="3100" b="1" dirty="0" smtClean="0">
                <a:solidFill>
                  <a:schemeClr val="accent1"/>
                </a:solidFill>
              </a:rPr>
              <a:t>, </a:t>
            </a:r>
            <a:r>
              <a:rPr lang="en-US" sz="3100" b="1" i="1" dirty="0" err="1">
                <a:solidFill>
                  <a:srgbClr val="FF0000"/>
                </a:solidFill>
              </a:rPr>
              <a:t>Dauria</a:t>
            </a:r>
            <a:r>
              <a:rPr lang="en-US" sz="3100" b="1" i="1" dirty="0">
                <a:solidFill>
                  <a:srgbClr val="FF0000"/>
                </a:solidFill>
              </a:rPr>
              <a:t> </a:t>
            </a:r>
            <a:r>
              <a:rPr lang="en-US" sz="3100" b="1" i="1" dirty="0" smtClean="0">
                <a:solidFill>
                  <a:srgbClr val="FF0000"/>
                </a:solidFill>
              </a:rPr>
              <a:t>Aerospace </a:t>
            </a:r>
            <a:r>
              <a:rPr lang="en-US" sz="3100" b="1" i="1" dirty="0" smtClean="0">
                <a:solidFill>
                  <a:schemeClr val="accent1"/>
                </a:solidFill>
              </a:rPr>
              <a:t>(2011)</a:t>
            </a:r>
            <a:r>
              <a:rPr lang="en-US" sz="3100" b="1" dirty="0" smtClean="0">
                <a:solidFill>
                  <a:schemeClr val="accent1"/>
                </a:solidFill>
              </a:rPr>
              <a:t>, </a:t>
            </a:r>
            <a:r>
              <a:rPr lang="en-US" sz="3100" b="1" i="1" dirty="0">
                <a:solidFill>
                  <a:srgbClr val="FF0000"/>
                </a:solidFill>
              </a:rPr>
              <a:t>Virgin </a:t>
            </a:r>
            <a:r>
              <a:rPr lang="en-US" sz="3100" b="1" i="1" dirty="0" smtClean="0">
                <a:solidFill>
                  <a:srgbClr val="FF0000"/>
                </a:solidFill>
              </a:rPr>
              <a:t>Galactic </a:t>
            </a:r>
            <a:r>
              <a:rPr lang="en-US" sz="3100" b="1" i="1" dirty="0" smtClean="0">
                <a:solidFill>
                  <a:schemeClr val="accent1"/>
                </a:solidFill>
              </a:rPr>
              <a:t>(2003)</a:t>
            </a:r>
            <a:r>
              <a:rPr lang="en-US" sz="3100" b="1" dirty="0" smtClean="0">
                <a:solidFill>
                  <a:schemeClr val="accent1"/>
                </a:solidFill>
              </a:rPr>
              <a:t>, </a:t>
            </a:r>
            <a:r>
              <a:rPr lang="en-US" sz="3100" b="1" i="1" dirty="0">
                <a:solidFill>
                  <a:srgbClr val="FF0000"/>
                </a:solidFill>
              </a:rPr>
              <a:t>Swiss Space System</a:t>
            </a:r>
            <a:r>
              <a:rPr lang="en-US" sz="3100" b="1" dirty="0">
                <a:solidFill>
                  <a:srgbClr val="FF0000"/>
                </a:solidFill>
              </a:rPr>
              <a:t> (S3</a:t>
            </a:r>
            <a:r>
              <a:rPr lang="en-US" sz="3100" b="1" dirty="0" smtClean="0">
                <a:solidFill>
                  <a:srgbClr val="FF0000"/>
                </a:solidFill>
              </a:rPr>
              <a:t>) </a:t>
            </a:r>
            <a:r>
              <a:rPr lang="en-US" sz="3100" b="1" dirty="0" smtClean="0">
                <a:solidFill>
                  <a:schemeClr val="accent1"/>
                </a:solidFill>
              </a:rPr>
              <a:t>(2012)</a:t>
            </a:r>
            <a:endParaRPr lang="fr-FR" sz="3100" b="1" dirty="0" smtClean="0">
              <a:solidFill>
                <a:schemeClr val="accent1"/>
              </a:solidFill>
            </a:endParaRPr>
          </a:p>
          <a:p>
            <a:endParaRPr lang="fr-FR" dirty="0"/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E6D0A-58D9-4C96-9D06-FFC1FBAF1297}" type="slidenum">
              <a:rPr lang="en-GB" smtClean="0"/>
              <a:pPr/>
              <a:t>3</a:t>
            </a:fld>
            <a:endParaRPr lang="en-GB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60648"/>
            <a:ext cx="2232248" cy="9087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36791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" dirty="0"/>
              <a:t/>
            </a:r>
            <a:br>
              <a:rPr lang="en" dirty="0"/>
            </a:br>
            <a:r>
              <a:rPr lang="en" dirty="0"/>
              <a:t/>
            </a:r>
            <a:br>
              <a:rPr lang="en" dirty="0"/>
            </a:br>
            <a:r>
              <a:rPr lang="en" b="1" i="1" dirty="0" smtClean="0">
                <a:solidFill>
                  <a:schemeClr val="tx2"/>
                </a:solidFill>
              </a:rPr>
              <a:t>In Common …</a:t>
            </a:r>
            <a:endParaRPr lang="en-US" sz="3100" b="1" i="1" dirty="0" smtClean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EE6D0A-58D9-4C96-9D06-FFC1FBAF1297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6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indent="0">
              <a:buNone/>
            </a:pPr>
            <a:endParaRPr lang="fr-FR" sz="1400" b="1" dirty="0" smtClean="0"/>
          </a:p>
          <a:p>
            <a:pPr marL="0" indent="0">
              <a:buNone/>
            </a:pPr>
            <a:endParaRPr lang="fr-FR" sz="800" b="1" dirty="0">
              <a:solidFill>
                <a:schemeClr val="accent1"/>
              </a:solidFill>
            </a:endParaRPr>
          </a:p>
          <a:p>
            <a:pPr marL="0" indent="0">
              <a:buNone/>
            </a:pPr>
            <a:endParaRPr lang="en-US" sz="2800" b="1" dirty="0" smtClean="0">
              <a:solidFill>
                <a:srgbClr val="4F81BD"/>
              </a:solidFill>
            </a:endParaRPr>
          </a:p>
          <a:p>
            <a:pPr marL="0" indent="0">
              <a:buNone/>
            </a:pPr>
            <a:r>
              <a:rPr lang="en-US" sz="5300" b="1" dirty="0" smtClean="0">
                <a:solidFill>
                  <a:schemeClr val="accent1"/>
                </a:solidFill>
              </a:rPr>
              <a:t>They …</a:t>
            </a:r>
          </a:p>
          <a:p>
            <a:r>
              <a:rPr lang="en-US" sz="5300" b="1" dirty="0" smtClean="0">
                <a:solidFill>
                  <a:schemeClr val="accent1"/>
                </a:solidFill>
              </a:rPr>
              <a:t>have </a:t>
            </a:r>
            <a:r>
              <a:rPr lang="en-US" sz="5300" b="1" dirty="0">
                <a:solidFill>
                  <a:schemeClr val="accent1"/>
                </a:solidFill>
              </a:rPr>
              <a:t>started </a:t>
            </a:r>
            <a:r>
              <a:rPr lang="en-US" sz="5300" b="1" i="1" dirty="0">
                <a:solidFill>
                  <a:srgbClr val="FF0000"/>
                </a:solidFill>
              </a:rPr>
              <a:t>manufacturing, launching and/or operating small, relatively inexpensive satellites </a:t>
            </a:r>
            <a:r>
              <a:rPr lang="en-US" sz="5300" b="1" dirty="0">
                <a:solidFill>
                  <a:schemeClr val="accent1"/>
                </a:solidFill>
              </a:rPr>
              <a:t>into space, those small satellites evolving from </a:t>
            </a:r>
            <a:r>
              <a:rPr lang="en-US" sz="5300" b="1" i="1" dirty="0">
                <a:solidFill>
                  <a:schemeClr val="accent1"/>
                </a:solidFill>
              </a:rPr>
              <a:t>student projects </a:t>
            </a:r>
            <a:r>
              <a:rPr lang="en-US" sz="5300" b="1" dirty="0">
                <a:solidFill>
                  <a:schemeClr val="accent1"/>
                </a:solidFill>
              </a:rPr>
              <a:t>at universities to projects </a:t>
            </a:r>
            <a:r>
              <a:rPr lang="en-US" sz="5300" b="1" i="1" dirty="0">
                <a:solidFill>
                  <a:schemeClr val="accent1"/>
                </a:solidFill>
              </a:rPr>
              <a:t>by companies and government </a:t>
            </a:r>
            <a:r>
              <a:rPr lang="en-US" sz="5300" b="1" i="1" dirty="0" smtClean="0">
                <a:solidFill>
                  <a:schemeClr val="accent1"/>
                </a:solidFill>
              </a:rPr>
              <a:t>agencies</a:t>
            </a:r>
            <a:r>
              <a:rPr lang="en-US" sz="5300" b="1" dirty="0" smtClean="0">
                <a:solidFill>
                  <a:schemeClr val="accent1"/>
                </a:solidFill>
              </a:rPr>
              <a:t> </a:t>
            </a:r>
          </a:p>
          <a:p>
            <a:r>
              <a:rPr lang="en-US" sz="5300" b="1" dirty="0" smtClean="0">
                <a:solidFill>
                  <a:schemeClr val="accent1"/>
                </a:solidFill>
              </a:rPr>
              <a:t>have </a:t>
            </a:r>
            <a:r>
              <a:rPr lang="en-US" sz="5300" b="1" dirty="0">
                <a:solidFill>
                  <a:schemeClr val="accent1"/>
                </a:solidFill>
              </a:rPr>
              <a:t>attracted </a:t>
            </a:r>
            <a:r>
              <a:rPr lang="en-US" sz="5300" b="1" i="1" dirty="0">
                <a:solidFill>
                  <a:schemeClr val="accent1"/>
                </a:solidFill>
              </a:rPr>
              <a:t>development efforts </a:t>
            </a:r>
            <a:r>
              <a:rPr lang="en-US" sz="5300" b="1" dirty="0">
                <a:solidFill>
                  <a:schemeClr val="accent1"/>
                </a:solidFill>
              </a:rPr>
              <a:t>by companies and organizations, particularly as advancing technologies are enhancing the capabilities of the existing </a:t>
            </a:r>
            <a:r>
              <a:rPr lang="en-US" sz="5300" b="1" dirty="0" smtClean="0">
                <a:solidFill>
                  <a:schemeClr val="accent1"/>
                </a:solidFill>
              </a:rPr>
              <a:t>space-crafts</a:t>
            </a:r>
          </a:p>
          <a:p>
            <a:r>
              <a:rPr lang="en-US" sz="5300" b="1" dirty="0" smtClean="0">
                <a:solidFill>
                  <a:schemeClr val="accent1"/>
                </a:solidFill>
              </a:rPr>
              <a:t>are </a:t>
            </a:r>
            <a:r>
              <a:rPr lang="en-US" sz="5300" b="1" dirty="0">
                <a:solidFill>
                  <a:schemeClr val="accent1"/>
                </a:solidFill>
              </a:rPr>
              <a:t>yet delivering </a:t>
            </a:r>
            <a:r>
              <a:rPr lang="en-US" sz="5300" b="1" i="1" dirty="0">
                <a:solidFill>
                  <a:schemeClr val="accent1"/>
                </a:solidFill>
              </a:rPr>
              <a:t>innovative commercial services</a:t>
            </a:r>
            <a:r>
              <a:rPr lang="en-US" sz="5300" b="1" dirty="0">
                <a:solidFill>
                  <a:schemeClr val="accent1"/>
                </a:solidFill>
              </a:rPr>
              <a:t>, which was once the exclusive domain </a:t>
            </a:r>
            <a:r>
              <a:rPr lang="en-US" sz="5300" b="1" dirty="0" smtClean="0">
                <a:solidFill>
                  <a:schemeClr val="accent1"/>
                </a:solidFill>
              </a:rPr>
              <a:t>of governments/institutional</a:t>
            </a:r>
            <a:r>
              <a:rPr lang="en-US" sz="5300" b="1" dirty="0">
                <a:solidFill>
                  <a:schemeClr val="accent1"/>
                </a:solidFill>
              </a:rPr>
              <a:t>. </a:t>
            </a:r>
            <a:endParaRPr lang="en-GB" sz="5300" b="1" dirty="0">
              <a:solidFill>
                <a:schemeClr val="accent1"/>
              </a:solidFill>
            </a:endParaRPr>
          </a:p>
          <a:p>
            <a:endParaRPr lang="en-US" sz="5300" b="1" dirty="0">
              <a:solidFill>
                <a:srgbClr val="4F81BD"/>
              </a:solidFill>
            </a:endParaRPr>
          </a:p>
          <a:p>
            <a:endParaRPr lang="en-US" sz="800" b="1" dirty="0" smtClean="0">
              <a:solidFill>
                <a:schemeClr val="accent1"/>
              </a:solidFill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60648"/>
            <a:ext cx="2232248" cy="9087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9174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i="1" dirty="0" smtClean="0">
                <a:solidFill>
                  <a:schemeClr val="tx2"/>
                </a:solidFill>
                <a:latin typeface="Cambria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lang="en-US" b="1" i="1" dirty="0" smtClean="0">
                <a:solidFill>
                  <a:schemeClr val="tx2"/>
                </a:solidFill>
                <a:latin typeface="Cambria" pitchFamily="18" charset="0"/>
                <a:ea typeface="Times New Roman" pitchFamily="18" charset="0"/>
                <a:cs typeface="Times New Roman" pitchFamily="18" charset="0"/>
              </a:rPr>
            </a:br>
            <a:r>
              <a:rPr lang="en-US" b="1" i="1" dirty="0">
                <a:solidFill>
                  <a:schemeClr val="tx2"/>
                </a:solidFill>
                <a:latin typeface="Cambria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lang="en-US" b="1" i="1" dirty="0">
                <a:solidFill>
                  <a:schemeClr val="tx2"/>
                </a:solidFill>
                <a:latin typeface="Cambria" pitchFamily="18" charset="0"/>
                <a:ea typeface="Times New Roman" pitchFamily="18" charset="0"/>
                <a:cs typeface="Times New Roman" pitchFamily="18" charset="0"/>
              </a:rPr>
            </a:br>
            <a:r>
              <a:rPr lang="en-US" b="1" i="1" dirty="0" smtClean="0">
                <a:solidFill>
                  <a:schemeClr val="tx2"/>
                </a:solidFill>
                <a:latin typeface="Cambria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lang="en-US" b="1" i="1" dirty="0" smtClean="0">
                <a:solidFill>
                  <a:schemeClr val="tx2"/>
                </a:solidFill>
                <a:latin typeface="Cambria" pitchFamily="18" charset="0"/>
                <a:ea typeface="Times New Roman" pitchFamily="18" charset="0"/>
                <a:cs typeface="Times New Roman" pitchFamily="18" charset="0"/>
              </a:rPr>
            </a:br>
            <a:r>
              <a:rPr lang="en-US" b="1" i="1" dirty="0" smtClean="0">
                <a:solidFill>
                  <a:schemeClr val="tx2"/>
                </a:solidFill>
                <a:ea typeface="Times New Roman" pitchFamily="18" charset="0"/>
                <a:cs typeface="Times New Roman" pitchFamily="18" charset="0"/>
              </a:rPr>
              <a:t>Small Satellite Class </a:t>
            </a:r>
            <a:br>
              <a:rPr lang="en-US" b="1" i="1" dirty="0" smtClean="0">
                <a:solidFill>
                  <a:schemeClr val="tx2"/>
                </a:solidFill>
                <a:ea typeface="Times New Roman" pitchFamily="18" charset="0"/>
                <a:cs typeface="Times New Roman" pitchFamily="18" charset="0"/>
              </a:rPr>
            </a:br>
            <a:r>
              <a:rPr lang="en-US" b="1" i="1" dirty="0" smtClean="0">
                <a:solidFill>
                  <a:schemeClr val="tx2"/>
                </a:solidFill>
                <a:ea typeface="Times New Roman" pitchFamily="18" charset="0"/>
                <a:cs typeface="Times New Roman" pitchFamily="18" charset="0"/>
              </a:rPr>
              <a:t>and their Mass </a:t>
            </a:r>
            <a:r>
              <a:rPr lang="en-US" b="1" i="1" dirty="0">
                <a:solidFill>
                  <a:schemeClr val="tx2"/>
                </a:solidFill>
                <a:ea typeface="Times New Roman" pitchFamily="18" charset="0"/>
                <a:cs typeface="Times New Roman" pitchFamily="18" charset="0"/>
              </a:rPr>
              <a:t>R</a:t>
            </a:r>
            <a:r>
              <a:rPr lang="en-US" b="1" i="1" dirty="0" smtClean="0">
                <a:solidFill>
                  <a:schemeClr val="tx2"/>
                </a:solidFill>
                <a:ea typeface="Times New Roman" pitchFamily="18" charset="0"/>
                <a:cs typeface="Times New Roman" pitchFamily="18" charset="0"/>
              </a:rPr>
              <a:t>ange</a:t>
            </a:r>
            <a:endParaRPr lang="en-GB" i="1" dirty="0">
              <a:solidFill>
                <a:schemeClr val="tx2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57530545"/>
              </p:ext>
            </p:extLst>
          </p:nvPr>
        </p:nvGraphicFramePr>
        <p:xfrm>
          <a:off x="1475656" y="2780928"/>
          <a:ext cx="6336704" cy="345638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606141"/>
                <a:gridCol w="2730563"/>
              </a:tblGrid>
              <a:tr h="306179">
                <a:tc>
                  <a:txBody>
                    <a:bodyPr/>
                    <a:lstStyle/>
                    <a:p>
                      <a:pPr algn="l">
                        <a:lnSpc>
                          <a:spcPct val="14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Small Satellite Class</a:t>
                      </a:r>
                      <a:endParaRPr lang="en-GB" sz="1200" dirty="0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4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Mass Range</a:t>
                      </a:r>
                      <a:endParaRPr lang="en-GB" sz="1200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30041">
                <a:tc>
                  <a:txBody>
                    <a:bodyPr/>
                    <a:lstStyle/>
                    <a:p>
                      <a:pPr algn="l">
                        <a:lnSpc>
                          <a:spcPct val="14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Mini-satellite</a:t>
                      </a:r>
                      <a:endParaRPr lang="en-GB" sz="1200" dirty="0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4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100-500 kg</a:t>
                      </a:r>
                      <a:endParaRPr lang="en-GB" sz="1200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30041">
                <a:tc>
                  <a:txBody>
                    <a:bodyPr/>
                    <a:lstStyle/>
                    <a:p>
                      <a:pPr algn="l">
                        <a:lnSpc>
                          <a:spcPct val="14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Microsatellite</a:t>
                      </a:r>
                      <a:endParaRPr lang="en-GB" sz="1200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4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10-100 kg</a:t>
                      </a:r>
                      <a:endParaRPr lang="en-GB" sz="1200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30041">
                <a:tc>
                  <a:txBody>
                    <a:bodyPr/>
                    <a:lstStyle/>
                    <a:p>
                      <a:pPr algn="l">
                        <a:lnSpc>
                          <a:spcPct val="14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Nanosatellite</a:t>
                      </a:r>
                      <a:endParaRPr lang="en-GB" sz="1200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4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1-10 kg</a:t>
                      </a:r>
                      <a:endParaRPr lang="en-GB" sz="1200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30041">
                <a:tc>
                  <a:txBody>
                    <a:bodyPr/>
                    <a:lstStyle/>
                    <a:p>
                      <a:pPr algn="l">
                        <a:lnSpc>
                          <a:spcPct val="14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Picosatellite</a:t>
                      </a:r>
                      <a:endParaRPr lang="en-GB" sz="1200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4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0.01-1 kg</a:t>
                      </a:r>
                      <a:endParaRPr lang="en-GB" sz="1200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30041">
                <a:tc>
                  <a:txBody>
                    <a:bodyPr/>
                    <a:lstStyle/>
                    <a:p>
                      <a:pPr algn="l">
                        <a:lnSpc>
                          <a:spcPct val="14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Femtosatellite</a:t>
                      </a:r>
                      <a:endParaRPr lang="en-GB" sz="1200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4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0.001-0.01 kg</a:t>
                      </a:r>
                      <a:endParaRPr lang="en-GB" sz="1200" dirty="0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60648"/>
            <a:ext cx="2232248" cy="9087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10594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en-GB" b="1" i="1" dirty="0" smtClean="0">
                <a:solidFill>
                  <a:schemeClr val="tx2"/>
                </a:solidFill>
              </a:rPr>
              <a:t>Nano/Micro Satellite Market</a:t>
            </a:r>
            <a:endParaRPr lang="en-GB" b="1" i="1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endParaRPr lang="en-US" dirty="0" smtClean="0"/>
          </a:p>
          <a:p>
            <a:pPr marL="0" indent="0">
              <a:buNone/>
            </a:pPr>
            <a:endParaRPr lang="en-US" b="1" dirty="0" smtClean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chemeClr val="accent1"/>
                </a:solidFill>
              </a:rPr>
              <a:t>The </a:t>
            </a:r>
            <a:r>
              <a:rPr lang="en-US" b="1" dirty="0">
                <a:solidFill>
                  <a:schemeClr val="accent1"/>
                </a:solidFill>
              </a:rPr>
              <a:t>average growth of </a:t>
            </a:r>
            <a:r>
              <a:rPr lang="en-US" b="1" dirty="0" err="1">
                <a:solidFill>
                  <a:schemeClr val="accent1"/>
                </a:solidFill>
              </a:rPr>
              <a:t>nano</a:t>
            </a:r>
            <a:r>
              <a:rPr lang="en-US" b="1" dirty="0">
                <a:solidFill>
                  <a:schemeClr val="accent1"/>
                </a:solidFill>
              </a:rPr>
              <a:t>/micro </a:t>
            </a:r>
            <a:r>
              <a:rPr lang="en-US" b="1" dirty="0" smtClean="0">
                <a:solidFill>
                  <a:schemeClr val="accent1"/>
                </a:solidFill>
              </a:rPr>
              <a:t>satellites </a:t>
            </a:r>
          </a:p>
          <a:p>
            <a:r>
              <a:rPr lang="en-US" b="1" dirty="0">
                <a:solidFill>
                  <a:schemeClr val="accent1"/>
                </a:solidFill>
              </a:rPr>
              <a:t>w</a:t>
            </a:r>
            <a:r>
              <a:rPr lang="en-US" b="1" dirty="0" smtClean="0">
                <a:solidFill>
                  <a:schemeClr val="accent1"/>
                </a:solidFill>
              </a:rPr>
              <a:t>as 37.2</a:t>
            </a:r>
            <a:r>
              <a:rPr lang="en-US" b="1" dirty="0">
                <a:solidFill>
                  <a:schemeClr val="accent1"/>
                </a:solidFill>
              </a:rPr>
              <a:t>% per year over the last 4 years (2010-2014</a:t>
            </a:r>
            <a:r>
              <a:rPr lang="en-US" b="1" dirty="0" smtClean="0">
                <a:solidFill>
                  <a:schemeClr val="accent1"/>
                </a:solidFill>
              </a:rPr>
              <a:t>), </a:t>
            </a:r>
            <a:r>
              <a:rPr lang="en-US" b="1" dirty="0">
                <a:solidFill>
                  <a:schemeClr val="accent1"/>
                </a:solidFill>
              </a:rPr>
              <a:t>and it </a:t>
            </a:r>
            <a:endParaRPr lang="en-US" b="1" dirty="0" smtClean="0">
              <a:solidFill>
                <a:schemeClr val="accent1"/>
              </a:solidFill>
            </a:endParaRPr>
          </a:p>
          <a:p>
            <a:r>
              <a:rPr lang="en-US" b="1" dirty="0" smtClean="0">
                <a:solidFill>
                  <a:schemeClr val="accent1"/>
                </a:solidFill>
              </a:rPr>
              <a:t>is </a:t>
            </a:r>
            <a:r>
              <a:rPr lang="en-US" b="1" dirty="0">
                <a:solidFill>
                  <a:schemeClr val="accent1"/>
                </a:solidFill>
              </a:rPr>
              <a:t>expected to be 23.8% over the next 6 years (2015-2021), mostly for earth observation and commercial </a:t>
            </a:r>
            <a:r>
              <a:rPr lang="en-US" b="1" dirty="0" smtClean="0">
                <a:solidFill>
                  <a:schemeClr val="accent1"/>
                </a:solidFill>
              </a:rPr>
              <a:t>applications</a:t>
            </a:r>
          </a:p>
          <a:p>
            <a:pPr marL="0" indent="0">
              <a:buNone/>
            </a:pPr>
            <a:r>
              <a:rPr lang="en-GB" b="1" dirty="0">
                <a:solidFill>
                  <a:schemeClr val="accent1"/>
                </a:solidFill>
              </a:rPr>
              <a:t>M</a:t>
            </a:r>
            <a:r>
              <a:rPr lang="en-GB" b="1" dirty="0" smtClean="0">
                <a:solidFill>
                  <a:schemeClr val="accent1"/>
                </a:solidFill>
              </a:rPr>
              <a:t>ore </a:t>
            </a:r>
            <a:r>
              <a:rPr lang="en-GB" b="1" dirty="0">
                <a:solidFill>
                  <a:schemeClr val="accent1"/>
                </a:solidFill>
              </a:rPr>
              <a:t>than 400 </a:t>
            </a:r>
            <a:r>
              <a:rPr lang="en-GB" b="1" dirty="0" err="1">
                <a:solidFill>
                  <a:schemeClr val="accent1"/>
                </a:solidFill>
              </a:rPr>
              <a:t>nano</a:t>
            </a:r>
            <a:r>
              <a:rPr lang="en-GB" b="1" dirty="0">
                <a:solidFill>
                  <a:schemeClr val="accent1"/>
                </a:solidFill>
              </a:rPr>
              <a:t>/microsatellites will need launches annually in the year 2020 and </a:t>
            </a:r>
            <a:r>
              <a:rPr lang="en-GB" b="1" dirty="0" smtClean="0">
                <a:solidFill>
                  <a:schemeClr val="accent1"/>
                </a:solidFill>
              </a:rPr>
              <a:t>beyond</a:t>
            </a:r>
            <a:endParaRPr lang="en-US" b="1" dirty="0" smtClean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chemeClr val="accent1"/>
                </a:solidFill>
              </a:rPr>
              <a:t>(</a:t>
            </a:r>
            <a:r>
              <a:rPr lang="en-US" b="1" i="1" dirty="0" err="1" smtClean="0">
                <a:solidFill>
                  <a:schemeClr val="accent1"/>
                </a:solidFill>
              </a:rPr>
              <a:t>SpaceWorks</a:t>
            </a:r>
            <a:r>
              <a:rPr lang="en-US" b="1" i="1" dirty="0" smtClean="0">
                <a:solidFill>
                  <a:schemeClr val="accent1"/>
                </a:solidFill>
              </a:rPr>
              <a:t>, 2014</a:t>
            </a:r>
            <a:r>
              <a:rPr lang="en-US" b="1" dirty="0" smtClean="0">
                <a:solidFill>
                  <a:schemeClr val="accent1"/>
                </a:solidFill>
              </a:rPr>
              <a:t>)</a:t>
            </a:r>
            <a:endParaRPr lang="en-GB" b="1" dirty="0">
              <a:solidFill>
                <a:schemeClr val="accent1"/>
              </a:solidFill>
            </a:endParaRP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60648"/>
            <a:ext cx="2232248" cy="9087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81884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" sz="4400" dirty="0" smtClean="0"/>
              <a:t/>
            </a:r>
            <a:br>
              <a:rPr lang="en" sz="4400" dirty="0" smtClean="0"/>
            </a:br>
            <a:endParaRPr lang="en-US" sz="4400" b="1" i="1" dirty="0" smtClean="0">
              <a:solidFill>
                <a:srgbClr val="4F81BD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67544" y="1988840"/>
            <a:ext cx="8064000" cy="4140000"/>
          </a:xfrm>
        </p:spPr>
        <p:txBody>
          <a:bodyPr>
            <a:normAutofit fontScale="92500" lnSpcReduction="10000"/>
          </a:bodyPr>
          <a:lstStyle/>
          <a:p>
            <a:endParaRPr lang="en-US" sz="2800" b="1" dirty="0" smtClean="0">
              <a:solidFill>
                <a:srgbClr val="4F81BD"/>
              </a:solidFill>
            </a:endParaRPr>
          </a:p>
          <a:p>
            <a:r>
              <a:rPr lang="en-US" sz="2800" b="1" dirty="0">
                <a:solidFill>
                  <a:schemeClr val="accent1"/>
                </a:solidFill>
              </a:rPr>
              <a:t>Are those new entrants redefining the space market and becoming a threat to the existing firms in the space industry? </a:t>
            </a:r>
            <a:endParaRPr lang="en-US" sz="2800" b="1" dirty="0" smtClean="0">
              <a:solidFill>
                <a:schemeClr val="accent1"/>
              </a:solidFill>
            </a:endParaRPr>
          </a:p>
          <a:p>
            <a:r>
              <a:rPr lang="en-US" sz="2800" b="1" dirty="0" smtClean="0">
                <a:solidFill>
                  <a:schemeClr val="accent1"/>
                </a:solidFill>
              </a:rPr>
              <a:t>Could </a:t>
            </a:r>
            <a:r>
              <a:rPr lang="en-US" sz="2800" b="1" dirty="0">
                <a:solidFill>
                  <a:schemeClr val="accent1"/>
                </a:solidFill>
              </a:rPr>
              <a:t>small satellites be </a:t>
            </a:r>
            <a:r>
              <a:rPr lang="en-US" sz="2800" b="1" dirty="0" smtClean="0">
                <a:solidFill>
                  <a:schemeClr val="accent1"/>
                </a:solidFill>
              </a:rPr>
              <a:t>characterized as a </a:t>
            </a:r>
            <a:r>
              <a:rPr lang="en-US" sz="2800" b="1" dirty="0" smtClean="0">
                <a:solidFill>
                  <a:schemeClr val="accent1"/>
                </a:solidFill>
              </a:rPr>
              <a:t>‘disruptive innovation’ </a:t>
            </a:r>
            <a:r>
              <a:rPr lang="en-US" sz="2800" b="1" dirty="0">
                <a:solidFill>
                  <a:schemeClr val="accent1"/>
                </a:solidFill>
              </a:rPr>
              <a:t>that </a:t>
            </a:r>
            <a:r>
              <a:rPr lang="en-US" sz="2800" b="1" dirty="0">
                <a:solidFill>
                  <a:schemeClr val="accent1"/>
                </a:solidFill>
              </a:rPr>
              <a:t>c</a:t>
            </a:r>
            <a:r>
              <a:rPr lang="en-US" sz="2800" b="1" dirty="0" smtClean="0">
                <a:solidFill>
                  <a:schemeClr val="accent1"/>
                </a:solidFill>
              </a:rPr>
              <a:t>ould overturn global space market conditions? </a:t>
            </a:r>
            <a:endParaRPr lang="en-US" sz="2800" b="1" dirty="0" smtClean="0">
              <a:solidFill>
                <a:schemeClr val="accent1"/>
              </a:solidFill>
            </a:endParaRPr>
          </a:p>
          <a:p>
            <a:r>
              <a:rPr lang="en-US" sz="2800" b="1" dirty="0" smtClean="0">
                <a:solidFill>
                  <a:schemeClr val="accent1"/>
                </a:solidFill>
              </a:rPr>
              <a:t>Would </a:t>
            </a:r>
            <a:r>
              <a:rPr lang="en-US" sz="2800" b="1" dirty="0">
                <a:solidFill>
                  <a:schemeClr val="accent1"/>
                </a:solidFill>
              </a:rPr>
              <a:t>existing firms in the space sector, as incumbents, start facing an </a:t>
            </a:r>
            <a:r>
              <a:rPr lang="en-US" sz="2800" b="1" dirty="0" smtClean="0">
                <a:solidFill>
                  <a:schemeClr val="accent1"/>
                </a:solidFill>
              </a:rPr>
              <a:t>‘innovator’s dilemma’</a:t>
            </a:r>
            <a:r>
              <a:rPr lang="en-GB" sz="2800" b="1" dirty="0" smtClean="0">
                <a:solidFill>
                  <a:schemeClr val="accent1"/>
                </a:solidFill>
              </a:rPr>
              <a:t> (</a:t>
            </a:r>
            <a:r>
              <a:rPr lang="en-US" sz="2800" b="1" i="1" dirty="0" smtClean="0">
                <a:solidFill>
                  <a:schemeClr val="accent1"/>
                </a:solidFill>
              </a:rPr>
              <a:t>Clayton M. Christensen</a:t>
            </a:r>
            <a:r>
              <a:rPr lang="en-US" sz="2800" b="1" dirty="0" smtClean="0">
                <a:solidFill>
                  <a:schemeClr val="accent1"/>
                </a:solidFill>
              </a:rPr>
              <a:t>)?</a:t>
            </a:r>
            <a:endParaRPr lang="fr-FR" sz="5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B25DAF-D39C-40E5-9810-FCF03B7A6A41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609600" y="427038"/>
            <a:ext cx="8229600" cy="12737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5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b="1" i="1" dirty="0" smtClean="0">
                <a:solidFill>
                  <a:schemeClr val="accent1"/>
                </a:solidFill>
              </a:rPr>
              <a:t/>
            </a:r>
            <a:br>
              <a:rPr lang="fr-FR" b="1" i="1" dirty="0" smtClean="0">
                <a:solidFill>
                  <a:schemeClr val="accent1"/>
                </a:solidFill>
              </a:rPr>
            </a:br>
            <a:r>
              <a:rPr lang="fr-FR" b="1" i="1" dirty="0" smtClean="0">
                <a:solidFill>
                  <a:schemeClr val="accent1"/>
                </a:solidFill>
              </a:rPr>
              <a:t/>
            </a:r>
            <a:br>
              <a:rPr lang="fr-FR" b="1" i="1" dirty="0" smtClean="0">
                <a:solidFill>
                  <a:schemeClr val="accent1"/>
                </a:solidFill>
              </a:rPr>
            </a:br>
            <a:r>
              <a:rPr lang="fr-FR" sz="7600" b="1" i="1" dirty="0" smtClean="0">
                <a:solidFill>
                  <a:schemeClr val="tx2"/>
                </a:solidFill>
              </a:rPr>
              <a:t>Questions</a:t>
            </a:r>
            <a:endParaRPr lang="fr-FR" sz="7600" b="1" i="1" dirty="0">
              <a:solidFill>
                <a:schemeClr val="tx2"/>
              </a:solidFill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60648"/>
            <a:ext cx="2232248" cy="9087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33574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" dirty="0"/>
              <a:t/>
            </a:r>
            <a:br>
              <a:rPr lang="en" dirty="0"/>
            </a:br>
            <a:r>
              <a:rPr lang="en" sz="4400" dirty="0" smtClean="0"/>
              <a:t/>
            </a:r>
            <a:br>
              <a:rPr lang="en" sz="4400" dirty="0" smtClean="0"/>
            </a:br>
            <a:r>
              <a:rPr lang="en-US" sz="4400" b="1" i="1" dirty="0" smtClean="0">
                <a:solidFill>
                  <a:schemeClr val="tx2"/>
                </a:solidFill>
              </a:rPr>
              <a:t>Conceptual Framework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 smtClean="0"/>
          </a:p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EE6D0A-58D9-4C96-9D06-FFC1FBAF1297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Content Placeholder 6"/>
          <p:cNvSpPr txBox="1">
            <a:spLocks/>
          </p:cNvSpPr>
          <p:nvPr/>
        </p:nvSpPr>
        <p:spPr bwMode="auto">
          <a:xfrm>
            <a:off x="467544" y="1988840"/>
            <a:ext cx="8064000" cy="414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rtl="0" fontAlgn="base">
              <a:lnSpc>
                <a:spcPct val="105000"/>
              </a:lnSpc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Font typeface="Palatino Linotype" pitchFamily="18" charset="0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4150" indent="-182563" algn="l" rtl="0" fontAlgn="base">
              <a:lnSpc>
                <a:spcPct val="105000"/>
              </a:lnSpc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Font typeface="Palatino Linotype" pitchFamily="18" charset="0"/>
              <a:buChar char="&gt;"/>
              <a:defRPr sz="2000">
                <a:solidFill>
                  <a:schemeClr val="tx1"/>
                </a:solidFill>
                <a:latin typeface="+mn-lt"/>
                <a:cs typeface="+mn-cs"/>
              </a:defRPr>
            </a:lvl2pPr>
            <a:lvl3pPr marL="357188" indent="-171450" algn="l" rtl="0" fontAlgn="base">
              <a:lnSpc>
                <a:spcPct val="105000"/>
              </a:lnSpc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Font typeface="Palatino Linotype" pitchFamily="18" charset="0"/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3pPr>
            <a:lvl4pPr marL="541338" indent="-182563" algn="l" rtl="0" fontAlgn="base">
              <a:lnSpc>
                <a:spcPct val="105000"/>
              </a:lnSpc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Font typeface="Palatino Linotype" pitchFamily="18" charset="0"/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719138" indent="-176213" algn="l" rtl="0" fontAlgn="base">
              <a:lnSpc>
                <a:spcPct val="105000"/>
              </a:lnSpc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Font typeface="Palatino Linotype" pitchFamily="18" charset="0"/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1176338" indent="-176213" algn="l" rtl="0" fontAlgn="base">
              <a:lnSpc>
                <a:spcPct val="105000"/>
              </a:lnSpc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Font typeface="Palatino Linotype" pitchFamily="18" charset="0"/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1633538" indent="-176213" algn="l" rtl="0" fontAlgn="base">
              <a:lnSpc>
                <a:spcPct val="105000"/>
              </a:lnSpc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Font typeface="Palatino Linotype" pitchFamily="18" charset="0"/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2090738" indent="-176213" algn="l" rtl="0" fontAlgn="base">
              <a:lnSpc>
                <a:spcPct val="105000"/>
              </a:lnSpc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Font typeface="Palatino Linotype" pitchFamily="18" charset="0"/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2547938" indent="-176213" algn="l" rtl="0" fontAlgn="base">
              <a:lnSpc>
                <a:spcPct val="105000"/>
              </a:lnSpc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Font typeface="Palatino Linotype" pitchFamily="18" charset="0"/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algn="just"/>
            <a:endParaRPr lang="en-US" sz="2400" b="1" dirty="0" smtClean="0">
              <a:solidFill>
                <a:srgbClr val="4F81BD"/>
              </a:solidFill>
            </a:endParaRPr>
          </a:p>
          <a:p>
            <a:pPr algn="just"/>
            <a:r>
              <a:rPr lang="en-US" sz="2400" b="1" dirty="0" smtClean="0">
                <a:solidFill>
                  <a:srgbClr val="4F81BD"/>
                </a:solidFill>
              </a:rPr>
              <a:t>Six </a:t>
            </a:r>
            <a:r>
              <a:rPr lang="en-US" sz="2400" b="1" dirty="0" smtClean="0">
                <a:solidFill>
                  <a:srgbClr val="4F81BD"/>
                </a:solidFill>
              </a:rPr>
              <a:t>assumptions (from a review of the academic </a:t>
            </a:r>
            <a:r>
              <a:rPr lang="en-US" sz="2400" b="1" dirty="0" err="1" smtClean="0">
                <a:solidFill>
                  <a:srgbClr val="4F81BD"/>
                </a:solidFill>
              </a:rPr>
              <a:t>litterature</a:t>
            </a:r>
            <a:r>
              <a:rPr lang="en-US" sz="2400" b="1" dirty="0" smtClean="0">
                <a:solidFill>
                  <a:srgbClr val="4F81BD"/>
                </a:solidFill>
              </a:rPr>
              <a:t>) </a:t>
            </a:r>
            <a:r>
              <a:rPr lang="en-US" sz="2400" b="1" dirty="0" smtClean="0">
                <a:solidFill>
                  <a:srgbClr val="4F81BD"/>
                </a:solidFill>
              </a:rPr>
              <a:t>:</a:t>
            </a:r>
            <a:endParaRPr lang="en-US" sz="2400" b="1" dirty="0">
              <a:solidFill>
                <a:srgbClr val="4F81BD"/>
              </a:solidFill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en-US" b="1" dirty="0" smtClean="0">
                <a:solidFill>
                  <a:srgbClr val="4F81BD"/>
                </a:solidFill>
              </a:rPr>
              <a:t>New entrants must be identified in space industry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en-US" b="1" dirty="0" smtClean="0">
                <a:solidFill>
                  <a:srgbClr val="4F81BD"/>
                </a:solidFill>
              </a:rPr>
              <a:t>Satellite miniaturization must </a:t>
            </a:r>
            <a:r>
              <a:rPr lang="en-US" b="1" dirty="0" smtClean="0">
                <a:solidFill>
                  <a:srgbClr val="4F81BD"/>
                </a:solidFill>
              </a:rPr>
              <a:t>meet the conditions of a </a:t>
            </a:r>
            <a:r>
              <a:rPr lang="en-US" b="1" dirty="0" smtClean="0">
                <a:solidFill>
                  <a:srgbClr val="4F81BD"/>
                </a:solidFill>
              </a:rPr>
              <a:t>disruptive innovation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en-US" b="1" dirty="0" smtClean="0">
                <a:solidFill>
                  <a:srgbClr val="4F81BD"/>
                </a:solidFill>
              </a:rPr>
              <a:t>A </a:t>
            </a:r>
            <a:r>
              <a:rPr lang="en-US" b="1" dirty="0" smtClean="0">
                <a:solidFill>
                  <a:srgbClr val="4F81BD"/>
                </a:solidFill>
              </a:rPr>
              <a:t>complement innovation (‘</a:t>
            </a:r>
            <a:r>
              <a:rPr lang="en-US" b="1" dirty="0" err="1" smtClean="0">
                <a:solidFill>
                  <a:srgbClr val="4F81BD"/>
                </a:solidFill>
              </a:rPr>
              <a:t>complementor</a:t>
            </a:r>
            <a:r>
              <a:rPr lang="en-US" b="1" dirty="0" smtClean="0">
                <a:solidFill>
                  <a:srgbClr val="4F81BD"/>
                </a:solidFill>
              </a:rPr>
              <a:t>’</a:t>
            </a:r>
            <a:r>
              <a:rPr lang="en-US" b="1" dirty="0" smtClean="0">
                <a:solidFill>
                  <a:srgbClr val="4F81BD"/>
                </a:solidFill>
              </a:rPr>
              <a:t>) </a:t>
            </a:r>
            <a:r>
              <a:rPr lang="en-US" b="1" dirty="0" smtClean="0">
                <a:solidFill>
                  <a:srgbClr val="4F81BD"/>
                </a:solidFill>
              </a:rPr>
              <a:t>must </a:t>
            </a:r>
            <a:r>
              <a:rPr lang="en-US" b="1" dirty="0" smtClean="0">
                <a:solidFill>
                  <a:srgbClr val="4F81BD"/>
                </a:solidFill>
              </a:rPr>
              <a:t>appear </a:t>
            </a:r>
            <a:r>
              <a:rPr lang="en-US" b="1" dirty="0" smtClean="0">
                <a:solidFill>
                  <a:srgbClr val="4F81BD"/>
                </a:solidFill>
              </a:rPr>
              <a:t>to boost satellite miniaturization disruptive innovation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en-US" b="1" dirty="0" smtClean="0">
                <a:solidFill>
                  <a:srgbClr val="4F81BD"/>
                </a:solidFill>
              </a:rPr>
              <a:t>A path dependency must be observed in the existing firms (Innovator’s Dilemma)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en-US" b="1" dirty="0" smtClean="0">
                <a:solidFill>
                  <a:srgbClr val="4F81BD"/>
                </a:solidFill>
              </a:rPr>
              <a:t>Existing  firms must implement open innovations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en-US" b="1" dirty="0" smtClean="0">
                <a:solidFill>
                  <a:srgbClr val="4F81BD"/>
                </a:solidFill>
              </a:rPr>
              <a:t>New entrants must in turn practice open innovation</a:t>
            </a:r>
            <a:endParaRPr lang="en-US" sz="1600" b="1" dirty="0" smtClean="0">
              <a:solidFill>
                <a:srgbClr val="4F81BD"/>
              </a:solidFill>
            </a:endParaRPr>
          </a:p>
          <a:p>
            <a:pPr marL="342900" indent="-342900" algn="just">
              <a:buFont typeface="Arial" pitchFamily="34" charset="0"/>
              <a:buChar char="•"/>
            </a:pPr>
            <a:endParaRPr lang="en-US" b="1" i="1" dirty="0" smtClean="0">
              <a:solidFill>
                <a:srgbClr val="4F81BD"/>
              </a:solidFill>
            </a:endParaRPr>
          </a:p>
          <a:p>
            <a:endParaRPr lang="fr-FR" sz="900" b="1" dirty="0" smtClean="0">
              <a:solidFill>
                <a:schemeClr val="accent1"/>
              </a:solidFill>
            </a:endParaRPr>
          </a:p>
          <a:p>
            <a:endParaRPr lang="fr-FR" dirty="0" smtClean="0"/>
          </a:p>
          <a:p>
            <a:endParaRPr lang="fr-FR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60648"/>
            <a:ext cx="2232248" cy="9087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17963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/>
            </a:r>
            <a:br>
              <a:rPr lang="fr-FR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b="1" i="1" dirty="0" smtClean="0">
                <a:solidFill>
                  <a:schemeClr val="tx2"/>
                </a:solidFill>
              </a:rPr>
              <a:t>Are there </a:t>
            </a:r>
            <a:r>
              <a:rPr lang="en-GB" b="1" i="1" dirty="0">
                <a:solidFill>
                  <a:schemeClr val="tx2"/>
                </a:solidFill>
              </a:rPr>
              <a:t>n</a:t>
            </a:r>
            <a:r>
              <a:rPr lang="en-GB" b="1" i="1" dirty="0" smtClean="0">
                <a:solidFill>
                  <a:schemeClr val="tx2"/>
                </a:solidFill>
              </a:rPr>
              <a:t>ew </a:t>
            </a:r>
            <a:br>
              <a:rPr lang="en-GB" b="1" i="1" dirty="0" smtClean="0">
                <a:solidFill>
                  <a:schemeClr val="tx2"/>
                </a:solidFill>
              </a:rPr>
            </a:br>
            <a:r>
              <a:rPr lang="en-GB" b="1" i="1" dirty="0" smtClean="0">
                <a:solidFill>
                  <a:schemeClr val="tx2"/>
                </a:solidFill>
              </a:rPr>
              <a:t>entrants in space </a:t>
            </a:r>
            <a:r>
              <a:rPr lang="en-GB" b="1" i="1" dirty="0">
                <a:solidFill>
                  <a:schemeClr val="tx2"/>
                </a:solidFill>
              </a:rPr>
              <a:t>i</a:t>
            </a:r>
            <a:r>
              <a:rPr lang="en-GB" b="1" i="1" dirty="0" smtClean="0">
                <a:solidFill>
                  <a:schemeClr val="tx2"/>
                </a:solidFill>
              </a:rPr>
              <a:t>ndustry ? </a:t>
            </a:r>
            <a:r>
              <a:rPr lang="en-GB" b="1" i="1" dirty="0" smtClean="0">
                <a:solidFill>
                  <a:srgbClr val="FF0000"/>
                </a:solidFill>
              </a:rPr>
              <a:t>(Yes)</a:t>
            </a:r>
            <a:endParaRPr lang="en-GB" b="1" i="1" dirty="0">
              <a:solidFill>
                <a:srgbClr val="FF0000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7577149"/>
              </p:ext>
            </p:extLst>
          </p:nvPr>
        </p:nvGraphicFramePr>
        <p:xfrm>
          <a:off x="1187624" y="2204864"/>
          <a:ext cx="6912768" cy="458370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99833"/>
                <a:gridCol w="1014925"/>
                <a:gridCol w="1014925"/>
                <a:gridCol w="1626136"/>
                <a:gridCol w="1756949"/>
              </a:tblGrid>
              <a:tr h="366772">
                <a:tc>
                  <a:txBody>
                    <a:bodyPr/>
                    <a:lstStyle/>
                    <a:p>
                      <a:pPr algn="ctr">
                        <a:lnSpc>
                          <a:spcPct val="140000"/>
                        </a:lnSpc>
                        <a:spcAft>
                          <a:spcPts val="0"/>
                        </a:spcAft>
                      </a:pPr>
                      <a:r>
                        <a:rPr lang="en-US" sz="900" b="1" dirty="0">
                          <a:effectLst/>
                        </a:rPr>
                        <a:t>Firms</a:t>
                      </a:r>
                      <a:endParaRPr lang="en-GB" sz="900" b="1" dirty="0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1262" marR="4126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40000"/>
                        </a:lnSpc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</a:rPr>
                        <a:t>Location/HQ</a:t>
                      </a:r>
                      <a:endParaRPr lang="en-GB" sz="900" b="1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1262" marR="4126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40000"/>
                        </a:lnSpc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</a:rPr>
                        <a:t>Year Founded</a:t>
                      </a:r>
                      <a:endParaRPr lang="en-GB" sz="900" b="1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1262" marR="4126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40000"/>
                        </a:lnSpc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</a:rPr>
                        <a:t>Main Product</a:t>
                      </a:r>
                      <a:endParaRPr lang="en-GB" sz="900" b="1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1262" marR="4126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40000"/>
                        </a:lnSpc>
                        <a:spcAft>
                          <a:spcPts val="0"/>
                        </a:spcAft>
                      </a:pPr>
                      <a:r>
                        <a:rPr lang="en-US" sz="900" b="1" dirty="0">
                          <a:effectLst/>
                        </a:rPr>
                        <a:t>Main Application</a:t>
                      </a:r>
                      <a:endParaRPr lang="en-GB" sz="900" b="1" dirty="0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1262" marR="41262" marT="0" marB="0"/>
                </a:tc>
              </a:tr>
              <a:tr h="462132">
                <a:tc>
                  <a:txBody>
                    <a:bodyPr/>
                    <a:lstStyle/>
                    <a:p>
                      <a:pPr algn="ctr">
                        <a:lnSpc>
                          <a:spcPct val="140000"/>
                        </a:lnSpc>
                        <a:spcAft>
                          <a:spcPts val="0"/>
                        </a:spcAft>
                      </a:pPr>
                      <a:r>
                        <a:rPr lang="en-US" sz="900" b="1" dirty="0">
                          <a:effectLst/>
                        </a:rPr>
                        <a:t>SSTL</a:t>
                      </a:r>
                      <a:endParaRPr lang="en-GB" sz="900" b="1" dirty="0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1262" marR="4126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40000"/>
                        </a:lnSpc>
                        <a:spcAft>
                          <a:spcPts val="0"/>
                        </a:spcAft>
                      </a:pPr>
                      <a:r>
                        <a:rPr lang="en-US" sz="700" b="1">
                          <a:effectLst/>
                        </a:rPr>
                        <a:t>UK</a:t>
                      </a:r>
                      <a:endParaRPr lang="en-GB" sz="700" b="1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1262" marR="4126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40000"/>
                        </a:lnSpc>
                        <a:spcAft>
                          <a:spcPts val="0"/>
                        </a:spcAft>
                      </a:pPr>
                      <a:r>
                        <a:rPr lang="en-US" sz="700" b="1" dirty="0">
                          <a:effectLst/>
                        </a:rPr>
                        <a:t>1985</a:t>
                      </a:r>
                      <a:endParaRPr lang="en-GB" sz="700" b="1" dirty="0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1262" marR="4126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40000"/>
                        </a:lnSpc>
                        <a:spcAft>
                          <a:spcPts val="0"/>
                        </a:spcAft>
                      </a:pPr>
                      <a:r>
                        <a:rPr lang="en-US" sz="700" b="1">
                          <a:effectLst/>
                        </a:rPr>
                        <a:t>Small satellite</a:t>
                      </a:r>
                      <a:endParaRPr lang="en-GB" sz="700" b="1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1262" marR="4126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40000"/>
                        </a:lnSpc>
                        <a:spcAft>
                          <a:spcPts val="0"/>
                        </a:spcAft>
                      </a:pPr>
                      <a:r>
                        <a:rPr lang="en-US" sz="700" b="1">
                          <a:effectLst/>
                        </a:rPr>
                        <a:t>EO, Navigation, Telecommunication, Research</a:t>
                      </a:r>
                      <a:endParaRPr lang="en-GB" sz="700" b="1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1262" marR="41262" marT="0" marB="0"/>
                </a:tc>
              </a:tr>
              <a:tr h="154044">
                <a:tc>
                  <a:txBody>
                    <a:bodyPr/>
                    <a:lstStyle/>
                    <a:p>
                      <a:pPr algn="ctr">
                        <a:lnSpc>
                          <a:spcPct val="140000"/>
                        </a:lnSpc>
                        <a:spcAft>
                          <a:spcPts val="0"/>
                        </a:spcAft>
                      </a:pPr>
                      <a:r>
                        <a:rPr lang="en-US" sz="900" b="1" dirty="0" err="1">
                          <a:effectLst/>
                        </a:rPr>
                        <a:t>Satrec</a:t>
                      </a:r>
                      <a:r>
                        <a:rPr lang="en-US" sz="900" b="1" dirty="0">
                          <a:effectLst/>
                        </a:rPr>
                        <a:t> Initiative</a:t>
                      </a:r>
                      <a:endParaRPr lang="en-GB" sz="900" b="1" dirty="0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1262" marR="4126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40000"/>
                        </a:lnSpc>
                        <a:spcAft>
                          <a:spcPts val="0"/>
                        </a:spcAft>
                      </a:pPr>
                      <a:r>
                        <a:rPr lang="en-US" sz="700" b="1">
                          <a:effectLst/>
                        </a:rPr>
                        <a:t>Korea</a:t>
                      </a:r>
                      <a:endParaRPr lang="en-GB" sz="700" b="1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1262" marR="4126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40000"/>
                        </a:lnSpc>
                        <a:spcAft>
                          <a:spcPts val="0"/>
                        </a:spcAft>
                      </a:pPr>
                      <a:r>
                        <a:rPr lang="en-US" sz="700" b="1">
                          <a:effectLst/>
                        </a:rPr>
                        <a:t>1999</a:t>
                      </a:r>
                      <a:endParaRPr lang="en-GB" sz="700" b="1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1262" marR="4126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40000"/>
                        </a:lnSpc>
                        <a:spcAft>
                          <a:spcPts val="0"/>
                        </a:spcAft>
                      </a:pPr>
                      <a:r>
                        <a:rPr lang="en-US" sz="700" b="1" dirty="0">
                          <a:effectLst/>
                        </a:rPr>
                        <a:t>Small satellite</a:t>
                      </a:r>
                      <a:endParaRPr lang="en-GB" sz="700" b="1" dirty="0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1262" marR="4126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40000"/>
                        </a:lnSpc>
                        <a:spcAft>
                          <a:spcPts val="0"/>
                        </a:spcAft>
                      </a:pPr>
                      <a:r>
                        <a:rPr lang="en-US" sz="700" b="1">
                          <a:effectLst/>
                        </a:rPr>
                        <a:t>Earth Observation</a:t>
                      </a:r>
                      <a:endParaRPr lang="en-GB" sz="700" b="1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1262" marR="41262" marT="0" marB="0"/>
                </a:tc>
              </a:tr>
              <a:tr h="154044">
                <a:tc>
                  <a:txBody>
                    <a:bodyPr/>
                    <a:lstStyle/>
                    <a:p>
                      <a:pPr algn="ctr">
                        <a:lnSpc>
                          <a:spcPct val="140000"/>
                        </a:lnSpc>
                        <a:spcAft>
                          <a:spcPts val="0"/>
                        </a:spcAft>
                      </a:pPr>
                      <a:r>
                        <a:rPr lang="en-US" sz="900" b="1" dirty="0" err="1">
                          <a:effectLst/>
                        </a:rPr>
                        <a:t>Deimos</a:t>
                      </a:r>
                      <a:r>
                        <a:rPr lang="en-US" sz="900" b="1" dirty="0">
                          <a:effectLst/>
                        </a:rPr>
                        <a:t> Space</a:t>
                      </a:r>
                      <a:endParaRPr lang="en-GB" sz="900" b="1" dirty="0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1262" marR="4126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40000"/>
                        </a:lnSpc>
                        <a:spcAft>
                          <a:spcPts val="0"/>
                        </a:spcAft>
                      </a:pPr>
                      <a:r>
                        <a:rPr lang="en-US" sz="700" b="1">
                          <a:effectLst/>
                        </a:rPr>
                        <a:t>Spain</a:t>
                      </a:r>
                      <a:endParaRPr lang="en-GB" sz="700" b="1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1262" marR="4126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40000"/>
                        </a:lnSpc>
                        <a:spcAft>
                          <a:spcPts val="0"/>
                        </a:spcAft>
                      </a:pPr>
                      <a:r>
                        <a:rPr lang="en-US" sz="700" b="1">
                          <a:effectLst/>
                        </a:rPr>
                        <a:t>2001</a:t>
                      </a:r>
                      <a:endParaRPr lang="en-GB" sz="700" b="1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1262" marR="4126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40000"/>
                        </a:lnSpc>
                        <a:spcAft>
                          <a:spcPts val="0"/>
                        </a:spcAft>
                      </a:pPr>
                      <a:r>
                        <a:rPr lang="en-US" sz="700" b="1" dirty="0">
                          <a:effectLst/>
                        </a:rPr>
                        <a:t>Small satellite</a:t>
                      </a:r>
                      <a:endParaRPr lang="en-GB" sz="700" b="1" dirty="0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1262" marR="4126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40000"/>
                        </a:lnSpc>
                        <a:spcAft>
                          <a:spcPts val="0"/>
                        </a:spcAft>
                      </a:pPr>
                      <a:r>
                        <a:rPr lang="en-US" sz="700" b="1">
                          <a:effectLst/>
                        </a:rPr>
                        <a:t>Earth Observation</a:t>
                      </a:r>
                      <a:endParaRPr lang="en-GB" sz="700" b="1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1262" marR="41262" marT="0" marB="0"/>
                </a:tc>
              </a:tr>
              <a:tr h="308088">
                <a:tc>
                  <a:txBody>
                    <a:bodyPr/>
                    <a:lstStyle/>
                    <a:p>
                      <a:pPr algn="ctr">
                        <a:lnSpc>
                          <a:spcPct val="140000"/>
                        </a:lnSpc>
                        <a:spcAft>
                          <a:spcPts val="0"/>
                        </a:spcAft>
                      </a:pPr>
                      <a:r>
                        <a:rPr lang="en-US" sz="900" b="1" dirty="0" err="1">
                          <a:effectLst/>
                        </a:rPr>
                        <a:t>GeoOptics</a:t>
                      </a:r>
                      <a:endParaRPr lang="en-GB" sz="900" b="1" dirty="0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1262" marR="4126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40000"/>
                        </a:lnSpc>
                        <a:spcAft>
                          <a:spcPts val="0"/>
                        </a:spcAft>
                      </a:pPr>
                      <a:r>
                        <a:rPr lang="en-US" sz="700" b="1">
                          <a:effectLst/>
                        </a:rPr>
                        <a:t>California (USA)</a:t>
                      </a:r>
                      <a:endParaRPr lang="en-GB" sz="700" b="1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1262" marR="4126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40000"/>
                        </a:lnSpc>
                        <a:spcAft>
                          <a:spcPts val="0"/>
                        </a:spcAft>
                      </a:pPr>
                      <a:r>
                        <a:rPr lang="en-US" sz="700" b="1">
                          <a:effectLst/>
                        </a:rPr>
                        <a:t>2006</a:t>
                      </a:r>
                      <a:endParaRPr lang="en-GB" sz="700" b="1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1262" marR="4126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40000"/>
                        </a:lnSpc>
                        <a:spcAft>
                          <a:spcPts val="0"/>
                        </a:spcAft>
                      </a:pPr>
                      <a:r>
                        <a:rPr lang="en-US" sz="700" b="1" dirty="0">
                          <a:effectLst/>
                        </a:rPr>
                        <a:t>24 small satellite constellation</a:t>
                      </a:r>
                      <a:endParaRPr lang="en-GB" sz="700" b="1" dirty="0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1262" marR="4126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40000"/>
                        </a:lnSpc>
                        <a:spcAft>
                          <a:spcPts val="0"/>
                        </a:spcAft>
                      </a:pPr>
                      <a:r>
                        <a:rPr lang="en-US" sz="700" b="1">
                          <a:effectLst/>
                        </a:rPr>
                        <a:t>Environmental, Weather Monitoring</a:t>
                      </a:r>
                      <a:endParaRPr lang="en-GB" sz="700" b="1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1262" marR="41262" marT="0" marB="0"/>
                </a:tc>
              </a:tr>
              <a:tr h="308088">
                <a:tc>
                  <a:txBody>
                    <a:bodyPr/>
                    <a:lstStyle/>
                    <a:p>
                      <a:pPr algn="ctr">
                        <a:lnSpc>
                          <a:spcPct val="140000"/>
                        </a:lnSpc>
                        <a:spcAft>
                          <a:spcPts val="0"/>
                        </a:spcAft>
                      </a:pPr>
                      <a:r>
                        <a:rPr lang="en-US" sz="900" b="1" dirty="0" err="1">
                          <a:effectLst/>
                        </a:rPr>
                        <a:t>Gomspace</a:t>
                      </a:r>
                      <a:endParaRPr lang="en-GB" sz="900" b="1" dirty="0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1262" marR="4126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40000"/>
                        </a:lnSpc>
                        <a:spcAft>
                          <a:spcPts val="0"/>
                        </a:spcAft>
                      </a:pPr>
                      <a:r>
                        <a:rPr lang="en-US" sz="700" b="1">
                          <a:effectLst/>
                        </a:rPr>
                        <a:t>Denmark</a:t>
                      </a:r>
                      <a:endParaRPr lang="en-GB" sz="700" b="1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1262" marR="4126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40000"/>
                        </a:lnSpc>
                        <a:spcAft>
                          <a:spcPts val="0"/>
                        </a:spcAft>
                      </a:pPr>
                      <a:r>
                        <a:rPr lang="en-US" sz="700" b="1">
                          <a:effectLst/>
                        </a:rPr>
                        <a:t>2007</a:t>
                      </a:r>
                      <a:endParaRPr lang="en-GB" sz="700" b="1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1262" marR="4126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40000"/>
                        </a:lnSpc>
                        <a:spcAft>
                          <a:spcPts val="0"/>
                        </a:spcAft>
                      </a:pPr>
                      <a:r>
                        <a:rPr lang="en-US" sz="700" b="1" dirty="0">
                          <a:effectLst/>
                        </a:rPr>
                        <a:t>Nano and cube satellite</a:t>
                      </a:r>
                      <a:endParaRPr lang="en-GB" sz="700" b="1" dirty="0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1262" marR="4126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40000"/>
                        </a:lnSpc>
                        <a:spcAft>
                          <a:spcPts val="0"/>
                        </a:spcAft>
                      </a:pPr>
                      <a:r>
                        <a:rPr lang="en-US" sz="700" b="1">
                          <a:effectLst/>
                        </a:rPr>
                        <a:t>Research, Low-Cost Science</a:t>
                      </a:r>
                      <a:endParaRPr lang="en-GB" sz="700" b="1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1262" marR="41262" marT="0" marB="0"/>
                </a:tc>
              </a:tr>
              <a:tr h="308088">
                <a:tc>
                  <a:txBody>
                    <a:bodyPr/>
                    <a:lstStyle/>
                    <a:p>
                      <a:pPr algn="ctr">
                        <a:lnSpc>
                          <a:spcPct val="140000"/>
                        </a:lnSpc>
                        <a:spcAft>
                          <a:spcPts val="0"/>
                        </a:spcAft>
                      </a:pPr>
                      <a:r>
                        <a:rPr lang="en-US" sz="900" b="1" dirty="0">
                          <a:effectLst/>
                        </a:rPr>
                        <a:t>Clyde Space</a:t>
                      </a:r>
                      <a:endParaRPr lang="en-GB" sz="900" b="1" dirty="0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1262" marR="4126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40000"/>
                        </a:lnSpc>
                        <a:spcAft>
                          <a:spcPts val="0"/>
                        </a:spcAft>
                      </a:pPr>
                      <a:r>
                        <a:rPr lang="en-US" sz="700" b="1">
                          <a:effectLst/>
                        </a:rPr>
                        <a:t>Scotland</a:t>
                      </a:r>
                      <a:endParaRPr lang="en-GB" sz="700" b="1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1262" marR="4126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40000"/>
                        </a:lnSpc>
                        <a:spcAft>
                          <a:spcPts val="0"/>
                        </a:spcAft>
                      </a:pPr>
                      <a:r>
                        <a:rPr lang="en-US" sz="700" b="1">
                          <a:effectLst/>
                        </a:rPr>
                        <a:t>2008</a:t>
                      </a:r>
                      <a:endParaRPr lang="en-GB" sz="700" b="1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1262" marR="4126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40000"/>
                        </a:lnSpc>
                        <a:spcAft>
                          <a:spcPts val="0"/>
                        </a:spcAft>
                      </a:pPr>
                      <a:r>
                        <a:rPr lang="en-US" sz="700" b="1" dirty="0">
                          <a:effectLst/>
                        </a:rPr>
                        <a:t>Nano and cube satellite</a:t>
                      </a:r>
                      <a:endParaRPr lang="en-GB" sz="700" b="1" dirty="0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1262" marR="4126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40000"/>
                        </a:lnSpc>
                        <a:spcAft>
                          <a:spcPts val="0"/>
                        </a:spcAft>
                      </a:pPr>
                      <a:r>
                        <a:rPr lang="en-US" sz="700" b="1" dirty="0">
                          <a:effectLst/>
                        </a:rPr>
                        <a:t>Research</a:t>
                      </a:r>
                      <a:endParaRPr lang="en-GB" sz="700" b="1" dirty="0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1262" marR="41262" marT="0" marB="0"/>
                </a:tc>
              </a:tr>
              <a:tr h="308088">
                <a:tc>
                  <a:txBody>
                    <a:bodyPr/>
                    <a:lstStyle/>
                    <a:p>
                      <a:pPr algn="ctr">
                        <a:lnSpc>
                          <a:spcPct val="140000"/>
                        </a:lnSpc>
                        <a:spcAft>
                          <a:spcPts val="0"/>
                        </a:spcAft>
                      </a:pPr>
                      <a:r>
                        <a:rPr lang="en-US" sz="900" b="1" dirty="0">
                          <a:effectLst/>
                        </a:rPr>
                        <a:t>Skybox Imaging</a:t>
                      </a:r>
                      <a:endParaRPr lang="en-GB" sz="900" b="1" dirty="0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1262" marR="4126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40000"/>
                        </a:lnSpc>
                        <a:spcAft>
                          <a:spcPts val="0"/>
                        </a:spcAft>
                      </a:pPr>
                      <a:r>
                        <a:rPr lang="en-US" sz="700" b="1">
                          <a:effectLst/>
                        </a:rPr>
                        <a:t>California (USA)</a:t>
                      </a:r>
                      <a:endParaRPr lang="en-GB" sz="700" b="1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1262" marR="4126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40000"/>
                        </a:lnSpc>
                        <a:spcAft>
                          <a:spcPts val="0"/>
                        </a:spcAft>
                      </a:pPr>
                      <a:r>
                        <a:rPr lang="en-US" sz="700" b="1">
                          <a:effectLst/>
                        </a:rPr>
                        <a:t>2009</a:t>
                      </a:r>
                      <a:endParaRPr lang="en-GB" sz="700" b="1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1262" marR="4126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40000"/>
                        </a:lnSpc>
                        <a:spcAft>
                          <a:spcPts val="0"/>
                        </a:spcAft>
                      </a:pPr>
                      <a:r>
                        <a:rPr lang="en-US" sz="700" b="1">
                          <a:effectLst/>
                        </a:rPr>
                        <a:t>24-satellite constellation</a:t>
                      </a:r>
                      <a:endParaRPr lang="en-GB" sz="700" b="1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1262" marR="4126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40000"/>
                        </a:lnSpc>
                        <a:spcAft>
                          <a:spcPts val="0"/>
                        </a:spcAft>
                      </a:pPr>
                      <a:r>
                        <a:rPr lang="en-US" sz="700" b="1" dirty="0">
                          <a:effectLst/>
                        </a:rPr>
                        <a:t>Earth Observation</a:t>
                      </a:r>
                      <a:endParaRPr lang="en-GB" sz="700" b="1" dirty="0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1262" marR="41262" marT="0" marB="0"/>
                </a:tc>
              </a:tr>
              <a:tr h="154044">
                <a:tc>
                  <a:txBody>
                    <a:bodyPr/>
                    <a:lstStyle/>
                    <a:p>
                      <a:pPr algn="ctr">
                        <a:lnSpc>
                          <a:spcPct val="140000"/>
                        </a:lnSpc>
                        <a:spcAft>
                          <a:spcPts val="0"/>
                        </a:spcAft>
                      </a:pPr>
                      <a:r>
                        <a:rPr lang="en-US" sz="900" b="1" dirty="0" err="1">
                          <a:effectLst/>
                        </a:rPr>
                        <a:t>NovaNano</a:t>
                      </a:r>
                      <a:endParaRPr lang="en-GB" sz="900" b="1" dirty="0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1262" marR="4126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40000"/>
                        </a:lnSpc>
                        <a:spcAft>
                          <a:spcPts val="0"/>
                        </a:spcAft>
                      </a:pPr>
                      <a:r>
                        <a:rPr lang="en-US" sz="700" b="1">
                          <a:effectLst/>
                        </a:rPr>
                        <a:t>France</a:t>
                      </a:r>
                      <a:endParaRPr lang="en-GB" sz="700" b="1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1262" marR="4126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40000"/>
                        </a:lnSpc>
                        <a:spcAft>
                          <a:spcPts val="0"/>
                        </a:spcAft>
                      </a:pPr>
                      <a:r>
                        <a:rPr lang="en-US" sz="700" b="1">
                          <a:effectLst/>
                        </a:rPr>
                        <a:t>2009</a:t>
                      </a:r>
                      <a:endParaRPr lang="en-GB" sz="700" b="1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1262" marR="4126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40000"/>
                        </a:lnSpc>
                        <a:spcAft>
                          <a:spcPts val="0"/>
                        </a:spcAft>
                      </a:pPr>
                      <a:r>
                        <a:rPr lang="en-US" sz="700" b="1">
                          <a:effectLst/>
                        </a:rPr>
                        <a:t>Nano satellite</a:t>
                      </a:r>
                      <a:endParaRPr lang="en-GB" sz="700" b="1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1262" marR="4126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40000"/>
                        </a:lnSpc>
                        <a:spcAft>
                          <a:spcPts val="0"/>
                        </a:spcAft>
                      </a:pPr>
                      <a:r>
                        <a:rPr lang="en-US" sz="700" b="1" dirty="0">
                          <a:effectLst/>
                        </a:rPr>
                        <a:t>Earth Observation</a:t>
                      </a:r>
                      <a:endParaRPr lang="en-GB" sz="700" b="1" dirty="0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1262" marR="41262" marT="0" marB="0"/>
                </a:tc>
              </a:tr>
              <a:tr h="308088">
                <a:tc>
                  <a:txBody>
                    <a:bodyPr/>
                    <a:lstStyle/>
                    <a:p>
                      <a:pPr algn="ctr">
                        <a:lnSpc>
                          <a:spcPct val="140000"/>
                        </a:lnSpc>
                        <a:spcAft>
                          <a:spcPts val="0"/>
                        </a:spcAft>
                      </a:pPr>
                      <a:r>
                        <a:rPr lang="en-US" sz="900" b="1" dirty="0">
                          <a:effectLst/>
                        </a:rPr>
                        <a:t>Planet Labs</a:t>
                      </a:r>
                      <a:endParaRPr lang="en-GB" sz="900" b="1" dirty="0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1262" marR="4126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40000"/>
                        </a:lnSpc>
                        <a:spcAft>
                          <a:spcPts val="0"/>
                        </a:spcAft>
                      </a:pPr>
                      <a:r>
                        <a:rPr lang="en-US" sz="700" b="1">
                          <a:effectLst/>
                        </a:rPr>
                        <a:t>California (USA)</a:t>
                      </a:r>
                      <a:endParaRPr lang="en-GB" sz="700" b="1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1262" marR="4126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40000"/>
                        </a:lnSpc>
                        <a:spcAft>
                          <a:spcPts val="0"/>
                        </a:spcAft>
                      </a:pPr>
                      <a:r>
                        <a:rPr lang="en-US" sz="700" b="1">
                          <a:effectLst/>
                        </a:rPr>
                        <a:t>2010</a:t>
                      </a:r>
                      <a:endParaRPr lang="en-GB" sz="700" b="1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1262" marR="4126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40000"/>
                        </a:lnSpc>
                        <a:spcAft>
                          <a:spcPts val="0"/>
                        </a:spcAft>
                      </a:pPr>
                      <a:r>
                        <a:rPr lang="en-US" sz="700" b="1">
                          <a:effectLst/>
                        </a:rPr>
                        <a:t>100 cubesat constellations</a:t>
                      </a:r>
                      <a:endParaRPr lang="en-GB" sz="700" b="1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1262" marR="4126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40000"/>
                        </a:lnSpc>
                        <a:spcAft>
                          <a:spcPts val="0"/>
                        </a:spcAft>
                      </a:pPr>
                      <a:r>
                        <a:rPr lang="en-US" sz="700" b="1" dirty="0">
                          <a:effectLst/>
                        </a:rPr>
                        <a:t>Earth Observation</a:t>
                      </a:r>
                      <a:endParaRPr lang="en-GB" sz="700" b="1" dirty="0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1262" marR="41262" marT="0" marB="0"/>
                </a:tc>
              </a:tr>
              <a:tr h="308088">
                <a:tc>
                  <a:txBody>
                    <a:bodyPr/>
                    <a:lstStyle/>
                    <a:p>
                      <a:pPr algn="ctr">
                        <a:lnSpc>
                          <a:spcPct val="140000"/>
                        </a:lnSpc>
                        <a:spcAft>
                          <a:spcPts val="0"/>
                        </a:spcAft>
                      </a:pPr>
                      <a:r>
                        <a:rPr lang="en-US" sz="900" b="1" dirty="0" err="1">
                          <a:effectLst/>
                        </a:rPr>
                        <a:t>Tyvak</a:t>
                      </a:r>
                      <a:r>
                        <a:rPr lang="en-US" sz="900" b="1" dirty="0">
                          <a:effectLst/>
                        </a:rPr>
                        <a:t>-Nano Satellite System</a:t>
                      </a:r>
                      <a:endParaRPr lang="en-GB" sz="900" b="1" dirty="0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1262" marR="4126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40000"/>
                        </a:lnSpc>
                        <a:spcAft>
                          <a:spcPts val="0"/>
                        </a:spcAft>
                      </a:pPr>
                      <a:r>
                        <a:rPr lang="en-US" sz="700" b="1">
                          <a:effectLst/>
                        </a:rPr>
                        <a:t>California (USA)</a:t>
                      </a:r>
                      <a:endParaRPr lang="en-GB" sz="700" b="1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1262" marR="4126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40000"/>
                        </a:lnSpc>
                        <a:spcAft>
                          <a:spcPts val="0"/>
                        </a:spcAft>
                      </a:pPr>
                      <a:r>
                        <a:rPr lang="en-US" sz="700" b="1">
                          <a:effectLst/>
                        </a:rPr>
                        <a:t>2011</a:t>
                      </a:r>
                      <a:endParaRPr lang="en-GB" sz="700" b="1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1262" marR="4126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40000"/>
                        </a:lnSpc>
                        <a:spcAft>
                          <a:spcPts val="0"/>
                        </a:spcAft>
                      </a:pPr>
                      <a:r>
                        <a:rPr lang="en-US" sz="700" b="1">
                          <a:effectLst/>
                        </a:rPr>
                        <a:t>Nano and cube satellites</a:t>
                      </a:r>
                      <a:endParaRPr lang="en-GB" sz="700" b="1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1262" marR="4126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40000"/>
                        </a:lnSpc>
                        <a:spcAft>
                          <a:spcPts val="0"/>
                        </a:spcAft>
                      </a:pPr>
                      <a:r>
                        <a:rPr lang="en-US" sz="700" b="1">
                          <a:effectLst/>
                        </a:rPr>
                        <a:t>Scientific Mission</a:t>
                      </a:r>
                      <a:endParaRPr lang="en-GB" sz="700" b="1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1262" marR="41262" marT="0" marB="0"/>
                </a:tc>
              </a:tr>
              <a:tr h="308088">
                <a:tc>
                  <a:txBody>
                    <a:bodyPr/>
                    <a:lstStyle/>
                    <a:p>
                      <a:pPr algn="ctr">
                        <a:lnSpc>
                          <a:spcPct val="140000"/>
                        </a:lnSpc>
                        <a:spcAft>
                          <a:spcPts val="0"/>
                        </a:spcAft>
                      </a:pPr>
                      <a:r>
                        <a:rPr lang="en-US" sz="900" b="1" dirty="0" err="1">
                          <a:effectLst/>
                        </a:rPr>
                        <a:t>Novawurks</a:t>
                      </a:r>
                      <a:endParaRPr lang="en-GB" sz="900" b="1" dirty="0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1262" marR="4126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40000"/>
                        </a:lnSpc>
                        <a:spcAft>
                          <a:spcPts val="0"/>
                        </a:spcAft>
                      </a:pPr>
                      <a:r>
                        <a:rPr lang="en-US" sz="700" b="1">
                          <a:effectLst/>
                        </a:rPr>
                        <a:t>California (USA)</a:t>
                      </a:r>
                      <a:endParaRPr lang="en-GB" sz="700" b="1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1262" marR="4126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40000"/>
                        </a:lnSpc>
                        <a:spcAft>
                          <a:spcPts val="0"/>
                        </a:spcAft>
                      </a:pPr>
                      <a:r>
                        <a:rPr lang="en-US" sz="700" b="1">
                          <a:effectLst/>
                        </a:rPr>
                        <a:t>2011</a:t>
                      </a:r>
                      <a:endParaRPr lang="en-GB" sz="700" b="1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1262" marR="4126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40000"/>
                        </a:lnSpc>
                        <a:spcAft>
                          <a:spcPts val="0"/>
                        </a:spcAft>
                      </a:pPr>
                      <a:r>
                        <a:rPr lang="en-US" sz="700" b="1">
                          <a:effectLst/>
                        </a:rPr>
                        <a:t>Hyper-integrated satellite</a:t>
                      </a:r>
                      <a:endParaRPr lang="en-GB" sz="700" b="1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1262" marR="4126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40000"/>
                        </a:lnSpc>
                        <a:spcAft>
                          <a:spcPts val="0"/>
                        </a:spcAft>
                      </a:pPr>
                      <a:r>
                        <a:rPr lang="en-US" sz="700" b="1" dirty="0">
                          <a:effectLst/>
                        </a:rPr>
                        <a:t>Space Exploration</a:t>
                      </a:r>
                      <a:endParaRPr lang="en-GB" sz="700" b="1" dirty="0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1262" marR="41262" marT="0" marB="0"/>
                </a:tc>
              </a:tr>
              <a:tr h="308088">
                <a:tc>
                  <a:txBody>
                    <a:bodyPr/>
                    <a:lstStyle/>
                    <a:p>
                      <a:pPr algn="ctr">
                        <a:lnSpc>
                          <a:spcPct val="140000"/>
                        </a:lnSpc>
                        <a:spcAft>
                          <a:spcPts val="0"/>
                        </a:spcAft>
                      </a:pPr>
                      <a:r>
                        <a:rPr lang="en-US" sz="900" b="1" dirty="0" err="1">
                          <a:effectLst/>
                        </a:rPr>
                        <a:t>Dauria</a:t>
                      </a:r>
                      <a:r>
                        <a:rPr lang="en-US" sz="900" b="1" dirty="0">
                          <a:effectLst/>
                        </a:rPr>
                        <a:t> Aerospace</a:t>
                      </a:r>
                      <a:endParaRPr lang="en-GB" sz="900" b="1" dirty="0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1262" marR="4126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40000"/>
                        </a:lnSpc>
                        <a:spcAft>
                          <a:spcPts val="0"/>
                        </a:spcAft>
                      </a:pPr>
                      <a:r>
                        <a:rPr lang="en-US" sz="700" b="1">
                          <a:effectLst/>
                        </a:rPr>
                        <a:t>German, Russia</a:t>
                      </a:r>
                      <a:endParaRPr lang="en-GB" sz="700" b="1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1262" marR="4126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40000"/>
                        </a:lnSpc>
                        <a:spcAft>
                          <a:spcPts val="0"/>
                        </a:spcAft>
                      </a:pPr>
                      <a:r>
                        <a:rPr lang="en-US" sz="700" b="1">
                          <a:effectLst/>
                        </a:rPr>
                        <a:t>2011</a:t>
                      </a:r>
                      <a:endParaRPr lang="en-GB" sz="700" b="1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1262" marR="4126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40000"/>
                        </a:lnSpc>
                        <a:spcAft>
                          <a:spcPts val="0"/>
                        </a:spcAft>
                      </a:pPr>
                      <a:r>
                        <a:rPr lang="en-US" sz="700" b="1">
                          <a:effectLst/>
                        </a:rPr>
                        <a:t>Small satellite</a:t>
                      </a:r>
                      <a:endParaRPr lang="en-GB" sz="700" b="1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1262" marR="4126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40000"/>
                        </a:lnSpc>
                        <a:spcAft>
                          <a:spcPts val="0"/>
                        </a:spcAft>
                      </a:pPr>
                      <a:r>
                        <a:rPr lang="en-US" sz="700" b="1" dirty="0">
                          <a:effectLst/>
                        </a:rPr>
                        <a:t>EO, Communication, Navigation</a:t>
                      </a:r>
                      <a:endParaRPr lang="en-GB" sz="700" b="1" dirty="0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1262" marR="41262" marT="0" marB="0"/>
                </a:tc>
              </a:tr>
              <a:tr h="462132">
                <a:tc>
                  <a:txBody>
                    <a:bodyPr/>
                    <a:lstStyle/>
                    <a:p>
                      <a:pPr algn="ctr">
                        <a:lnSpc>
                          <a:spcPct val="140000"/>
                        </a:lnSpc>
                        <a:spcAft>
                          <a:spcPts val="0"/>
                        </a:spcAft>
                      </a:pPr>
                      <a:r>
                        <a:rPr lang="en-US" sz="900" b="1" dirty="0" err="1">
                          <a:effectLst/>
                        </a:rPr>
                        <a:t>PlanetiQ</a:t>
                      </a:r>
                      <a:endParaRPr lang="en-GB" sz="900" b="1" dirty="0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1262" marR="4126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40000"/>
                        </a:lnSpc>
                        <a:spcAft>
                          <a:spcPts val="0"/>
                        </a:spcAft>
                      </a:pPr>
                      <a:r>
                        <a:rPr lang="en-US" sz="700" b="1">
                          <a:effectLst/>
                        </a:rPr>
                        <a:t>Maryland (USA)</a:t>
                      </a:r>
                      <a:endParaRPr lang="en-GB" sz="700" b="1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1262" marR="4126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40000"/>
                        </a:lnSpc>
                        <a:spcAft>
                          <a:spcPts val="0"/>
                        </a:spcAft>
                      </a:pPr>
                      <a:r>
                        <a:rPr lang="en-US" sz="700" b="1">
                          <a:effectLst/>
                        </a:rPr>
                        <a:t>2012</a:t>
                      </a:r>
                      <a:endParaRPr lang="en-GB" sz="700" b="1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1262" marR="4126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40000"/>
                        </a:lnSpc>
                        <a:spcAft>
                          <a:spcPts val="0"/>
                        </a:spcAft>
                      </a:pPr>
                      <a:r>
                        <a:rPr lang="en-US" sz="700" b="1">
                          <a:effectLst/>
                        </a:rPr>
                        <a:t>12-24 small satellite constellation</a:t>
                      </a:r>
                      <a:endParaRPr lang="en-GB" sz="700" b="1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1262" marR="4126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40000"/>
                        </a:lnSpc>
                        <a:spcAft>
                          <a:spcPts val="0"/>
                        </a:spcAft>
                      </a:pPr>
                      <a:r>
                        <a:rPr lang="en-US" sz="700" b="1" dirty="0">
                          <a:effectLst/>
                        </a:rPr>
                        <a:t>Weather Monitoring</a:t>
                      </a:r>
                      <a:endParaRPr lang="en-GB" sz="700" b="1" dirty="0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1262" marR="41262" marT="0" marB="0"/>
                </a:tc>
              </a:tr>
              <a:tr h="308088">
                <a:tc>
                  <a:txBody>
                    <a:bodyPr/>
                    <a:lstStyle/>
                    <a:p>
                      <a:pPr algn="ctr">
                        <a:lnSpc>
                          <a:spcPct val="140000"/>
                        </a:lnSpc>
                        <a:spcAft>
                          <a:spcPts val="0"/>
                        </a:spcAft>
                      </a:pPr>
                      <a:r>
                        <a:rPr lang="en-US" sz="900" b="1" dirty="0" err="1">
                          <a:effectLst/>
                        </a:rPr>
                        <a:t>OmniEarth</a:t>
                      </a:r>
                      <a:endParaRPr lang="en-GB" sz="900" b="1" dirty="0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1262" marR="4126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40000"/>
                        </a:lnSpc>
                        <a:spcAft>
                          <a:spcPts val="0"/>
                        </a:spcAft>
                      </a:pPr>
                      <a:r>
                        <a:rPr lang="en-US" sz="700" b="1">
                          <a:effectLst/>
                        </a:rPr>
                        <a:t>Virginia (USA)</a:t>
                      </a:r>
                      <a:endParaRPr lang="en-GB" sz="700" b="1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1262" marR="4126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40000"/>
                        </a:lnSpc>
                        <a:spcAft>
                          <a:spcPts val="0"/>
                        </a:spcAft>
                      </a:pPr>
                      <a:r>
                        <a:rPr lang="en-US" sz="700" b="1">
                          <a:effectLst/>
                        </a:rPr>
                        <a:t>2013</a:t>
                      </a:r>
                      <a:endParaRPr lang="en-GB" sz="700" b="1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1262" marR="4126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40000"/>
                        </a:lnSpc>
                        <a:spcAft>
                          <a:spcPts val="0"/>
                        </a:spcAft>
                      </a:pPr>
                      <a:r>
                        <a:rPr lang="en-US" sz="700" b="1">
                          <a:effectLst/>
                        </a:rPr>
                        <a:t>18-small satellite</a:t>
                      </a:r>
                      <a:endParaRPr lang="en-GB" sz="700" b="1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1262" marR="4126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40000"/>
                        </a:lnSpc>
                        <a:spcAft>
                          <a:spcPts val="0"/>
                        </a:spcAft>
                      </a:pPr>
                      <a:r>
                        <a:rPr lang="en-US" sz="700" b="1" dirty="0">
                          <a:effectLst/>
                        </a:rPr>
                        <a:t>Earth Observation</a:t>
                      </a:r>
                      <a:endParaRPr lang="en-GB" sz="700" b="1" dirty="0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41262" marR="41262" marT="0" marB="0"/>
                </a:tc>
              </a:tr>
            </a:tbl>
          </a:graphicData>
        </a:graphic>
      </p:graphicFrame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60648"/>
            <a:ext cx="2232248" cy="9087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71707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1148</TotalTime>
  <Words>1320</Words>
  <Application>Microsoft Office PowerPoint</Application>
  <PresentationFormat>On-screen Show (4:3)</PresentationFormat>
  <Paragraphs>309</Paragraphs>
  <Slides>18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   ENTERING A ‘NEWSPACE’ ERA: What Might Be Expected From Satellite Miniaturization?  Lucien Rapp,  Victor Dos Santos Paulino, Adriana Martin Space Institute for Research on Innovative Uses of Satellites Toulouse Law School &amp; Toulouse Business School University of Toulouse  - France</vt:lpstr>
      <vt:lpstr>   Scope</vt:lpstr>
      <vt:lpstr>  New Comers in Space Industry</vt:lpstr>
      <vt:lpstr>  In Common …</vt:lpstr>
      <vt:lpstr>   Small Satellite Class  and their Mass Range</vt:lpstr>
      <vt:lpstr>   Nano/Micro Satellite Market</vt:lpstr>
      <vt:lpstr> </vt:lpstr>
      <vt:lpstr>  Conceptual Framework</vt:lpstr>
      <vt:lpstr>  Are there new  entrants in space industry ? (Yes)</vt:lpstr>
      <vt:lpstr>  Are Small Satellites  a Disruptive Innovation? (Yes)</vt:lpstr>
      <vt:lpstr>   Does a complementor  exist for small satellites? (No)</vt:lpstr>
      <vt:lpstr>  Is path dependency  observed in the existing firms? (Yes)</vt:lpstr>
      <vt:lpstr>  Do existing firms  employ open innovation? (No)</vt:lpstr>
      <vt:lpstr>   Do new entrants  practice open innovation? (Yes)</vt:lpstr>
      <vt:lpstr>  Discussion </vt:lpstr>
      <vt:lpstr> Scenario 1</vt:lpstr>
      <vt:lpstr> Scenario 2</vt:lpstr>
      <vt:lpstr>  Questions?  lucien.rapp@ut-capitole.fr</vt:lpstr>
    </vt:vector>
  </TitlesOfParts>
  <Company>Watson, Farley and Williams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Núria Hernàndez</dc:creator>
  <cp:lastModifiedBy> </cp:lastModifiedBy>
  <cp:revision>132</cp:revision>
  <cp:lastPrinted>2015-02-22T17:06:00Z</cp:lastPrinted>
  <dcterms:created xsi:type="dcterms:W3CDTF">2014-03-30T09:52:33Z</dcterms:created>
  <dcterms:modified xsi:type="dcterms:W3CDTF">2015-02-24T07:23:03Z</dcterms:modified>
</cp:coreProperties>
</file>