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56" r:id="rId3"/>
    <p:sldId id="257" r:id="rId4"/>
    <p:sldId id="267" r:id="rId5"/>
    <p:sldId id="271" r:id="rId6"/>
    <p:sldId id="272" r:id="rId7"/>
    <p:sldId id="273" r:id="rId8"/>
    <p:sldId id="274" r:id="rId9"/>
    <p:sldId id="275" r:id="rId10"/>
    <p:sldId id="276" r:id="rId11"/>
    <p:sldId id="279" r:id="rId12"/>
    <p:sldId id="269" r:id="rId13"/>
    <p:sldId id="281" r:id="rId14"/>
    <p:sldId id="277" r:id="rId15"/>
    <p:sldId id="266" r:id="rId16"/>
    <p:sldId id="265" r:id="rId17"/>
    <p:sldId id="280"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26" autoAdjust="0"/>
  </p:normalViewPr>
  <p:slideViewPr>
    <p:cSldViewPr>
      <p:cViewPr>
        <p:scale>
          <a:sx n="84" d="100"/>
          <a:sy n="84" d="100"/>
        </p:scale>
        <p:origin x="-1616" y="-3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1507A-C9BD-416F-8A26-DE501DFC5699}" type="datetimeFigureOut">
              <a:rPr lang="en-CA" smtClean="0"/>
              <a:pPr/>
              <a:t>13-04-03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CFD53-0E43-43B4-BC38-25FE39066F32}" type="slidenum">
              <a:rPr lang="en-CA" smtClean="0"/>
              <a:pPr/>
              <a:t>‹#›</a:t>
            </a:fld>
            <a:endParaRPr lang="en-CA"/>
          </a:p>
        </p:txBody>
      </p:sp>
    </p:spTree>
    <p:extLst>
      <p:ext uri="{BB962C8B-B14F-4D97-AF65-F5344CB8AC3E}">
        <p14:creationId xmlns:p14="http://schemas.microsoft.com/office/powerpoint/2010/main" val="394751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Here’s our timeline:</a:t>
            </a:r>
          </a:p>
          <a:p>
            <a:r>
              <a:rPr lang="en-CA" dirty="0" smtClean="0"/>
              <a:t>Intro</a:t>
            </a:r>
            <a:r>
              <a:rPr lang="en-CA" baseline="0" dirty="0" smtClean="0"/>
              <a:t> and Research (15 minutes)</a:t>
            </a:r>
          </a:p>
          <a:p>
            <a:r>
              <a:rPr lang="en-CA" baseline="0" dirty="0" smtClean="0"/>
              <a:t>Brainstorming (15 minutes) and Sharing (15 minutes) = (30 minutes) (</a:t>
            </a:r>
            <a:r>
              <a:rPr lang="en-CA" baseline="0" dirty="0" smtClean="0">
                <a:solidFill>
                  <a:srgbClr val="FFFF00"/>
                </a:solidFill>
              </a:rPr>
              <a:t>T=45 </a:t>
            </a:r>
            <a:r>
              <a:rPr lang="en-CA" baseline="0" dirty="0" err="1" smtClean="0">
                <a:solidFill>
                  <a:srgbClr val="FFFF00"/>
                </a:solidFill>
              </a:rPr>
              <a:t>mins</a:t>
            </a:r>
            <a:r>
              <a:rPr lang="en-CA" baseline="0" dirty="0" smtClean="0"/>
              <a:t>)</a:t>
            </a:r>
          </a:p>
          <a:p>
            <a:r>
              <a:rPr lang="en-CA" baseline="0" dirty="0" smtClean="0"/>
              <a:t>You’re on the Spot! (15) (T=60 </a:t>
            </a:r>
            <a:r>
              <a:rPr lang="en-CA" baseline="0" dirty="0" err="1" smtClean="0"/>
              <a:t>mins</a:t>
            </a:r>
            <a:r>
              <a:rPr lang="en-CA" baseline="0" dirty="0" smtClean="0"/>
              <a:t>)</a:t>
            </a:r>
          </a:p>
          <a:p>
            <a:r>
              <a:rPr lang="en-CA" baseline="0" dirty="0" smtClean="0"/>
              <a:t>Developing an Action Plan (30 </a:t>
            </a:r>
            <a:r>
              <a:rPr lang="en-CA" baseline="0" dirty="0" err="1" smtClean="0"/>
              <a:t>mins</a:t>
            </a:r>
            <a:r>
              <a:rPr lang="en-CA" baseline="0" dirty="0" smtClean="0"/>
              <a:t>) (T=1hr 30 </a:t>
            </a:r>
            <a:r>
              <a:rPr lang="en-CA" baseline="0" dirty="0" err="1" smtClean="0"/>
              <a:t>mins</a:t>
            </a:r>
            <a:r>
              <a:rPr lang="en-CA" baseline="0" dirty="0" smtClean="0"/>
              <a:t>) </a:t>
            </a:r>
          </a:p>
          <a:p>
            <a:r>
              <a:rPr lang="en-CA" baseline="0" dirty="0" err="1" smtClean="0"/>
              <a:t>Walkaround</a:t>
            </a:r>
            <a:r>
              <a:rPr lang="en-CA" baseline="0" dirty="0" smtClean="0"/>
              <a:t> (10 </a:t>
            </a:r>
            <a:r>
              <a:rPr lang="en-CA" baseline="0" dirty="0" err="1" smtClean="0"/>
              <a:t>mins</a:t>
            </a:r>
            <a:r>
              <a:rPr lang="en-CA" baseline="0" dirty="0" smtClean="0"/>
              <a:t>) (T= 1hr 45 </a:t>
            </a:r>
            <a:r>
              <a:rPr lang="en-CA" baseline="0" dirty="0" err="1" smtClean="0"/>
              <a:t>mins</a:t>
            </a:r>
            <a:r>
              <a:rPr lang="en-CA" baseline="0" dirty="0" smtClean="0"/>
              <a:t>)</a:t>
            </a:r>
          </a:p>
          <a:p>
            <a:r>
              <a:rPr lang="en-CA" baseline="0" dirty="0" smtClean="0"/>
              <a:t>Feedback on Action Plans (10 </a:t>
            </a:r>
            <a:r>
              <a:rPr lang="en-CA" baseline="0" dirty="0" err="1" smtClean="0"/>
              <a:t>mins</a:t>
            </a:r>
            <a:r>
              <a:rPr lang="en-CA" baseline="0" dirty="0" smtClean="0"/>
              <a:t>) (T=1hr 55 </a:t>
            </a:r>
            <a:r>
              <a:rPr lang="en-CA" baseline="0" dirty="0" err="1" smtClean="0"/>
              <a:t>mins</a:t>
            </a:r>
            <a:r>
              <a:rPr lang="en-CA" baseline="0" dirty="0" smtClean="0"/>
              <a:t>)</a:t>
            </a:r>
          </a:p>
          <a:p>
            <a:r>
              <a:rPr lang="en-CA" baseline="0" dirty="0" smtClean="0"/>
              <a:t>Whatever time we have left over is for wrap and final questions etc. </a:t>
            </a:r>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19114FA9-40ED-4722-A52F-34525DEC5831}" type="slidenum">
              <a:rPr lang="en-CA" smtClean="0"/>
              <a:pPr/>
              <a:t>11</a:t>
            </a:fld>
            <a:endParaRPr lang="en-CA"/>
          </a:p>
        </p:txBody>
      </p:sp>
    </p:spTree>
    <p:extLst>
      <p:ext uri="{BB962C8B-B14F-4D97-AF65-F5344CB8AC3E}">
        <p14:creationId xmlns:p14="http://schemas.microsoft.com/office/powerpoint/2010/main" val="295002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Length</a:t>
            </a:r>
            <a:r>
              <a:rPr lang="fr-CA" dirty="0" smtClean="0"/>
              <a:t>:</a:t>
            </a:r>
          </a:p>
          <a:p>
            <a:r>
              <a:rPr lang="fr-CA" dirty="0" smtClean="0"/>
              <a:t>Sharing</a:t>
            </a:r>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13</a:t>
            </a:fld>
            <a:endParaRPr lang="en-CA"/>
          </a:p>
        </p:txBody>
      </p:sp>
    </p:spTree>
    <p:extLst>
      <p:ext uri="{BB962C8B-B14F-4D97-AF65-F5344CB8AC3E}">
        <p14:creationId xmlns:p14="http://schemas.microsoft.com/office/powerpoint/2010/main" val="214925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5 groups of 4-5 participants/  4 groups of 6?</a:t>
            </a:r>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14</a:t>
            </a:fld>
            <a:endParaRPr lang="en-CA"/>
          </a:p>
        </p:txBody>
      </p:sp>
    </p:spTree>
    <p:extLst>
      <p:ext uri="{BB962C8B-B14F-4D97-AF65-F5344CB8AC3E}">
        <p14:creationId xmlns:p14="http://schemas.microsoft.com/office/powerpoint/2010/main" val="352671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What</a:t>
            </a:r>
            <a:r>
              <a:rPr lang="fr-CA" dirty="0" smtClean="0"/>
              <a:t> insights</a:t>
            </a:r>
            <a:r>
              <a:rPr lang="fr-CA" baseline="0" dirty="0" smtClean="0"/>
              <a:t> </a:t>
            </a:r>
            <a:r>
              <a:rPr lang="fr-CA" baseline="0" dirty="0" err="1" smtClean="0"/>
              <a:t>does</a:t>
            </a:r>
            <a:r>
              <a:rPr lang="fr-CA" baseline="0" dirty="0" smtClean="0"/>
              <a:t> </a:t>
            </a:r>
            <a:r>
              <a:rPr lang="fr-CA" baseline="0" dirty="0" err="1" smtClean="0"/>
              <a:t>this</a:t>
            </a:r>
            <a:r>
              <a:rPr lang="fr-CA" baseline="0" dirty="0" smtClean="0"/>
              <a:t> </a:t>
            </a:r>
            <a:r>
              <a:rPr lang="fr-CA" baseline="0" dirty="0" err="1" smtClean="0"/>
              <a:t>give</a:t>
            </a:r>
            <a:r>
              <a:rPr lang="fr-CA" baseline="0" dirty="0" smtClean="0"/>
              <a:t> </a:t>
            </a:r>
            <a:r>
              <a:rPr lang="fr-CA" baseline="0" dirty="0" err="1" smtClean="0"/>
              <a:t>you</a:t>
            </a:r>
            <a:r>
              <a:rPr lang="fr-CA" baseline="0" dirty="0" smtClean="0"/>
              <a:t> </a:t>
            </a:r>
            <a:r>
              <a:rPr lang="fr-CA" baseline="0" dirty="0" err="1" smtClean="0"/>
              <a:t>into</a:t>
            </a:r>
            <a:r>
              <a:rPr lang="fr-CA" baseline="0" dirty="0" smtClean="0"/>
              <a:t> </a:t>
            </a:r>
            <a:r>
              <a:rPr lang="fr-CA" baseline="0" dirty="0" err="1" smtClean="0"/>
              <a:t>your</a:t>
            </a:r>
            <a:r>
              <a:rPr lang="fr-CA" baseline="0" dirty="0" smtClean="0"/>
              <a:t> </a:t>
            </a:r>
            <a:r>
              <a:rPr lang="fr-CA" baseline="0" dirty="0" err="1" smtClean="0"/>
              <a:t>own</a:t>
            </a:r>
            <a:r>
              <a:rPr lang="fr-CA" baseline="0" dirty="0" smtClean="0"/>
              <a:t> practice as a </a:t>
            </a:r>
            <a:r>
              <a:rPr lang="fr-CA" baseline="0" dirty="0" err="1" smtClean="0"/>
              <a:t>teacher</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15</a:t>
            </a:fld>
            <a:endParaRPr lang="en-CA"/>
          </a:p>
        </p:txBody>
      </p:sp>
    </p:spTree>
    <p:extLst>
      <p:ext uri="{BB962C8B-B14F-4D97-AF65-F5344CB8AC3E}">
        <p14:creationId xmlns:p14="http://schemas.microsoft.com/office/powerpoint/2010/main" val="304786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What</a:t>
            </a:r>
            <a:r>
              <a:rPr lang="fr-CA" dirty="0" smtClean="0"/>
              <a:t> insights</a:t>
            </a:r>
            <a:r>
              <a:rPr lang="fr-CA" baseline="0" dirty="0" smtClean="0"/>
              <a:t> </a:t>
            </a:r>
            <a:r>
              <a:rPr lang="fr-CA" baseline="0" dirty="0" err="1" smtClean="0"/>
              <a:t>does</a:t>
            </a:r>
            <a:r>
              <a:rPr lang="fr-CA" baseline="0" dirty="0" smtClean="0"/>
              <a:t> </a:t>
            </a:r>
            <a:r>
              <a:rPr lang="fr-CA" baseline="0" dirty="0" err="1" smtClean="0"/>
              <a:t>this</a:t>
            </a:r>
            <a:r>
              <a:rPr lang="fr-CA" baseline="0" dirty="0" smtClean="0"/>
              <a:t> </a:t>
            </a:r>
            <a:r>
              <a:rPr lang="fr-CA" baseline="0" dirty="0" err="1" smtClean="0"/>
              <a:t>give</a:t>
            </a:r>
            <a:r>
              <a:rPr lang="fr-CA" baseline="0" dirty="0" smtClean="0"/>
              <a:t> </a:t>
            </a:r>
            <a:r>
              <a:rPr lang="fr-CA" baseline="0" dirty="0" err="1" smtClean="0"/>
              <a:t>you</a:t>
            </a:r>
            <a:r>
              <a:rPr lang="fr-CA" baseline="0" dirty="0" smtClean="0"/>
              <a:t> </a:t>
            </a:r>
            <a:r>
              <a:rPr lang="fr-CA" baseline="0" dirty="0" err="1" smtClean="0"/>
              <a:t>into</a:t>
            </a:r>
            <a:r>
              <a:rPr lang="fr-CA" baseline="0" dirty="0" smtClean="0"/>
              <a:t> </a:t>
            </a:r>
            <a:r>
              <a:rPr lang="fr-CA" baseline="0" dirty="0" err="1" smtClean="0"/>
              <a:t>your</a:t>
            </a:r>
            <a:r>
              <a:rPr lang="fr-CA" baseline="0" dirty="0" smtClean="0"/>
              <a:t> </a:t>
            </a:r>
            <a:r>
              <a:rPr lang="fr-CA" baseline="0" dirty="0" err="1" smtClean="0"/>
              <a:t>own</a:t>
            </a:r>
            <a:r>
              <a:rPr lang="fr-CA" baseline="0" dirty="0" smtClean="0"/>
              <a:t> practice as a </a:t>
            </a:r>
            <a:r>
              <a:rPr lang="fr-CA" baseline="0" dirty="0" err="1" smtClean="0"/>
              <a:t>teacher</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16</a:t>
            </a:fld>
            <a:endParaRPr lang="en-CA"/>
          </a:p>
        </p:txBody>
      </p:sp>
    </p:spTree>
    <p:extLst>
      <p:ext uri="{BB962C8B-B14F-4D97-AF65-F5344CB8AC3E}">
        <p14:creationId xmlns:p14="http://schemas.microsoft.com/office/powerpoint/2010/main" val="304786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5CFD53-0E43-43B4-BC38-25FE39066F32}" type="slidenum">
              <a:rPr lang="en-CA" smtClean="0"/>
              <a:pPr/>
              <a:t>17</a:t>
            </a:fld>
            <a:endParaRPr lang="en-CA"/>
          </a:p>
        </p:txBody>
      </p:sp>
    </p:spTree>
    <p:extLst>
      <p:ext uri="{BB962C8B-B14F-4D97-AF65-F5344CB8AC3E}">
        <p14:creationId xmlns:p14="http://schemas.microsoft.com/office/powerpoint/2010/main" val="412312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923A7E0-7730-4718-8DC1-FFECF48FD63D}" type="datetimeFigureOut">
              <a:rPr lang="en-CA" smtClean="0"/>
              <a:pPr/>
              <a:t>13-04-03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364854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23A7E0-7730-4718-8DC1-FFECF48FD63D}" type="datetimeFigureOut">
              <a:rPr lang="en-CA" smtClean="0"/>
              <a:pPr/>
              <a:t>13-04-03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197297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23A7E0-7730-4718-8DC1-FFECF48FD63D}" type="datetimeFigureOut">
              <a:rPr lang="en-CA" smtClean="0"/>
              <a:pPr/>
              <a:t>13-04-03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383835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4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9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0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68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60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30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92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8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23A7E0-7730-4718-8DC1-FFECF48FD63D}" type="datetimeFigureOut">
              <a:rPr lang="en-CA" smtClean="0"/>
              <a:pPr/>
              <a:t>13-04-03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41895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2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44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A1F2541-099A-CC4C-A6F4-37F2E7624305}" type="datetimeFigureOut">
              <a:rPr lang="en-US" smtClean="0">
                <a:solidFill>
                  <a:prstClr val="black">
                    <a:tint val="75000"/>
                  </a:prstClr>
                </a:solidFill>
              </a:rPr>
              <a:pPr/>
              <a:t>13-04-03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4DAEA-0A00-0A4D-82B3-615EB3229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61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C868F-6F6C-B142-9255-0DF4975FF9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748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3A7E0-7730-4718-8DC1-FFECF48FD63D}" type="datetimeFigureOut">
              <a:rPr lang="en-CA" smtClean="0"/>
              <a:pPr/>
              <a:t>13-04-03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361605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923A7E0-7730-4718-8DC1-FFECF48FD63D}" type="datetimeFigureOut">
              <a:rPr lang="en-CA" smtClean="0"/>
              <a:pPr/>
              <a:t>13-04-03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40887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923A7E0-7730-4718-8DC1-FFECF48FD63D}" type="datetimeFigureOut">
              <a:rPr lang="en-CA" smtClean="0"/>
              <a:pPr/>
              <a:t>13-04-03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133510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923A7E0-7730-4718-8DC1-FFECF48FD63D}" type="datetimeFigureOut">
              <a:rPr lang="en-CA" smtClean="0"/>
              <a:pPr/>
              <a:t>13-04-03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377484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3A7E0-7730-4718-8DC1-FFECF48FD63D}" type="datetimeFigureOut">
              <a:rPr lang="en-CA" smtClean="0"/>
              <a:pPr/>
              <a:t>13-04-03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282912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3A7E0-7730-4718-8DC1-FFECF48FD63D}" type="datetimeFigureOut">
              <a:rPr lang="en-CA" smtClean="0"/>
              <a:pPr/>
              <a:t>13-04-03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307854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3A7E0-7730-4718-8DC1-FFECF48FD63D}" type="datetimeFigureOut">
              <a:rPr lang="en-CA" smtClean="0"/>
              <a:pPr/>
              <a:t>13-04-03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9FE1F1-0063-4D92-B7E9-AB6173E0E65D}" type="slidenum">
              <a:rPr lang="en-CA" smtClean="0"/>
              <a:pPr/>
              <a:t>‹#›</a:t>
            </a:fld>
            <a:endParaRPr lang="en-CA"/>
          </a:p>
        </p:txBody>
      </p:sp>
    </p:spTree>
    <p:extLst>
      <p:ext uri="{BB962C8B-B14F-4D97-AF65-F5344CB8AC3E}">
        <p14:creationId xmlns:p14="http://schemas.microsoft.com/office/powerpoint/2010/main" val="4214969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3A7E0-7730-4718-8DC1-FFECF48FD63D}" type="datetimeFigureOut">
              <a:rPr lang="en-CA" smtClean="0"/>
              <a:pPr/>
              <a:t>13-04-03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FE1F1-0063-4D92-B7E9-AB6173E0E65D}" type="slidenum">
              <a:rPr lang="en-CA" smtClean="0"/>
              <a:pPr/>
              <a:t>‹#›</a:t>
            </a:fld>
            <a:endParaRPr lang="en-CA"/>
          </a:p>
        </p:txBody>
      </p:sp>
    </p:spTree>
    <p:extLst>
      <p:ext uri="{BB962C8B-B14F-4D97-AF65-F5344CB8AC3E}">
        <p14:creationId xmlns:p14="http://schemas.microsoft.com/office/powerpoint/2010/main" val="1194696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A1F2541-099A-CC4C-A6F4-37F2E7624305}" type="datetimeFigureOut">
              <a:rPr lang="en-US" smtClean="0">
                <a:solidFill>
                  <a:prstClr val="black">
                    <a:tint val="75000"/>
                  </a:prstClr>
                </a:solidFill>
              </a:rPr>
              <a:pPr defTabSz="457200"/>
              <a:t>13-04-03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ED4DAEA-0A00-0A4D-82B3-615EB3229DF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70388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hyperlink" Target="http://www.imiaweb.org/uploads/pages/219_5..doc"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329922" cy="1600327"/>
          </a:xfrm>
        </p:spPr>
        <p:txBody>
          <a:bodyPr>
            <a:noAutofit/>
          </a:bodyPr>
          <a:lstStyle/>
          <a:p>
            <a:r>
              <a:rPr lang="en-CA" sz="3200" b="1" dirty="0">
                <a:ln w="13335" cmpd="sng">
                  <a:noFill/>
                  <a:prstDash val="solid"/>
                </a:ln>
              </a:rPr>
              <a:t>Making Schools and Classrooms Safe Spaces for Minority Sexual Identity Student </a:t>
            </a:r>
            <a:r>
              <a:rPr lang="en-CA" sz="3200" b="1" dirty="0" smtClean="0">
                <a:ln w="13335" cmpd="sng">
                  <a:noFill/>
                  <a:prstDash val="solid"/>
                </a:ln>
              </a:rPr>
              <a:t>Teachers</a:t>
            </a:r>
            <a:endParaRPr lang="en-CA" sz="3200" b="1" dirty="0">
              <a:ln w="13335" cmpd="sng">
                <a:noFill/>
                <a:prstDash val="solid"/>
              </a:ln>
            </a:endParaRPr>
          </a:p>
        </p:txBody>
      </p:sp>
      <p:sp>
        <p:nvSpPr>
          <p:cNvPr id="3" name="Subtitle 2"/>
          <p:cNvSpPr>
            <a:spLocks noGrp="1"/>
          </p:cNvSpPr>
          <p:nvPr>
            <p:ph type="subTitle" idx="1"/>
          </p:nvPr>
        </p:nvSpPr>
        <p:spPr>
          <a:xfrm>
            <a:off x="323637" y="1676401"/>
            <a:ext cx="3276600" cy="2362200"/>
          </a:xfrm>
        </p:spPr>
        <p:txBody>
          <a:bodyPr>
            <a:noAutofit/>
          </a:bodyPr>
          <a:lstStyle/>
          <a:p>
            <a:pPr algn="l"/>
            <a:r>
              <a:rPr lang="en-CA" sz="2800" dirty="0">
                <a:solidFill>
                  <a:srgbClr val="FF0000"/>
                </a:solidFill>
              </a:rPr>
              <a:t>Sensitizing Cooperating Teachers and School Communities to Their Needs</a:t>
            </a:r>
          </a:p>
        </p:txBody>
      </p:sp>
      <p:sp>
        <p:nvSpPr>
          <p:cNvPr id="4" name="Parallelogram 3"/>
          <p:cNvSpPr/>
          <p:nvPr/>
        </p:nvSpPr>
        <p:spPr>
          <a:xfrm>
            <a:off x="228600" y="5181600"/>
            <a:ext cx="8585200" cy="1371600"/>
          </a:xfrm>
          <a:prstGeom prst="parallelogram">
            <a:avLst/>
          </a:prstGeom>
          <a:gradFill>
            <a:gsLst>
              <a:gs pos="100000">
                <a:schemeClr val="accent5">
                  <a:lumMod val="60000"/>
                  <a:lumOff val="40000"/>
                  <a:alpha val="26000"/>
                </a:schemeClr>
              </a:gs>
              <a:gs pos="100000">
                <a:schemeClr val="accent1">
                  <a:tint val="95500"/>
                  <a:shade val="100000"/>
                  <a:satMod val="15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fr-CA" dirty="0" smtClean="0">
                <a:solidFill>
                  <a:schemeClr val="tx1"/>
                </a:solidFill>
              </a:rPr>
              <a:t>Fiona J. Benson, Ph.D.</a:t>
            </a:r>
          </a:p>
          <a:p>
            <a:pPr algn="r"/>
            <a:r>
              <a:rPr lang="fr-CA" dirty="0" smtClean="0">
                <a:solidFill>
                  <a:schemeClr val="tx1"/>
                </a:solidFill>
              </a:rPr>
              <a:t>Tara Flanagan, Ph.D.</a:t>
            </a:r>
          </a:p>
          <a:p>
            <a:pPr algn="r"/>
            <a:r>
              <a:rPr lang="fr-CA" dirty="0" err="1" smtClean="0">
                <a:solidFill>
                  <a:schemeClr val="tx1"/>
                </a:solidFill>
              </a:rPr>
              <a:t>Feb</a:t>
            </a:r>
            <a:r>
              <a:rPr lang="fr-CA" dirty="0" smtClean="0">
                <a:solidFill>
                  <a:schemeClr val="tx1"/>
                </a:solidFill>
              </a:rPr>
              <a:t>. 11 LCEEQ Conference 2013 </a:t>
            </a:r>
            <a:endParaRPr lang="en-CA"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878" y="1600200"/>
            <a:ext cx="4518644" cy="33889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8" y="5652217"/>
            <a:ext cx="2533439" cy="596181"/>
          </a:xfrm>
          <a:prstGeom prst="rect">
            <a:avLst/>
          </a:prstGeom>
        </p:spPr>
      </p:pic>
    </p:spTree>
    <p:extLst>
      <p:ext uri="{BB962C8B-B14F-4D97-AF65-F5344CB8AC3E}">
        <p14:creationId xmlns:p14="http://schemas.microsoft.com/office/powerpoint/2010/main" val="17479429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772400" cy="1143000"/>
          </a:xfrm>
        </p:spPr>
        <p:txBody>
          <a:bodyPr>
            <a:normAutofit/>
          </a:bodyPr>
          <a:lstStyle/>
          <a:p>
            <a:pPr algn="ctr"/>
            <a:r>
              <a:rPr lang="fr-CA" dirty="0" smtClean="0"/>
              <a:t>Brainstorming </a:t>
            </a:r>
            <a:endParaRPr lang="en-CA" sz="2400" b="0" dirty="0"/>
          </a:p>
        </p:txBody>
      </p:sp>
      <p:sp>
        <p:nvSpPr>
          <p:cNvPr id="5" name="TextBox 4"/>
          <p:cNvSpPr txBox="1"/>
          <p:nvPr/>
        </p:nvSpPr>
        <p:spPr>
          <a:xfrm>
            <a:off x="609600" y="1823154"/>
            <a:ext cx="4267200" cy="646331"/>
          </a:xfrm>
          <a:prstGeom prst="rect">
            <a:avLst/>
          </a:prstGeom>
          <a:noFill/>
        </p:spPr>
        <p:txBody>
          <a:bodyPr wrap="square" rtlCol="0">
            <a:spAutoFit/>
          </a:bodyPr>
          <a:lstStyle/>
          <a:p>
            <a:r>
              <a:rPr lang="en-CA" dirty="0"/>
              <a:t/>
            </a:r>
            <a:br>
              <a:rPr lang="en-CA" dirty="0"/>
            </a:br>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76400"/>
            <a:ext cx="4341283" cy="2895600"/>
          </a:xfrm>
          <a:prstGeom prst="rect">
            <a:avLst/>
          </a:prstGeom>
        </p:spPr>
      </p:pic>
      <p:sp>
        <p:nvSpPr>
          <p:cNvPr id="4" name="TextBox 3"/>
          <p:cNvSpPr txBox="1"/>
          <p:nvPr/>
        </p:nvSpPr>
        <p:spPr>
          <a:xfrm>
            <a:off x="5257800" y="1676400"/>
            <a:ext cx="3505200" cy="3385542"/>
          </a:xfrm>
          <a:prstGeom prst="rect">
            <a:avLst/>
          </a:prstGeom>
          <a:noFill/>
        </p:spPr>
        <p:txBody>
          <a:bodyPr wrap="square" rtlCol="0">
            <a:spAutoFit/>
          </a:bodyPr>
          <a:lstStyle/>
          <a:p>
            <a:r>
              <a:rPr lang="fr-CA" sz="2800" dirty="0" smtClean="0"/>
              <a:t>In groups of 3, </a:t>
            </a:r>
            <a:r>
              <a:rPr lang="fr-CA" sz="2800" dirty="0" err="1" smtClean="0"/>
              <a:t>list</a:t>
            </a:r>
            <a:r>
              <a:rPr lang="fr-CA" sz="2800" dirty="0" smtClean="0"/>
              <a:t>, on the </a:t>
            </a:r>
            <a:r>
              <a:rPr lang="fr-CA" sz="2800" dirty="0" err="1" smtClean="0"/>
              <a:t>paper</a:t>
            </a:r>
            <a:r>
              <a:rPr lang="fr-CA" sz="2800" dirty="0" smtClean="0"/>
              <a:t> </a:t>
            </a:r>
            <a:r>
              <a:rPr lang="fr-CA" sz="2800" dirty="0" err="1" smtClean="0"/>
              <a:t>provided</a:t>
            </a:r>
            <a:r>
              <a:rPr lang="fr-CA" sz="2800" dirty="0" smtClean="0"/>
              <a:t>, </a:t>
            </a:r>
            <a:r>
              <a:rPr lang="fr-CA" sz="2800" dirty="0" err="1" smtClean="0"/>
              <a:t>ways</a:t>
            </a:r>
            <a:r>
              <a:rPr lang="fr-CA" sz="2800" dirty="0" smtClean="0"/>
              <a:t> in </a:t>
            </a:r>
            <a:r>
              <a:rPr lang="fr-CA" sz="2800" dirty="0" err="1" smtClean="0"/>
              <a:t>which</a:t>
            </a:r>
            <a:r>
              <a:rPr lang="fr-CA" sz="2800" dirty="0" smtClean="0"/>
              <a:t> </a:t>
            </a:r>
            <a:r>
              <a:rPr lang="fr-CA" sz="2800" dirty="0" err="1" smtClean="0"/>
              <a:t>you</a:t>
            </a:r>
            <a:r>
              <a:rPr lang="fr-CA" sz="2800" dirty="0" smtClean="0"/>
              <a:t> </a:t>
            </a:r>
            <a:r>
              <a:rPr lang="fr-CA" sz="2800" dirty="0" err="1" smtClean="0"/>
              <a:t>can</a:t>
            </a:r>
            <a:r>
              <a:rPr lang="fr-CA" sz="2800" dirty="0" smtClean="0"/>
              <a:t> </a:t>
            </a:r>
            <a:r>
              <a:rPr lang="en-US" sz="2800" b="1" dirty="0"/>
              <a:t>affirm, welcome and care for your queer student </a:t>
            </a:r>
            <a:r>
              <a:rPr lang="en-US" sz="2800" b="1" dirty="0" smtClean="0"/>
              <a:t>teachers. </a:t>
            </a:r>
          </a:p>
          <a:p>
            <a:r>
              <a:rPr lang="en-US" sz="2800" dirty="0" smtClean="0"/>
              <a:t>(20 minutes)</a:t>
            </a:r>
            <a:endParaRPr lang="en-CA" sz="2800" dirty="0"/>
          </a:p>
          <a:p>
            <a:endParaRPr lang="en-CA" dirty="0"/>
          </a:p>
        </p:txBody>
      </p:sp>
      <p:sp>
        <p:nvSpPr>
          <p:cNvPr id="7" name="Rectangle 6"/>
          <p:cNvSpPr/>
          <p:nvPr/>
        </p:nvSpPr>
        <p:spPr>
          <a:xfrm>
            <a:off x="609600" y="5085644"/>
            <a:ext cx="5715000" cy="584775"/>
          </a:xfrm>
          <a:prstGeom prst="rect">
            <a:avLst/>
          </a:prstGeom>
        </p:spPr>
        <p:txBody>
          <a:bodyPr wrap="square">
            <a:spAutoFit/>
          </a:bodyPr>
          <a:lstStyle/>
          <a:p>
            <a:r>
              <a:rPr lang="fr-CA" sz="3200" dirty="0" smtClean="0"/>
              <a:t>Sharing (5 minutes per group)</a:t>
            </a:r>
            <a:endParaRPr lang="en-CA" sz="3200" dirty="0"/>
          </a:p>
        </p:txBody>
      </p:sp>
    </p:spTree>
    <p:extLst>
      <p:ext uri="{BB962C8B-B14F-4D97-AF65-F5344CB8AC3E}">
        <p14:creationId xmlns:p14="http://schemas.microsoft.com/office/powerpoint/2010/main" val="1908101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 y="76200"/>
            <a:ext cx="9067800" cy="868362"/>
          </a:xfrm>
        </p:spPr>
        <p:txBody>
          <a:bodyPr>
            <a:noAutofit/>
          </a:bodyPr>
          <a:lstStyle/>
          <a:p>
            <a:r>
              <a:rPr lang="en-US" sz="2400" b="1" dirty="0" smtClean="0"/>
              <a:t>Ways </a:t>
            </a:r>
            <a:r>
              <a:rPr lang="en-US" sz="2400" b="1" dirty="0"/>
              <a:t>to affirm, welcome and care </a:t>
            </a:r>
            <a:r>
              <a:rPr lang="en-US" sz="2400" b="1" dirty="0" smtClean="0"/>
              <a:t>for queer student teachers</a:t>
            </a:r>
            <a:endParaRPr lang="en-CA" sz="2400" dirty="0"/>
          </a:p>
        </p:txBody>
      </p:sp>
      <p:pic>
        <p:nvPicPr>
          <p:cNvPr id="2050" name="Picture 2" descr="http://t2.gstatic.com/images?q=tbn:ANd9GcRg1QhNH_z0yr0cxJlgmHnmS1YMQAfbTtJIX1k0GK-2ugil9bfQ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4122292"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885932"/>
            <a:ext cx="8382000" cy="2739211"/>
          </a:xfrm>
          <a:prstGeom prst="rect">
            <a:avLst/>
          </a:prstGeom>
          <a:noFill/>
        </p:spPr>
        <p:txBody>
          <a:bodyPr wrap="square" rtlCol="0">
            <a:spAutoFit/>
          </a:bodyPr>
          <a:lstStyle/>
          <a:p>
            <a:pPr marL="342900" lvl="0" indent="-342900">
              <a:spcAft>
                <a:spcPts val="600"/>
              </a:spcAft>
              <a:buFont typeface="Arial" pitchFamily="34" charset="0"/>
              <a:buChar char="•"/>
            </a:pPr>
            <a:r>
              <a:rPr lang="en-US" sz="2400" dirty="0" smtClean="0">
                <a:cs typeface="Calibri" pitchFamily="34" charset="0"/>
              </a:rPr>
              <a:t>Use inclusive language that implicitly allows for queer possibilities (e.g., “parent” rather than “mother” or “father”; “spouse/partner” rather than “wife” or “husband”; “date” rather than “boyfriend” or “girlfriend”).</a:t>
            </a:r>
            <a:endParaRPr lang="en-CA" sz="2400" dirty="0" smtClean="0">
              <a:cs typeface="Calibri" pitchFamily="34" charset="0"/>
            </a:endParaRPr>
          </a:p>
          <a:p>
            <a:pPr marL="342900" indent="-342900">
              <a:spcAft>
                <a:spcPts val="600"/>
              </a:spcAft>
              <a:buFont typeface="Arial" pitchFamily="34" charset="0"/>
              <a:buChar char="•"/>
            </a:pPr>
            <a:r>
              <a:rPr lang="en-US" sz="2400" dirty="0" smtClean="0">
                <a:effectLst/>
              </a:rPr>
              <a:t>Raise the visibility of queer people, issues and history in your curriculum.</a:t>
            </a:r>
          </a:p>
          <a:p>
            <a:pPr marL="342900" indent="-342900">
              <a:buFont typeface="Arial" pitchFamily="34" charset="0"/>
              <a:buChar char="•"/>
            </a:pPr>
            <a:endParaRPr lang="en-CA" dirty="0">
              <a:effectLst/>
            </a:endParaRPr>
          </a:p>
        </p:txBody>
      </p:sp>
      <p:sp>
        <p:nvSpPr>
          <p:cNvPr id="2" name="TextBox 1"/>
          <p:cNvSpPr txBox="1"/>
          <p:nvPr/>
        </p:nvSpPr>
        <p:spPr>
          <a:xfrm>
            <a:off x="4619978" y="762000"/>
            <a:ext cx="4267200" cy="3123932"/>
          </a:xfrm>
          <a:prstGeom prst="rect">
            <a:avLst/>
          </a:prstGeom>
          <a:noFill/>
        </p:spPr>
        <p:txBody>
          <a:bodyPr wrap="square" rtlCol="0">
            <a:spAutoFit/>
          </a:bodyPr>
          <a:lstStyle/>
          <a:p>
            <a:pPr marL="342900" indent="-342900">
              <a:spcAft>
                <a:spcPts val="600"/>
              </a:spcAft>
              <a:buFont typeface="Arial" pitchFamily="34" charset="0"/>
              <a:buChar char="•"/>
            </a:pPr>
            <a:r>
              <a:rPr lang="en-US" sz="2400" dirty="0"/>
              <a:t>Intervene immediately, quickly and consistently against homophobia, heterosexism and </a:t>
            </a:r>
            <a:r>
              <a:rPr lang="en-US" sz="2400" dirty="0" err="1"/>
              <a:t>transphobia</a:t>
            </a:r>
            <a:r>
              <a:rPr lang="en-US" sz="2400" dirty="0"/>
              <a:t>.</a:t>
            </a:r>
          </a:p>
          <a:p>
            <a:pPr marL="342900" indent="-342900">
              <a:spcAft>
                <a:spcPts val="600"/>
              </a:spcAft>
              <a:buFont typeface="Arial" pitchFamily="34" charset="0"/>
              <a:buChar char="•"/>
            </a:pPr>
            <a:r>
              <a:rPr lang="en-US" sz="2400" dirty="0"/>
              <a:t>Watch your own language and be aware of your own </a:t>
            </a:r>
            <a:r>
              <a:rPr lang="en-US" sz="2400" dirty="0" err="1"/>
              <a:t>behaviours</a:t>
            </a:r>
            <a:r>
              <a:rPr lang="en-US" sz="2400" dirty="0"/>
              <a:t>.</a:t>
            </a:r>
          </a:p>
        </p:txBody>
      </p:sp>
    </p:spTree>
    <p:extLst>
      <p:ext uri="{BB962C8B-B14F-4D97-AF65-F5344CB8AC3E}">
        <p14:creationId xmlns:p14="http://schemas.microsoft.com/office/powerpoint/2010/main" val="231347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Ways to affirm, welcome and care for queer student teachers</a:t>
            </a:r>
            <a:endParaRPr lang="en-CA" sz="2400" dirty="0"/>
          </a:p>
        </p:txBody>
      </p:sp>
      <p:sp>
        <p:nvSpPr>
          <p:cNvPr id="3" name="Content Placeholder 2"/>
          <p:cNvSpPr>
            <a:spLocks noGrp="1"/>
          </p:cNvSpPr>
          <p:nvPr>
            <p:ph idx="1"/>
          </p:nvPr>
        </p:nvSpPr>
        <p:spPr>
          <a:xfrm>
            <a:off x="355600" y="1143000"/>
            <a:ext cx="4724400" cy="2971800"/>
          </a:xfrm>
        </p:spPr>
        <p:txBody>
          <a:bodyPr>
            <a:normAutofit fontScale="85000" lnSpcReduction="20000"/>
          </a:bodyPr>
          <a:lstStyle/>
          <a:p>
            <a:pPr lvl="0">
              <a:spcAft>
                <a:spcPts val="600"/>
              </a:spcAft>
            </a:pPr>
            <a:r>
              <a:rPr lang="en-US" sz="2800" dirty="0">
                <a:cs typeface="Calibri" pitchFamily="34" charset="0"/>
              </a:rPr>
              <a:t>In response to the question, “why do we have to learn about this?”: “Because our community is made up of all kinds of people and it will help us get along, even if we think we don’t like one another.” </a:t>
            </a:r>
            <a:endParaRPr lang="en-CA" sz="2800" dirty="0">
              <a:cs typeface="Calibri" pitchFamily="34" charset="0"/>
            </a:endParaRPr>
          </a:p>
          <a:p>
            <a:pPr>
              <a:spcAft>
                <a:spcPts val="600"/>
              </a:spcAft>
            </a:pPr>
            <a:r>
              <a:rPr lang="en-US" sz="2800" dirty="0"/>
              <a:t>If you feel ready and able, come out as a queer teacher or clearly identify as a queer- </a:t>
            </a:r>
            <a:r>
              <a:rPr lang="en-US" sz="2800" dirty="0" smtClean="0"/>
              <a:t>ally.</a:t>
            </a:r>
          </a:p>
        </p:txBody>
      </p:sp>
      <p:pic>
        <p:nvPicPr>
          <p:cNvPr id="4098" name="Picture 2" descr="http://redwoodbark.org/wp-content/uploads/2012/11/ally-week-ribbons-370x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822" y="1447800"/>
            <a:ext cx="3524250" cy="2343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5600" y="4114800"/>
            <a:ext cx="8763000" cy="2369880"/>
          </a:xfrm>
          <a:prstGeom prst="rect">
            <a:avLst/>
          </a:prstGeom>
          <a:noFill/>
        </p:spPr>
        <p:txBody>
          <a:bodyPr wrap="square" rtlCol="0">
            <a:spAutoFit/>
          </a:bodyPr>
          <a:lstStyle/>
          <a:p>
            <a:pPr marL="285750" lvl="0" indent="-285750">
              <a:spcAft>
                <a:spcPts val="600"/>
              </a:spcAft>
              <a:buFont typeface="Arial" pitchFamily="34" charset="0"/>
              <a:buChar char="•"/>
            </a:pPr>
            <a:r>
              <a:rPr lang="en-US" sz="2400" dirty="0">
                <a:cs typeface="Calibri" pitchFamily="34" charset="0"/>
              </a:rPr>
              <a:t>Present sexual minority issues without embarrassment or condemnation – signal your acceptance of diversity and different expressions of sexuality and identity.</a:t>
            </a:r>
            <a:endParaRPr lang="en-CA" sz="2400" dirty="0">
              <a:cs typeface="Calibri" pitchFamily="34" charset="0"/>
            </a:endParaRPr>
          </a:p>
          <a:p>
            <a:pPr marL="285750" lvl="0" indent="-285750">
              <a:spcAft>
                <a:spcPts val="600"/>
              </a:spcAft>
              <a:buFont typeface="Arial" pitchFamily="34" charset="0"/>
              <a:buChar char="•"/>
            </a:pPr>
            <a:r>
              <a:rPr lang="en-US" sz="2400" dirty="0">
                <a:cs typeface="Calibri" pitchFamily="34" charset="0"/>
              </a:rPr>
              <a:t>Do not signal “controversial topic today” – guard against tokenism and a patronizing attitude.  </a:t>
            </a:r>
            <a:endParaRPr lang="en-CA" sz="2400" dirty="0"/>
          </a:p>
          <a:p>
            <a:endParaRPr lang="en-CA" dirty="0"/>
          </a:p>
        </p:txBody>
      </p:sp>
    </p:spTree>
    <p:extLst>
      <p:ext uri="{BB962C8B-B14F-4D97-AF65-F5344CB8AC3E}">
        <p14:creationId xmlns:p14="http://schemas.microsoft.com/office/powerpoint/2010/main" val="28896201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fr-CA" b="1" dirty="0" err="1"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You’re</a:t>
            </a:r>
            <a:r>
              <a:rPr lang="fr-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 on the Spot! </a:t>
            </a:r>
            <a:br>
              <a:rPr lang="fr-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br>
            <a:r>
              <a:rPr lang="fr-CA" sz="4000" dirty="0" smtClean="0">
                <a:ln w="1905"/>
                <a:effectLst>
                  <a:innerShdw blurRad="69850" dist="43180" dir="5400000">
                    <a:srgbClr val="000000">
                      <a:alpha val="65000"/>
                    </a:srgbClr>
                  </a:innerShdw>
                </a:effectLst>
              </a:rPr>
              <a:t>In groups of 5</a:t>
            </a:r>
            <a:r>
              <a:rPr lang="fr-CA" dirty="0" smtClean="0"/>
              <a:t/>
            </a:r>
            <a:br>
              <a:rPr lang="fr-CA" dirty="0" smtClean="0"/>
            </a:br>
            <a:endParaRPr lang="en-CA" b="1" dirty="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pPr marL="0" indent="0">
              <a:buNone/>
            </a:pPr>
            <a:r>
              <a:rPr lang="fr-CA" b="1" dirty="0" err="1" smtClean="0"/>
              <a:t>Your</a:t>
            </a:r>
            <a:r>
              <a:rPr lang="fr-CA" b="1" dirty="0" smtClean="0"/>
              <a:t> </a:t>
            </a:r>
            <a:r>
              <a:rPr lang="fr-CA" b="1" dirty="0" err="1" smtClean="0"/>
              <a:t>student</a:t>
            </a:r>
            <a:r>
              <a:rPr lang="fr-CA" b="1" dirty="0" smtClean="0"/>
              <a:t> </a:t>
            </a:r>
            <a:r>
              <a:rPr lang="fr-CA" b="1" dirty="0" err="1" smtClean="0"/>
              <a:t>teacher</a:t>
            </a:r>
            <a:r>
              <a:rPr lang="fr-CA" b="1" dirty="0" smtClean="0"/>
              <a:t> </a:t>
            </a:r>
            <a:r>
              <a:rPr lang="fr-CA" b="1" dirty="0" err="1" smtClean="0"/>
              <a:t>asks</a:t>
            </a:r>
            <a:r>
              <a:rPr lang="fr-CA" b="1" dirty="0" smtClean="0"/>
              <a:t> </a:t>
            </a:r>
            <a:r>
              <a:rPr lang="fr-CA" b="1" dirty="0" err="1" smtClean="0"/>
              <a:t>you</a:t>
            </a:r>
            <a:r>
              <a:rPr lang="fr-CA" b="1" dirty="0" smtClean="0"/>
              <a:t> the </a:t>
            </a:r>
            <a:r>
              <a:rPr lang="fr-CA" b="1" dirty="0" err="1" smtClean="0"/>
              <a:t>following</a:t>
            </a:r>
            <a:r>
              <a:rPr lang="fr-CA" b="1" dirty="0" smtClean="0"/>
              <a:t> questions.  </a:t>
            </a:r>
            <a:r>
              <a:rPr lang="fr-CA" b="1" dirty="0" err="1" smtClean="0"/>
              <a:t>What</a:t>
            </a:r>
            <a:r>
              <a:rPr lang="fr-CA" b="1" dirty="0" smtClean="0"/>
              <a:t> do </a:t>
            </a:r>
            <a:r>
              <a:rPr lang="fr-CA" b="1" dirty="0" err="1" smtClean="0"/>
              <a:t>you</a:t>
            </a:r>
            <a:r>
              <a:rPr lang="fr-CA" b="1" dirty="0" smtClean="0"/>
              <a:t> </a:t>
            </a:r>
            <a:r>
              <a:rPr lang="fr-CA" b="1" dirty="0" err="1" smtClean="0"/>
              <a:t>answer</a:t>
            </a:r>
            <a:r>
              <a:rPr lang="fr-CA" b="1" dirty="0" smtClean="0"/>
              <a:t>?  </a:t>
            </a:r>
            <a:r>
              <a:rPr lang="fr-CA" dirty="0" smtClean="0"/>
              <a:t>(10 minutes)</a:t>
            </a:r>
          </a:p>
          <a:p>
            <a:pPr marL="514350" indent="-514350">
              <a:buAutoNum type="arabicPeriod"/>
            </a:pPr>
            <a:r>
              <a:rPr lang="fr-CA" dirty="0" err="1" smtClean="0"/>
              <a:t>What</a:t>
            </a:r>
            <a:r>
              <a:rPr lang="fr-CA" dirty="0" smtClean="0"/>
              <a:t> </a:t>
            </a:r>
            <a:r>
              <a:rPr lang="fr-CA" dirty="0" err="1" smtClean="0"/>
              <a:t>should</a:t>
            </a:r>
            <a:r>
              <a:rPr lang="fr-CA" dirty="0" smtClean="0"/>
              <a:t> I do if a </a:t>
            </a:r>
            <a:r>
              <a:rPr lang="fr-CA" dirty="0" err="1" smtClean="0"/>
              <a:t>student</a:t>
            </a:r>
            <a:r>
              <a:rPr lang="fr-CA" dirty="0" smtClean="0"/>
              <a:t> </a:t>
            </a:r>
            <a:r>
              <a:rPr lang="fr-CA" dirty="0" err="1" smtClean="0"/>
              <a:t>asks</a:t>
            </a:r>
            <a:r>
              <a:rPr lang="fr-CA" dirty="0" smtClean="0"/>
              <a:t> me if </a:t>
            </a:r>
            <a:r>
              <a:rPr lang="fr-CA" dirty="0" err="1" smtClean="0"/>
              <a:t>I’m</a:t>
            </a:r>
            <a:r>
              <a:rPr lang="fr-CA" dirty="0" smtClean="0"/>
              <a:t> </a:t>
            </a:r>
            <a:r>
              <a:rPr lang="fr-CA" dirty="0" err="1" smtClean="0"/>
              <a:t>queer</a:t>
            </a:r>
            <a:r>
              <a:rPr lang="fr-CA" dirty="0" smtClean="0"/>
              <a:t> </a:t>
            </a:r>
            <a:r>
              <a:rPr lang="fr-CA" dirty="0" err="1" smtClean="0"/>
              <a:t>during</a:t>
            </a:r>
            <a:r>
              <a:rPr lang="fr-CA" dirty="0" smtClean="0"/>
              <a:t> class?</a:t>
            </a:r>
          </a:p>
          <a:p>
            <a:pPr marL="514350" indent="-514350">
              <a:buAutoNum type="arabicPeriod"/>
            </a:pPr>
            <a:r>
              <a:rPr lang="fr-CA" dirty="0" smtClean="0"/>
              <a:t>How </a:t>
            </a:r>
            <a:r>
              <a:rPr lang="fr-CA" dirty="0" err="1" smtClean="0"/>
              <a:t>should</a:t>
            </a:r>
            <a:r>
              <a:rPr lang="fr-CA" dirty="0" smtClean="0"/>
              <a:t> I </a:t>
            </a:r>
            <a:r>
              <a:rPr lang="fr-CA" dirty="0" err="1" smtClean="0"/>
              <a:t>respond</a:t>
            </a:r>
            <a:r>
              <a:rPr lang="fr-CA" dirty="0" smtClean="0"/>
              <a:t> if </a:t>
            </a:r>
            <a:r>
              <a:rPr lang="fr-CA" dirty="0" err="1" smtClean="0"/>
              <a:t>students</a:t>
            </a:r>
            <a:r>
              <a:rPr lang="fr-CA" dirty="0" smtClean="0"/>
              <a:t> </a:t>
            </a:r>
            <a:r>
              <a:rPr lang="fr-CA" dirty="0" err="1" smtClean="0"/>
              <a:t>make</a:t>
            </a:r>
            <a:r>
              <a:rPr lang="fr-CA" dirty="0" smtClean="0"/>
              <a:t> </a:t>
            </a:r>
            <a:r>
              <a:rPr lang="fr-CA" dirty="0" err="1" smtClean="0"/>
              <a:t>homophobic</a:t>
            </a:r>
            <a:r>
              <a:rPr lang="fr-CA" dirty="0" smtClean="0"/>
              <a:t> </a:t>
            </a:r>
            <a:r>
              <a:rPr lang="fr-CA" dirty="0" err="1" smtClean="0"/>
              <a:t>comments</a:t>
            </a:r>
            <a:r>
              <a:rPr lang="fr-CA" dirty="0" smtClean="0"/>
              <a:t> </a:t>
            </a:r>
            <a:r>
              <a:rPr lang="fr-CA" dirty="0" err="1" smtClean="0"/>
              <a:t>during</a:t>
            </a:r>
            <a:r>
              <a:rPr lang="fr-CA" dirty="0" smtClean="0"/>
              <a:t> class?</a:t>
            </a:r>
          </a:p>
          <a:p>
            <a:pPr marL="0" indent="0">
              <a:buNone/>
            </a:pPr>
            <a:endParaRPr lang="fr-CA" dirty="0" smtClean="0"/>
          </a:p>
          <a:p>
            <a:pPr marL="0" indent="0">
              <a:buNone/>
            </a:pPr>
            <a:r>
              <a:rPr lang="fr-CA" dirty="0" err="1" smtClean="0"/>
              <a:t>Share</a:t>
            </a:r>
            <a:r>
              <a:rPr lang="fr-CA" dirty="0" smtClean="0"/>
              <a:t> </a:t>
            </a:r>
            <a:r>
              <a:rPr lang="fr-CA" dirty="0" err="1" smtClean="0"/>
              <a:t>your</a:t>
            </a:r>
            <a:r>
              <a:rPr lang="fr-CA" dirty="0" smtClean="0"/>
              <a:t> </a:t>
            </a:r>
            <a:r>
              <a:rPr lang="fr-CA" dirty="0" err="1" smtClean="0"/>
              <a:t>response</a:t>
            </a:r>
            <a:r>
              <a:rPr lang="fr-CA" dirty="0" smtClean="0"/>
              <a:t> to Q1 or Q2 (1 minute)</a:t>
            </a:r>
            <a:endParaRPr lang="en-CA" dirty="0"/>
          </a:p>
        </p:txBody>
      </p:sp>
    </p:spTree>
    <p:extLst>
      <p:ext uri="{BB962C8B-B14F-4D97-AF65-F5344CB8AC3E}">
        <p14:creationId xmlns:p14="http://schemas.microsoft.com/office/powerpoint/2010/main" val="927607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7543800" cy="1143000"/>
          </a:xfrm>
        </p:spPr>
        <p:txBody>
          <a:bodyPr>
            <a:normAutofit/>
          </a:bodyPr>
          <a:lstStyle/>
          <a:p>
            <a:r>
              <a:rPr lang="fr-CA" dirty="0" err="1" smtClean="0"/>
              <a:t>Develop</a:t>
            </a:r>
            <a:r>
              <a:rPr lang="fr-CA" dirty="0" smtClean="0"/>
              <a:t> an Action Plan </a:t>
            </a:r>
            <a:br>
              <a:rPr lang="fr-CA" dirty="0" smtClean="0"/>
            </a:br>
            <a:r>
              <a:rPr lang="fr-CA" sz="1800" dirty="0" smtClean="0"/>
              <a:t>(30 </a:t>
            </a:r>
            <a:r>
              <a:rPr lang="fr-CA" sz="1800" dirty="0" err="1" smtClean="0"/>
              <a:t>mins</a:t>
            </a:r>
            <a:r>
              <a:rPr lang="fr-CA" sz="1800" dirty="0" smtClean="0"/>
              <a:t>) </a:t>
            </a:r>
            <a:endParaRPr lang="en-CA" sz="1800" dirty="0"/>
          </a:p>
        </p:txBody>
      </p:sp>
      <p:sp>
        <p:nvSpPr>
          <p:cNvPr id="7" name="TextBox 6"/>
          <p:cNvSpPr txBox="1"/>
          <p:nvPr/>
        </p:nvSpPr>
        <p:spPr>
          <a:xfrm>
            <a:off x="366713" y="6386899"/>
            <a:ext cx="8548687" cy="276999"/>
          </a:xfrm>
          <a:prstGeom prst="rect">
            <a:avLst/>
          </a:prstGeom>
          <a:noFill/>
        </p:spPr>
        <p:txBody>
          <a:bodyPr wrap="square" rtlCol="0">
            <a:spAutoFit/>
          </a:bodyPr>
          <a:lstStyle/>
          <a:p>
            <a:pPr algn="r"/>
            <a:r>
              <a:rPr lang="fr-CA" sz="1200" dirty="0" err="1" smtClean="0"/>
              <a:t>Adapted</a:t>
            </a:r>
            <a:r>
              <a:rPr lang="fr-CA" sz="1200" dirty="0" smtClean="0"/>
              <a:t>  </a:t>
            </a:r>
            <a:r>
              <a:rPr lang="fr-CA" sz="1200" dirty="0" err="1" smtClean="0"/>
              <a:t>with</a:t>
            </a:r>
            <a:r>
              <a:rPr lang="fr-CA" sz="1200" dirty="0" smtClean="0"/>
              <a:t>  permission </a:t>
            </a:r>
            <a:r>
              <a:rPr lang="fr-CA" sz="1200" dirty="0" err="1" smtClean="0"/>
              <a:t>from</a:t>
            </a:r>
            <a:r>
              <a:rPr lang="fr-CA" sz="1200" dirty="0" smtClean="0"/>
              <a:t> </a:t>
            </a:r>
            <a:r>
              <a:rPr lang="en-CA" sz="1200" dirty="0"/>
              <a:t>Committee Guidelines document for IMIA</a:t>
            </a:r>
            <a:r>
              <a:rPr lang="fr-CA" sz="1200" dirty="0" smtClean="0"/>
              <a:t> </a:t>
            </a:r>
            <a:r>
              <a:rPr lang="en-US" sz="1200" dirty="0"/>
              <a:t>: </a:t>
            </a:r>
            <a:r>
              <a:rPr lang="en-US" sz="1200" u="sng" dirty="0">
                <a:hlinkClick r:id="rId3"/>
              </a:rPr>
              <a:t>www.imiaweb.org/uploads/pages/219_5..doc</a:t>
            </a:r>
            <a:r>
              <a:rPr lang="fr-CA" sz="1200" dirty="0" smtClean="0"/>
              <a:t> </a:t>
            </a:r>
            <a:endParaRPr lang="en-CA" sz="1200" dirty="0"/>
          </a:p>
        </p:txBody>
      </p:sp>
      <p:sp>
        <p:nvSpPr>
          <p:cNvPr id="12" name="TextBox 11"/>
          <p:cNvSpPr txBox="1"/>
          <p:nvPr/>
        </p:nvSpPr>
        <p:spPr>
          <a:xfrm>
            <a:off x="290512" y="5105400"/>
            <a:ext cx="8701088" cy="830997"/>
          </a:xfrm>
          <a:prstGeom prst="rect">
            <a:avLst/>
          </a:prstGeom>
          <a:noFill/>
        </p:spPr>
        <p:txBody>
          <a:bodyPr wrap="square" rtlCol="0">
            <a:spAutoFit/>
          </a:bodyPr>
          <a:lstStyle/>
          <a:p>
            <a:r>
              <a:rPr lang="fr-CA" sz="2400" dirty="0" err="1" smtClean="0"/>
              <a:t>Using</a:t>
            </a:r>
            <a:r>
              <a:rPr lang="fr-CA" sz="2400" dirty="0" smtClean="0"/>
              <a:t> the </a:t>
            </a:r>
            <a:r>
              <a:rPr lang="fr-CA" sz="2400" dirty="0" err="1" smtClean="0"/>
              <a:t>template</a:t>
            </a:r>
            <a:r>
              <a:rPr lang="fr-CA" sz="2400" dirty="0" smtClean="0"/>
              <a:t>, </a:t>
            </a:r>
            <a:r>
              <a:rPr lang="fr-CA" sz="2400" dirty="0" err="1" smtClean="0"/>
              <a:t>identify</a:t>
            </a:r>
            <a:r>
              <a:rPr lang="fr-CA" sz="2400" dirty="0" smtClean="0"/>
              <a:t> </a:t>
            </a:r>
            <a:r>
              <a:rPr lang="fr-CA" sz="2400" dirty="0" err="1" smtClean="0"/>
              <a:t>steps</a:t>
            </a:r>
            <a:r>
              <a:rPr lang="fr-CA" sz="2400" dirty="0" smtClean="0"/>
              <a:t> </a:t>
            </a:r>
            <a:r>
              <a:rPr lang="fr-CA" sz="2400" dirty="0" err="1" smtClean="0"/>
              <a:t>you</a:t>
            </a:r>
            <a:r>
              <a:rPr lang="fr-CA" sz="2400" dirty="0" smtClean="0"/>
              <a:t> </a:t>
            </a:r>
            <a:r>
              <a:rPr lang="fr-CA" sz="2400" dirty="0" err="1" smtClean="0"/>
              <a:t>can</a:t>
            </a:r>
            <a:r>
              <a:rPr lang="fr-CA" sz="2400" dirty="0" smtClean="0"/>
              <a:t> </a:t>
            </a:r>
            <a:r>
              <a:rPr lang="fr-CA" sz="2400" dirty="0" err="1" smtClean="0"/>
              <a:t>take</a:t>
            </a:r>
            <a:r>
              <a:rPr lang="fr-CA" sz="2400" dirty="0" smtClean="0"/>
              <a:t> to </a:t>
            </a:r>
            <a:r>
              <a:rPr lang="fr-CA" sz="2400" dirty="0" err="1" smtClean="0"/>
              <a:t>create</a:t>
            </a:r>
            <a:r>
              <a:rPr lang="fr-CA" sz="2400" dirty="0" smtClean="0"/>
              <a:t> </a:t>
            </a:r>
            <a:r>
              <a:rPr lang="fr-CA" sz="2400" dirty="0" err="1" smtClean="0"/>
              <a:t>safe</a:t>
            </a:r>
            <a:r>
              <a:rPr lang="fr-CA" sz="2400" dirty="0" smtClean="0"/>
              <a:t> </a:t>
            </a:r>
            <a:r>
              <a:rPr lang="fr-CA" sz="2400" dirty="0" err="1" smtClean="0"/>
              <a:t>spaces</a:t>
            </a:r>
            <a:r>
              <a:rPr lang="fr-CA" sz="2400" dirty="0" smtClean="0"/>
              <a:t> for </a:t>
            </a:r>
            <a:r>
              <a:rPr lang="fr-CA" sz="2400" dirty="0" err="1" smtClean="0"/>
              <a:t>queer</a:t>
            </a:r>
            <a:r>
              <a:rPr lang="fr-CA" sz="2400" dirty="0" smtClean="0"/>
              <a:t> </a:t>
            </a:r>
            <a:r>
              <a:rPr lang="fr-CA" sz="2400" dirty="0" err="1" smtClean="0"/>
              <a:t>student</a:t>
            </a:r>
            <a:r>
              <a:rPr lang="fr-CA" sz="2400" dirty="0" smtClean="0"/>
              <a:t> </a:t>
            </a:r>
            <a:r>
              <a:rPr lang="fr-CA" sz="2400" dirty="0" err="1" smtClean="0"/>
              <a:t>teachers</a:t>
            </a:r>
            <a:r>
              <a:rPr lang="fr-CA" sz="2400" dirty="0" smtClean="0"/>
              <a:t> in </a:t>
            </a:r>
            <a:r>
              <a:rPr lang="fr-CA" sz="2400" dirty="0" err="1" smtClean="0"/>
              <a:t>your</a:t>
            </a:r>
            <a:r>
              <a:rPr lang="fr-CA" sz="2400" dirty="0" smtClean="0"/>
              <a:t> </a:t>
            </a:r>
            <a:r>
              <a:rPr lang="fr-CA" sz="2400" dirty="0" err="1" smtClean="0"/>
              <a:t>classroom</a:t>
            </a:r>
            <a:r>
              <a:rPr lang="fr-CA" sz="2400" dirty="0" smtClean="0"/>
              <a:t> and </a:t>
            </a:r>
            <a:r>
              <a:rPr lang="fr-CA" sz="2400" dirty="0" err="1" smtClean="0"/>
              <a:t>your</a:t>
            </a:r>
            <a:r>
              <a:rPr lang="fr-CA" sz="2400" dirty="0" smtClean="0"/>
              <a:t> </a:t>
            </a:r>
            <a:r>
              <a:rPr lang="fr-CA" sz="2400" dirty="0" err="1" smtClean="0"/>
              <a:t>school</a:t>
            </a:r>
            <a:r>
              <a:rPr lang="fr-CA" sz="2400" dirty="0" smtClean="0"/>
              <a:t>.</a:t>
            </a:r>
            <a:endParaRPr lang="en-CA"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8" y="1752600"/>
            <a:ext cx="8410575" cy="3133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411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fr-CA" dirty="0" smtClean="0"/>
              <a:t>post YOUR ACTION PLANS</a:t>
            </a:r>
            <a:br>
              <a:rPr lang="fr-CA" dirty="0" smtClean="0"/>
            </a:br>
            <a:r>
              <a:rPr lang="fr-CA" dirty="0" err="1" smtClean="0"/>
              <a:t>visit</a:t>
            </a:r>
            <a:r>
              <a:rPr lang="fr-CA" dirty="0" smtClean="0"/>
              <a:t> the posters!</a:t>
            </a:r>
            <a:br>
              <a:rPr lang="fr-CA" dirty="0" smtClean="0"/>
            </a:br>
            <a:r>
              <a:rPr lang="en-CA" dirty="0" smtClean="0"/>
              <a:t/>
            </a:r>
            <a:br>
              <a:rPr lang="en-CA" dirty="0" smtClean="0"/>
            </a:b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83822"/>
            <a:ext cx="5486400" cy="4114800"/>
          </a:xfrm>
          <a:prstGeom prst="rect">
            <a:avLst/>
          </a:prstGeom>
        </p:spPr>
      </p:pic>
    </p:spTree>
    <p:extLst>
      <p:ext uri="{BB962C8B-B14F-4D97-AF65-F5344CB8AC3E}">
        <p14:creationId xmlns:p14="http://schemas.microsoft.com/office/powerpoint/2010/main" val="684342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fr-CA" dirty="0" smtClean="0"/>
              <a:t/>
            </a:r>
            <a:br>
              <a:rPr lang="fr-CA" dirty="0" smtClean="0"/>
            </a:br>
            <a:r>
              <a:rPr lang="fr-CA" dirty="0" smtClean="0"/>
              <a:t>Feedback on action plans</a:t>
            </a:r>
            <a:br>
              <a:rPr lang="fr-CA" dirty="0" smtClean="0"/>
            </a:br>
            <a:r>
              <a:rPr lang="en-CA" dirty="0" smtClean="0"/>
              <a:t/>
            </a:r>
            <a:br>
              <a:rPr lang="en-CA" dirty="0" smtClean="0"/>
            </a:br>
            <a:endParaRPr lang="en-CA" dirty="0"/>
          </a:p>
        </p:txBody>
      </p:sp>
      <p:sp>
        <p:nvSpPr>
          <p:cNvPr id="3" name="AutoShape 2" descr="data:image/jpeg;base64,/9j/4AAQSkZJRgABAQAAAQABAAD/2wCEAAkGBhQPEBQTDxIVExIVFxQVFRQVEhcVEhYXFRIXFhUWFBcYGyYeGBkjGhcVHy8gIycpLCwsFR8xNTArNSYvLCkBCQoKDgwOGg8PGiwlHyQqLS8qNC4sMDUyKS41LTQ0Mi8xNDQpLC8vLCwsLC8sLCosLCw0LC8sLCwpLCkqLCwsLP/AABEIAMIBAwMBIgACEQEDEQH/xAAcAAEAAgMBAQEAAAAAAAAAAAAABQYEBwgDAgH/xABNEAABAwICBQYICwUGBgMAAAABAAIDBBEFIQYSMUFRBxMiYXGBFDJSU5GSodEIFiNCcoKTsbLB0hckNWJzMzSi0+HwFUNUs7TCRWOD/8QAGwEBAAIDAQEAAAAAAAAAAAAAAAEFAgMEBgf/xAA1EQABAwICBwYEBgMAAAAAAAAAAQIDBBESIQUTFTFBUtEyUWFxgaEUkbHwIjRCweHxM0Ny/9oADAMBAAIRAxEAPwDeKIiAIij8UxUQiwzedg3AcStU0zIWK962RASCKnzYnI83Lz2A2HsXx4W/y3esVQu0/HfJikXLmipfhb/Ld6xX74W/y3esVG32ci/MXLmipnhj/Ld6xTwt/lu9Ypt9nIvzFy5oqZ4Y/wAt3rFPDH+W71im32ci/MXLmipfhb/Ld6xX0yukGx7vWKlNPx8WL8xcuSKFwvHNYhku07HbLngVNK6pqqOpZjjX+CQir+kelbaXoMAfLa9vmtG4u6+pU6fS2qeb88W9TQAPuVrFRySJi3IV0+kYoXYd6+BtFFqn4y1Pn3+ke5PjLU+ff6R7lu2c/vQ59sRcq+3U2si1T8Zqnz7/AEj3J8Zanz7/AEj3Js5/eg2xFyr7dTayLVPxlqfPv9I9yfGap8+/0j3Js5/eg2xFyr7dTayLVPxlqfPv9I9yfGWp8+/0j3Js5/eg2xFyr7dTayLVPxmqfPv9I9yfGap8+/0j3Js5/eg2xFyr7dTayLVI0mqfPv8ASPcpjCNPJGOAqRrs8oCzx12GTlg+gkal0spnHpaFy2VFQvyLzgnbI0OYQWuFwRsIK9FwFsi3CIiAIiIAqZWzF8jnHeT6Ng9iuaptNBzkzWEkBznAkbcmudlfsXndONdJqom8VX55dSFPBFJVFLSxvLHzvDm2uOFwCNjOBCwqvmg5vMSOkFna191ravzRtz9CoZ9HyQtVznNy8cyLHkizsIw5s5frOcA0N8W3ztbbcHgvlvgZFxUSW7D/AJamLR0skaSXaiLuuthYw0X1KWa5ETi5mVnEZ3tnuH3LNw/D2SRSSSvc1rCb2tYBrA4k5E7/AGLVFRySyrE2108cgYCLNtR/9RJ6D/lrCJGs7UJLLnVJyJHHYEqKN0DcSuavktwEUhTYfF4Pz00jmC5Btaw+ULBlqk7belfsNDTynVhqTr7g7Vz+qWtJ7l0N0VM5qKipml0S+YsRytkNb+7867cwuP1Qb/cqxV0joX6kgzObSPFcOrr4hTZ/h7/6Un3OVloJj46p0T0tlmnqnUxcuFqr4Gs6moMj3PebucS4nrK81kYdSc9NHGTYPcG33gHbZWSs0YooX6ktaWPsDqudGDY7Dm3qX06SdkSo1TyEVLJOivS2/ipU0U7juixpoxNHIJoTbpAC41smm4NnNJsLi20KCWyORsiXaapYXwuwvTMIpfRnAvDJXNc5zWNbrOc217k2aBcEZ9I/VXzpLgngcwYCXMc3Wa51r5GzgbADLI/WCx1zNZq+Jn8NJqtdb8JFIil8A0bkrCS06kbTZzyL5+S0bz7BdZve1iYnLka44nSuwsS6kQitRwDD76grvlNn9pFa/Dxbd11C45gzqOXm3ODwW6zXAWuLkZjccuJWqOoY9cKbzfLRyRNxLa3gpHopqnwFrqCSqL3B7C6zRq6nRcBnlf2rFwPBnVcoY3Joze/c1v6jsA7eCy1zLOW+7eYfDSXalu1mhHos7G6SKGd0cD3SNZk5zrZPudZoLQAbZX67jcsFZscjmo5DVIxY3K1eBeuT2vLmSRHYwhzeoOvcekX71b1ROTv+1l+g38RV7VDWIiTLY9Vo1yup238fqERFyFgEREAVRwz+9R/Sf/23q3Ko4Z/eo/pP/wC29Uek/wAxT/8AX7oQp6YpQyGolc2JzmkssQBY2jaDv4grCkicw2e0tJFwCLZLNxTEZhUSNZM5rWltmhrCBeNpOZaTtJWDJK951pHl5AsCQ0WF77GgBUekUptY/Crsd17rb8/EhSX0YGc3ZH/7qPp8CnaxoMYuAB47eHapDRnbN2R/+6hKaokLGkzTXIH/ADX8O1dL1gSjh1yKvatbzJPsixIORBII4EGxUthUJfSVDWi7nGRoF7ZmJoGaiAO/aSSbkk5kk7ypXD3kUVSWkgjnSCDYg8y2xB3Fc+icPxDrbsK/IhDHGCzeb/xt96wmOuLhfQmk89L9q/3r5a2wsNi4KhadbalFTvvYEpJ/Dfrj/wApRT4w4WP+o4EcCpWT+G/XH/lKLc621d2k73htyNCkvXSGWhZI/wAdhbnxIk5tx7xcrK/+Pf8A0pPucsTEGczRMid473Ny4XfzrvQAQss/w9/9KT7nL0VJ+dbi7WrS/ndDGTsL5Ka/0e/vdP8A1G/cVOaW4DUTVbnxQuewsjAcC0C41rjNw4hQej398p/6jfuKmtL8bqIqtzIp3sYGRnVAba51rnNp4Beymx/EJgte3E85T6v4R2svbFw8j2xRvgWFNp5iOelJDWg3teXnHZ8GtO3iqer1o3WOxGnmhq7P1bAP1QD0gSDlkHNIvcW3d9IoKYzujjb40ha2/C+09wue5TSrhxo7ei3Uiubj1bmblSyd5Z6X90wmSTZJUnVadjgH9BhHY3Wf3r2xs+GYZFUbZIra/HL5OXuuA7sapDSalpZOahlq2wcyLiPXYDm3VaSHcACB2lfejdLTNZLTxVTagSaznM1mEgFoY+wbu2elcOsT/J+q9/Qs9St9Tlhw238e81251gTwV00jcaTDYYGHVMmqx5G0gsL5fWOXY4qm1dK6Nz4neMwuYesjK/fke9XPS9vP0FPOzMN1HO6mvj1ST2OLQV3VCo50fdf+irpEVrJrdpE/spWqLWtlw3L6JJtck2Gq25Js0Zhrb7BmcgvxAV3WQrLqXPBKN8+ESRxi73uka0E2FzINp4LzxiubhsApKZ3y7xrSyb2g5F3U42s0bgL8L/WEVL4sHlfE7Ve10jmngRIN28dS+8Qp24rSieEAVMY1XM3m2bo//Zp691yqX/auPs4lv5+J6T/S3V9vAlvLjbxKU1thYL9X4Cv1XR5ot3J3/ay/Qb+Iq9qicnf9rL9Bv4ir2qCu/wAy+h6zRn5dPX6hERcZYhERAFTKeo5qZryCQ1zrgWvm1zcrkcVc1VMYojHIT81xJB+8Kg00j2JHMz9K9OhCmLVVHOyvkAIDi2wda+TGtzsTwXmiLyUsiyvV7t6rcxMzC8TFOXlzHODw3xdW41dbbcjijaulAsKWWw+j/mrDRdsekZI40js1UTddLk3PqZ7XPJiYWMsLNdtvnc7T1b9yy6DE2RRyRyxve15N9XVsQ5gaQbuHD2rCRaoqx8UqytRLr4ZAzPDaX/pZf8P+YsNzgXOLGlrCei07QLDbmd996Ik9Y6duFWtTySwM6nxWNsAhmie8XJOrq6p+ULxtcDtt6F+x4tDGbw0rtfcX6ot36ziO4LARdDdKTNaiWbklkW2YufVRUPmfrykE2s0DxWjgPzO+3cp/VvQPH/1Sfc5QUEBkcGt2n/d1cIoA1gZtAGr2i1la6DWSSd9Q/Ph63/ghUxIqGpMLqxDPFI4EtY9rjbbbfb0qzYhjmG1Ehklilc8gC+rK3IXtk1wG8qBx3B3UsxYR0TcsduLd3eNhUcvpLomTKkiKu7geSZUSU6LErUXPihZK3SyNkBgoITE11w6R1gcxYlouSXWy1nHLrUfovXxU04km1rNY4M1Wl1nGw2D+XWHeotFKU7EYrU47+8xdWSOka9bfh3JwQyMSrTPPLKb9NxIB2ho6LAevVAXpg+IeDVEcudmnpAbS1ws7tyN+0BYaLbq24MHC1jTrXazWcb3JPSSviqKkywa2q5rdbWaW9MXFwD/KG+hZejulRpWmKVhlgN8hYubreMADk5puTbrO29lAosFgYsaRruNiVUjZVlbkqlpdW4UOkIZCduoGS27NUkM7tihscxcVUjXNjEUbG6jGZXte9zbIdg2cVHosY6drHYrqvmpnLVukbhsiIu+ybycpsdjbh0lMdbnXF9rN6PScCDrblh4FjLqOYSNuWGzZGD5zeI/mG0d43qPRZJAyzk795gtVJdipvalkJPSKrgmnMlNrAPF5A5mqNe+1t+I29YvvKjEQBbGMwNRqcDVLIsj1eqb+4t/J0PlJj/K38RV6UBodgxp4LvFpJCHEbwAOiD17T3qfXn6t6PlVUPWUEaxwNR28IiLmO0IiIAvOenbI3VeLj/exeiKHNRyWVMgQc2jQv0H2HAi/tC8/iy7zg9U+9T5Ntq1/pNy34fRFzI3mplabFsIuy987yHo5dV/dVu0RSKt8PuvUixYfiy7yx6p96fFl3lj1T71rGb4SzQX6lASMtTWnAJGdy+zDbdkL9qw2/CWlvnQR24c+4H06n5KNjUnL7r1FjbXxZd5Y9B96fFl3nB6p96pWHfCKoJLc9FUQm2fRbI2/AFrr+xWvBuVHDasfJVkbTs1ZTzLu4SWv3XTY1Jy+69RYyviy7zg9U+9fjtGnWye09xCnoZmvAcxwc07C0gg9hC+0XQ1Jyr81FikyxFji1wsRkQsvDMLM5Oeq0WubXOe4L7x5lpz1hp9lvyUho14j/pfkF5ylo2OrVgfmiKvrYgz6LDmQjoDPeTtKyURe2jjbG1GsSyGRjV+HR1DNSVoc32g8QdoKrU/J3GT0JnNHAtDvbkrci6Y55I+ypzy00U2b23Kb+zkefP2Y/UoDSLRx1GW9LXa+9jaxuLXBF+tbRVV5QorwRu4SW9LXe5dlNVSOkRrlyUrayghZC5zG2VPFSoYHhJqphGHatwSTa9gOA3qz/s5Hnz9mP1KK0DH739R/5LY62VlRJHJhavA1aOo4ZYsT0ut/Epv7OR58/Zj9Sfs5Hnz9mP1K5IuT4ybm9k6Fhs6m5fdepTf2cjz5+zH6k/ZyPPn7MfqVyJUZiGkMUIzcHkfNbJFreh72p8ZNzeydBs6m5fdepAfs5Hnz9mP1J+zkefP2Y/UseXljoY5NScTwu/ngNu27SbjrCn6TTSjmjEsdTG6MuawuBya52TRJfNlzkNa2ZA3p8ZNzeydBs6m5fdepEDk5Hnz9mP1KXwnRGGmIcAXvGxz7G30RsHaptFg+plellcbI6KCNcTW5hERc51hERAEREAWLimJx0sL5p3hkUbS57jsAH3ncBvJWUtE/CK0sJfFQRus0ATTW3k3EbT2AF1v5m8EBU9PuWGqxJ0kcLjBRu6Iibk97b7ZXDO5t4oytlnmTr5EQBERAEREBO6N6cVuG38DqHxtJuWZOjJ4ljgRfLbtW+OTHlkjxLVp6zViq7ZOuGxTZ7GAnov8A5d9jbgOal9McQQQbEZgjIgjeEB2FpLF0mO4gj0G/5lemjL8njrafYVGYIJZsKhdUapkDGuD2zGcPbbJ+uRc3BvnftKyNH5tWW3lAjvGY/NeYlTUaUa5dzv3S31I4lmREXpyQiIgCrPKA791b1yN/C5WZUzlFqcoY+tzz3DVH3ldNIl5mnFXuw07jD5PYrzyO4R29Zw9xV/VS5PKW0Ukh+c4NHY0e9x9CnNIceioKaSonNmMGweM4k2a1o3kmwWVY7FMpho1mGnb45nnpFpNT4dDztVIGN2NG17z5LG7Sf9lamxrl+mcSKOnYxu50xL3nr1WkAekqh6ZaWyYpUmeXot8WOO92xs4DiTtJ3nuUGuQsbE5j+m1ZXuvU1Dy3dG0lkQ7GNyPfcqC1RwHoX6igk/LL0hqHMvqkjWaWu4OadrXDePcvhEBsnk35WX0RbT1zjJSmwbIc3w8M9ro+raN3Bb4gqmSeI5rtnikHxmhzdnEEEdRXHysmiGnU+HVLJQ4vjDWRyRk5PiZk1o4OaPFO7ZsJUkHUSLFwzEWVMLJoXa0cjQ5p4g/cd1upZSEBERAEREAXIfKbiRqMXrXk3tM+MdkXyY9jV14uMNKgRXVV9vhE9/tnICLREQBERAEREAREQHSXwfsXNRhboX58xK5g+g8B4HpLwrDNGYJbb2m46xtHsWqfg5YrIytnga0uikiD3EbGOjdZpPbrkehbwx+g1267R0m7etv+nvVNpemWWJJGdpufp95kKScMoe0OGwi6+1A6P19vk3Hrb+Y/NTy7aKpSphSRN/HwUkIiLsAWr9KcQ8IqnaubW2jb12Odu1xKuWluOeDQlrT8rICG8QN7u7d1qs6E4Nz03OuHQjNx1v3Du2+hWdI1I2LM70KXSD1mkbTM78/v3LtglB4PTxx72t6X0jm72krWfwgMXDYKemG17zMepsbS0ekvPqrbS0Py/X8Pg4eDi32r7/kq1zlcqqpcMajURqbkNYoiLE2BERAEREAREQG7+QHGXPp6imcbiJ7Xs6my62sB1azSfrLa65t5IMWNPi0Iv0Zg+Fw46zS5v+JrV0kpMQiIgCIiALkXlQw/mMYrWWteZ0g7JbSD8S66WiPhF6KkPhr4x0XAQzW3OFzG49o1m/VCA0miIgCIiAIiIAiIgNq/B80ljpq6SnlIb4U1oY4+cjLi1l/5g53eAN66OXD8L3BwLCQ4EFpGTgQciLb7rrXkwx6orsNilrIyyXpMLi3V5wNyEljsv94NkB7Yvhhidrs8Um+XzT7lK4TiglbZ2Txt6+sLPewEWIuDtCg5sBc2QGF1he+Zzb71RPppaObW06Xa7tN6feXlugnVH4zjTKWPWebk+KwbXHq6uJUbjWl7KYajCJZhkbeKDxcR9w9irFDhFRiUnOSEhp2yOGVuEY392S9TBTXTWS5N+/v6FdUVtl1cP4n/AE+/7MaGCbEqknefGPzWN93Ab1snD6BtPG2OMWa0d5O8nrK+MLwqOmjDIhYbz85x4uKzFFRUa38LcmpuM6Ok1KK563cu9QtXcvlNCaOF7yBOJdWPynNLTzg+iLNPbbitj4picdLDJNM7VjjaXOPUOHE7gOtcwaZ6WSYpVOnk6LfFijvcRsByHadpO89y5CwIJERQSEREAREQBERAWXk1pzJi1GG7pdY9jGucfYF1CtG8guj5fUS1bh0Ym80w8XvsXW7GD/Gt5KTEIiIAiIgCitKMAZiFHNTS+LKwtB8l21jh1hwB7lKogOJMQoX08skMo1ZI3OY8cHNJB9oWOtmfCAwUQYrzrBYVETJD9NpMbvSGtPeVrNAEREAREQBEQIDYXIppLBRYgG1EOuZyyKKUNDnxPc+wsDudcAkZiw611A5wAuTYcTsWpOQ7BXui8JmoKWBhA5iVsbvCX8X3e51mW3i1+xbRmwqJ5vIzX+mS4egm3sUpbiYuv+kj67S6GM6sZMz/ACYhrek7PvUTUNr63LV8HiO4nVJHX84+gBW2GnawWY1rRwaAB7F6Le2VrOw3PvXM5X075cpH5dyZe+albwrQeGKzpflXdYswfV396kKitlid/ZAxDIaudh+XZZSiLkqtbUJ21RfT6dxuigjiSzEsYtJiccviuz8k5H/VZSxp8Pjk8Zgvx2H0hfDKEs8SVwHB1nj25+1c7HTtyeiO8Uy9l6m48dIsBjr6aSmmLgyQAEtNnAhwcCO8Bc58ouiMeFVYgildK0xtk6QAc0lzhY2yPi3710yzXG3VPZdvvWiuXLR10VW2q1nubOA0gs6EZjaAG697Z5kC18nLpa6/AlDWaIikkIiIAiIgC2PyY8lv/EP3isDm0o8RoOq6YjaQdoYOI2nZsVN0X0ckxGqjp4gekRruAyYweM89g9JsN66qoKJkETIohqsja1jRwa0WCkg8MGwWGihbDTRiONt7AXOZNySTmSeJWciIQEREAREQBQWk+m1JhjC6rna02uIwdaZ30WDPvNh1qtcuOLTUuFF9PK+J5mjYXRuLXarg+4uMxewXMMsznuLnkuccySSST1k7UBY+UHTZ+MVhnc3UY0BkUd7lrASRc73Ekk9ttyrKIgCIiAIv1rSSABcnIAbSepbRwP4PlbURCSeSKmLhcRv1nSC+zXDRZp6r34oDVq/QbLaWMcgVRSU0sz6hsjmDoRQQySSSOJs1oFhbM7bGyqtHyX4nK8tbRTAggEvbqNBLdba7LZw2EgbUB0xyfY6a/DaaoewMc5lnBttW7CWEtAyAJbcDde25WJV3QHRX/hdBFTF2s5t3PcCdUvcbu1b7ArEgCIiAIiIAiIgC1ry8V4ZhzI7XMszB2BjXPJ7bgDvK2UozSDR2DEITDVR67LgjMhzXDY5rhmDmfSgOTEXRdFyLYbGbuikl6pJnEDubq371mYlyUYdNEWCmZEbZSRXa9p3G98+w3Qm5zQiz8fwZ9FVS08mbonFt9zhta4dRaQe9YCgkL8X6vxAb65ItAJqD96llYRPC35IA3bdzXtJdexNr5W37Vs1Vnk2xsVmGU779JrBE/qfENQ37QAfrKzKTEIiIAiIgCIiA1l8IP+ED+vF+F65pXS3wg/4QP68X4XrmlAEREAREQG6eQzkzMjmYlVt6DSTTRkeM4Zc67+UG+rxIvuF99Kq8mmkMFbhtOacj5KOOKSMbY3sYGlpG4G1wd4KtSAIiIAiIgCIiAIiIAiIgCIiAIiIDRXL1gnN1cNS3ZMwsd9OK1j3tcPVWrl0Fy54dzuGCQDOGWN1+p14z+JvoXPqEoERFBJsjkU0uFLVGlldaKoI1SdjZhk31h0e0NW/lxyHWNxkRmCNo6wuieS/lFbiMLYZ3AVkYs4HLnWj/AJjeJ8occ9hUkKX1ERCAiIgCIiA1l8IP+ED+vF+F65pXS3wg/wCED+vF+F65pQBERAEREBsXkFeRjMYDnAGOa4BIDrRmwcN4Bzz3hdPLkrknxQU2MUj3GzXPMR//AFaYx7XBdaoAiIgCIiAIiIAiIgCIiAIiIAiIgNd8tukQp8P5iwc+qOoL/NYwhzndt9UDt6lz6tg8uGK89ifNg5QRsZ9Z/wAo72OZ6Fr5CQiIoJC9KapdE9skTix7SHNc02c0jYQV5ogOg+TXlSbiAFPVEMqwMjsZMANreD+Le8cBsNchYW4ieEgkESR2IyI6Y2Lr0KSAiIhAREQGv+W2MOwwBwBHPRbRfc9aD8EZ5DfVCIgHgjPIb6oTwRnkN9UIiAeCM8hvqhPBGeQ31QiID1pKZgkYQxoIc0ghouDcbF1sERAfqIiAIiIAiIgCIiAIiIAiIgCIiA5000p2uxGrLmtJ56TMgE5GyhfA2eQ31QiKCR4GzyG+qE8DZ5DfVCIhI8DZ5DfVCeBs8hvqhEQHvQUjOdj6DfHZ80eWF08iKSFCIi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data:image/jpeg;base64,/9j/4AAQSkZJRgABAQAAAQABAAD/2wCEAAkGBhQPEBQTDxIVExIVFxQVFRQVEhcVEhYXFRIXFhUWFBcYGyYeGBkjGhcVHy8gIycpLCwsFR8xNTArNSYvLCkBCQoKDgwOGg8PGiwlHyQqLS8qNC4sMDUyKS41LTQ0Mi8xNDQpLC8vLCwsLC8sLCosLCw0LC8sLCwpLCkqLCwsLP/AABEIAMIBAwMBIgACEQEDEQH/xAAcAAEAAgMBAQEAAAAAAAAAAAAABQYEBwgDAgH/xABNEAABAwICBQYICwUGBgMAAAABAAIDBBEFIQYSMUFRBxMiYXGBFDJSU5GSodEIFiNCcoKTsbLB0hckNWJzMzSi0+HwFUNUs7TCRWOD/8QAGwEBAAIDAQEAAAAAAAAAAAAAAAEFAgMEBgf/xAA1EQABAwICBwYEBgMAAAAAAAAAAQIDBBESIQUTFTFBUtEyUWFxgaEUkbHwIjRCweHxM0Ny/9oADAMBAAIRAxEAPwDeKIiAIij8UxUQiwzedg3AcStU0zIWK962RASCKnzYnI83Lz2A2HsXx4W/y3esVQu0/HfJikXLmipfhb/Ld6xX74W/y3esVG32ci/MXLmipnhj/Ld6xTwt/lu9Ypt9nIvzFy5oqZ4Y/wAt3rFPDH+W71im32ci/MXLmipfhb/Ld6xX0yukGx7vWKlNPx8WL8xcuSKFwvHNYhku07HbLngVNK6pqqOpZjjX+CQir+kelbaXoMAfLa9vmtG4u6+pU6fS2qeb88W9TQAPuVrFRySJi3IV0+kYoXYd6+BtFFqn4y1Pn3+ke5PjLU+ff6R7lu2c/vQ59sRcq+3U2si1T8Zqnz7/AEj3J8Zanz7/AEj3Js5/eg2xFyr7dTayLVPxlqfPv9I9yfGap8+/0j3Js5/eg2xFyr7dTayLVPxlqfPv9I9yfGWp8+/0j3Js5/eg2xFyr7dTayLVPxmqfPv9I9yfGap8+/0j3Js5/eg2xFyr7dTayLVI0mqfPv8ASPcpjCNPJGOAqRrs8oCzx12GTlg+gkal0spnHpaFy2VFQvyLzgnbI0OYQWuFwRsIK9FwFsi3CIiAIiIAqZWzF8jnHeT6Ng9iuaptNBzkzWEkBznAkbcmudlfsXndONdJqom8VX55dSFPBFJVFLSxvLHzvDm2uOFwCNjOBCwqvmg5vMSOkFna191ravzRtz9CoZ9HyQtVznNy8cyLHkizsIw5s5frOcA0N8W3ztbbcHgvlvgZFxUSW7D/AJamLR0skaSXaiLuuthYw0X1KWa5ETi5mVnEZ3tnuH3LNw/D2SRSSSvc1rCb2tYBrA4k5E7/AGLVFRySyrE2108cgYCLNtR/9RJ6D/lrCJGs7UJLLnVJyJHHYEqKN0DcSuavktwEUhTYfF4Pz00jmC5Btaw+ULBlqk7belfsNDTynVhqTr7g7Vz+qWtJ7l0N0VM5qKipml0S+YsRytkNb+7867cwuP1Qb/cqxV0joX6kgzObSPFcOrr4hTZ/h7/6Un3OVloJj46p0T0tlmnqnUxcuFqr4Gs6moMj3PebucS4nrK81kYdSc9NHGTYPcG33gHbZWSs0YooX6ktaWPsDqudGDY7Dm3qX06SdkSo1TyEVLJOivS2/ipU0U7juixpoxNHIJoTbpAC41smm4NnNJsLi20KCWyORsiXaapYXwuwvTMIpfRnAvDJXNc5zWNbrOc217k2aBcEZ9I/VXzpLgngcwYCXMc3Wa51r5GzgbADLI/WCx1zNZq+Jn8NJqtdb8JFIil8A0bkrCS06kbTZzyL5+S0bz7BdZve1iYnLka44nSuwsS6kQitRwDD76grvlNn9pFa/Dxbd11C45gzqOXm3ODwW6zXAWuLkZjccuJWqOoY9cKbzfLRyRNxLa3gpHopqnwFrqCSqL3B7C6zRq6nRcBnlf2rFwPBnVcoY3Joze/c1v6jsA7eCy1zLOW+7eYfDSXalu1mhHos7G6SKGd0cD3SNZk5zrZPudZoLQAbZX67jcsFZscjmo5DVIxY3K1eBeuT2vLmSRHYwhzeoOvcekX71b1ROTv+1l+g38RV7VDWIiTLY9Vo1yup238fqERFyFgEREAVRwz+9R/Sf/23q3Ko4Z/eo/pP/wC29Uek/wAxT/8AX7oQp6YpQyGolc2JzmkssQBY2jaDv4grCkicw2e0tJFwCLZLNxTEZhUSNZM5rWltmhrCBeNpOZaTtJWDJK951pHl5AsCQ0WF77GgBUekUptY/Crsd17rb8/EhSX0YGc3ZH/7qPp8CnaxoMYuAB47eHapDRnbN2R/+6hKaokLGkzTXIH/ADX8O1dL1gSjh1yKvatbzJPsixIORBII4EGxUthUJfSVDWi7nGRoF7ZmJoGaiAO/aSSbkk5kk7ypXD3kUVSWkgjnSCDYg8y2xB3Fc+icPxDrbsK/IhDHGCzeb/xt96wmOuLhfQmk89L9q/3r5a2wsNi4KhadbalFTvvYEpJ/Dfrj/wApRT4w4WP+o4EcCpWT+G/XH/lKLc621d2k73htyNCkvXSGWhZI/wAdhbnxIk5tx7xcrK/+Pf8A0pPucsTEGczRMid473Ny4XfzrvQAQss/w9/9KT7nL0VJ+dbi7WrS/ndDGTsL5Ka/0e/vdP8A1G/cVOaW4DUTVbnxQuewsjAcC0C41rjNw4hQej398p/6jfuKmtL8bqIqtzIp3sYGRnVAba51rnNp4Beymx/EJgte3E85T6v4R2svbFw8j2xRvgWFNp5iOelJDWg3teXnHZ8GtO3iqer1o3WOxGnmhq7P1bAP1QD0gSDlkHNIvcW3d9IoKYzujjb40ha2/C+09wue5TSrhxo7ei3Uiubj1bmblSyd5Z6X90wmSTZJUnVadjgH9BhHY3Wf3r2xs+GYZFUbZIra/HL5OXuuA7sapDSalpZOahlq2wcyLiPXYDm3VaSHcACB2lfejdLTNZLTxVTagSaznM1mEgFoY+wbu2elcOsT/J+q9/Qs9St9Tlhw238e81251gTwV00jcaTDYYGHVMmqx5G0gsL5fWOXY4qm1dK6Nz4neMwuYesjK/fke9XPS9vP0FPOzMN1HO6mvj1ST2OLQV3VCo50fdf+irpEVrJrdpE/spWqLWtlw3L6JJtck2Gq25Js0Zhrb7BmcgvxAV3WQrLqXPBKN8+ESRxi73uka0E2FzINp4LzxiubhsApKZ3y7xrSyb2g5F3U42s0bgL8L/WEVL4sHlfE7Ve10jmngRIN28dS+8Qp24rSieEAVMY1XM3m2bo//Zp691yqX/auPs4lv5+J6T/S3V9vAlvLjbxKU1thYL9X4Cv1XR5ot3J3/ay/Qb+Iq9qicnf9rL9Bv4ir2qCu/wAy+h6zRn5dPX6hERcZYhERAFTKeo5qZryCQ1zrgWvm1zcrkcVc1VMYojHIT81xJB+8Kg00j2JHMz9K9OhCmLVVHOyvkAIDi2wda+TGtzsTwXmiLyUsiyvV7t6rcxMzC8TFOXlzHODw3xdW41dbbcjijaulAsKWWw+j/mrDRdsekZI40js1UTddLk3PqZ7XPJiYWMsLNdtvnc7T1b9yy6DE2RRyRyxve15N9XVsQ5gaQbuHD2rCRaoqx8UqytRLr4ZAzPDaX/pZf8P+YsNzgXOLGlrCei07QLDbmd996Ik9Y6duFWtTySwM6nxWNsAhmie8XJOrq6p+ULxtcDtt6F+x4tDGbw0rtfcX6ot36ziO4LARdDdKTNaiWbklkW2YufVRUPmfrykE2s0DxWjgPzO+3cp/VvQPH/1Sfc5QUEBkcGt2n/d1cIoA1gZtAGr2i1la6DWSSd9Q/Ph63/ghUxIqGpMLqxDPFI4EtY9rjbbbfb0qzYhjmG1Ehklilc8gC+rK3IXtk1wG8qBx3B3UsxYR0TcsduLd3eNhUcvpLomTKkiKu7geSZUSU6LErUXPihZK3SyNkBgoITE11w6R1gcxYlouSXWy1nHLrUfovXxU04km1rNY4M1Wl1nGw2D+XWHeotFKU7EYrU47+8xdWSOka9bfh3JwQyMSrTPPLKb9NxIB2ho6LAevVAXpg+IeDVEcudmnpAbS1ws7tyN+0BYaLbq24MHC1jTrXazWcb3JPSSviqKkywa2q5rdbWaW9MXFwD/KG+hZejulRpWmKVhlgN8hYubreMADk5puTbrO29lAosFgYsaRruNiVUjZVlbkqlpdW4UOkIZCduoGS27NUkM7tihscxcVUjXNjEUbG6jGZXte9zbIdg2cVHosY6drHYrqvmpnLVukbhsiIu+ybycpsdjbh0lMdbnXF9rN6PScCDrblh4FjLqOYSNuWGzZGD5zeI/mG0d43qPRZJAyzk795gtVJdipvalkJPSKrgmnMlNrAPF5A5mqNe+1t+I29YvvKjEQBbGMwNRqcDVLIsj1eqb+4t/J0PlJj/K38RV6UBodgxp4LvFpJCHEbwAOiD17T3qfXn6t6PlVUPWUEaxwNR28IiLmO0IiIAvOenbI3VeLj/exeiKHNRyWVMgQc2jQv0H2HAi/tC8/iy7zg9U+9T5Ntq1/pNy34fRFzI3mplabFsIuy987yHo5dV/dVu0RSKt8PuvUixYfiy7yx6p96fFl3lj1T71rGb4SzQX6lASMtTWnAJGdy+zDbdkL9qw2/CWlvnQR24c+4H06n5KNjUnL7r1FjbXxZd5Y9B96fFl3nB6p96pWHfCKoJLc9FUQm2fRbI2/AFrr+xWvBuVHDasfJVkbTs1ZTzLu4SWv3XTY1Jy+69RYyviy7zg9U+9fjtGnWye09xCnoZmvAcxwc07C0gg9hC+0XQ1Jyr81FikyxFji1wsRkQsvDMLM5Oeq0WubXOe4L7x5lpz1hp9lvyUho14j/pfkF5ylo2OrVgfmiKvrYgz6LDmQjoDPeTtKyURe2jjbG1GsSyGRjV+HR1DNSVoc32g8QdoKrU/J3GT0JnNHAtDvbkrci6Y55I+ypzy00U2b23Kb+zkefP2Y/UoDSLRx1GW9LXa+9jaxuLXBF+tbRVV5QorwRu4SW9LXe5dlNVSOkRrlyUrayghZC5zG2VPFSoYHhJqphGHatwSTa9gOA3qz/s5Hnz9mP1KK0DH739R/5LY62VlRJHJhavA1aOo4ZYsT0ut/Epv7OR58/Zj9Sfs5Hnz9mP1K5IuT4ybm9k6Fhs6m5fdepTf2cjz5+zH6k/ZyPPn7MfqVyJUZiGkMUIzcHkfNbJFreh72p8ZNzeydBs6m5fdepAfs5Hnz9mP1J+zkefP2Y/UseXljoY5NScTwu/ngNu27SbjrCn6TTSjmjEsdTG6MuawuBya52TRJfNlzkNa2ZA3p8ZNzeydBs6m5fdepEDk5Hnz9mP1KXwnRGGmIcAXvGxz7G30RsHaptFg+plellcbI6KCNcTW5hERc51hERAEREAWLimJx0sL5p3hkUbS57jsAH3ncBvJWUtE/CK0sJfFQRus0ATTW3k3EbT2AF1v5m8EBU9PuWGqxJ0kcLjBRu6Iibk97b7ZXDO5t4oytlnmTr5EQBERAEREBO6N6cVuG38DqHxtJuWZOjJ4ljgRfLbtW+OTHlkjxLVp6zViq7ZOuGxTZ7GAnov8A5d9jbgOal9McQQQbEZgjIgjeEB2FpLF0mO4gj0G/5lemjL8njrafYVGYIJZsKhdUapkDGuD2zGcPbbJ+uRc3BvnftKyNH5tWW3lAjvGY/NeYlTUaUa5dzv3S31I4lmREXpyQiIgCrPKA791b1yN/C5WZUzlFqcoY+tzz3DVH3ldNIl5mnFXuw07jD5PYrzyO4R29Zw9xV/VS5PKW0Ukh+c4NHY0e9x9CnNIceioKaSonNmMGweM4k2a1o3kmwWVY7FMpho1mGnb45nnpFpNT4dDztVIGN2NG17z5LG7Sf9lamxrl+mcSKOnYxu50xL3nr1WkAekqh6ZaWyYpUmeXot8WOO92xs4DiTtJ3nuUGuQsbE5j+m1ZXuvU1Dy3dG0lkQ7GNyPfcqC1RwHoX6igk/LL0hqHMvqkjWaWu4OadrXDePcvhEBsnk35WX0RbT1zjJSmwbIc3w8M9ro+raN3Bb4gqmSeI5rtnikHxmhzdnEEEdRXHysmiGnU+HVLJQ4vjDWRyRk5PiZk1o4OaPFO7ZsJUkHUSLFwzEWVMLJoXa0cjQ5p4g/cd1upZSEBERAEREAXIfKbiRqMXrXk3tM+MdkXyY9jV14uMNKgRXVV9vhE9/tnICLREQBERAEREAREQHSXwfsXNRhboX58xK5g+g8B4HpLwrDNGYJbb2m46xtHsWqfg5YrIytnga0uikiD3EbGOjdZpPbrkehbwx+g1267R0m7etv+nvVNpemWWJJGdpufp95kKScMoe0OGwi6+1A6P19vk3Hrb+Y/NTy7aKpSphSRN/HwUkIiLsAWr9KcQ8IqnaubW2jb12Odu1xKuWluOeDQlrT8rICG8QN7u7d1qs6E4Nz03OuHQjNx1v3Du2+hWdI1I2LM70KXSD1mkbTM78/v3LtglB4PTxx72t6X0jm72krWfwgMXDYKemG17zMepsbS0ekvPqrbS0Py/X8Pg4eDi32r7/kq1zlcqqpcMajURqbkNYoiLE2BERAEREAREQG7+QHGXPp6imcbiJ7Xs6my62sB1azSfrLa65t5IMWNPi0Iv0Zg+Fw46zS5v+JrV0kpMQiIgCIiALkXlQw/mMYrWWteZ0g7JbSD8S66WiPhF6KkPhr4x0XAQzW3OFzG49o1m/VCA0miIgCIiAIiIAiIgNq/B80ljpq6SnlIb4U1oY4+cjLi1l/5g53eAN66OXD8L3BwLCQ4EFpGTgQciLb7rrXkwx6orsNilrIyyXpMLi3V5wNyEljsv94NkB7Yvhhidrs8Um+XzT7lK4TiglbZ2Txt6+sLPewEWIuDtCg5sBc2QGF1he+Zzb71RPppaObW06Xa7tN6feXlugnVH4zjTKWPWebk+KwbXHq6uJUbjWl7KYajCJZhkbeKDxcR9w9irFDhFRiUnOSEhp2yOGVuEY392S9TBTXTWS5N+/v6FdUVtl1cP4n/AE+/7MaGCbEqknefGPzWN93Ab1snD6BtPG2OMWa0d5O8nrK+MLwqOmjDIhYbz85x4uKzFFRUa38LcmpuM6Ok1KK563cu9QtXcvlNCaOF7yBOJdWPynNLTzg+iLNPbbitj4picdLDJNM7VjjaXOPUOHE7gOtcwaZ6WSYpVOnk6LfFijvcRsByHadpO89y5CwIJERQSEREAREQBERAWXk1pzJi1GG7pdY9jGucfYF1CtG8guj5fUS1bh0Ym80w8XvsXW7GD/Gt5KTEIiIAiIgCitKMAZiFHNTS+LKwtB8l21jh1hwB7lKogOJMQoX08skMo1ZI3OY8cHNJB9oWOtmfCAwUQYrzrBYVETJD9NpMbvSGtPeVrNAEREAREQBEQIDYXIppLBRYgG1EOuZyyKKUNDnxPc+wsDudcAkZiw611A5wAuTYcTsWpOQ7BXui8JmoKWBhA5iVsbvCX8X3e51mW3i1+xbRmwqJ5vIzX+mS4egm3sUpbiYuv+kj67S6GM6sZMz/ACYhrek7PvUTUNr63LV8HiO4nVJHX84+gBW2GnawWY1rRwaAB7F6Le2VrOw3PvXM5X075cpH5dyZe+albwrQeGKzpflXdYswfV396kKitlid/ZAxDIaudh+XZZSiLkqtbUJ21RfT6dxuigjiSzEsYtJiccviuz8k5H/VZSxp8Pjk8Zgvx2H0hfDKEs8SVwHB1nj25+1c7HTtyeiO8Uy9l6m48dIsBjr6aSmmLgyQAEtNnAhwcCO8Bc58ouiMeFVYgildK0xtk6QAc0lzhY2yPi3710yzXG3VPZdvvWiuXLR10VW2q1nubOA0gs6EZjaAG697Z5kC18nLpa6/AlDWaIikkIiIAiIgC2PyY8lv/EP3isDm0o8RoOq6YjaQdoYOI2nZsVN0X0ckxGqjp4gekRruAyYweM89g9JsN66qoKJkETIohqsja1jRwa0WCkg8MGwWGihbDTRiONt7AXOZNySTmSeJWciIQEREAREQBQWk+m1JhjC6rna02uIwdaZ30WDPvNh1qtcuOLTUuFF9PK+J5mjYXRuLXarg+4uMxewXMMsznuLnkuccySSST1k7UBY+UHTZ+MVhnc3UY0BkUd7lrASRc73Ekk9ttyrKIgCIiAIv1rSSABcnIAbSepbRwP4PlbURCSeSKmLhcRv1nSC+zXDRZp6r34oDVq/QbLaWMcgVRSU0sz6hsjmDoRQQySSSOJs1oFhbM7bGyqtHyX4nK8tbRTAggEvbqNBLdba7LZw2EgbUB0xyfY6a/DaaoewMc5lnBttW7CWEtAyAJbcDde25WJV3QHRX/hdBFTF2s5t3PcCdUvcbu1b7ArEgCIiAIiIAiIgC1ry8V4ZhzI7XMszB2BjXPJ7bgDvK2UozSDR2DEITDVR67LgjMhzXDY5rhmDmfSgOTEXRdFyLYbGbuikl6pJnEDubq371mYlyUYdNEWCmZEbZSRXa9p3G98+w3Qm5zQiz8fwZ9FVS08mbonFt9zhta4dRaQe9YCgkL8X6vxAb65ItAJqD96llYRPC35IA3bdzXtJdexNr5W37Vs1Vnk2xsVmGU779JrBE/qfENQ37QAfrKzKTEIiIAiIgCIiA1l8IP+ED+vF+F65pXS3wg/4QP68X4XrmlAEREAREQG6eQzkzMjmYlVt6DSTTRkeM4Zc67+UG+rxIvuF99Kq8mmkMFbhtOacj5KOOKSMbY3sYGlpG4G1wd4KtSAIiIAiIgCIiAIiIAiIgCIiAIiIDRXL1gnN1cNS3ZMwsd9OK1j3tcPVWrl0Fy54dzuGCQDOGWN1+p14z+JvoXPqEoERFBJsjkU0uFLVGlldaKoI1SdjZhk31h0e0NW/lxyHWNxkRmCNo6wuieS/lFbiMLYZ3AVkYs4HLnWj/AJjeJ8occ9hUkKX1ERCAiIgCIiA1l8IP+ED+vF+F65pXS3wg/wCED+vF+F65pQBERAEREBsXkFeRjMYDnAGOa4BIDrRmwcN4Bzz3hdPLkrknxQU2MUj3GzXPMR//AFaYx7XBdaoAiIgCIiAIiIAiIgCIiAIiIAiIgNd8tukQp8P5iwc+qOoL/NYwhzndt9UDt6lz6tg8uGK89ifNg5QRsZ9Z/wAo72OZ6Fr5CQiIoJC9KapdE9skTix7SHNc02c0jYQV5ogOg+TXlSbiAFPVEMqwMjsZMANreD+Le8cBsNchYW4ieEgkESR2IyI6Y2Lr0KSAiIhAREQGv+W2MOwwBwBHPRbRfc9aD8EZ5DfVCIgHgjPIb6oTwRnkN9UIiAeCM8hvqhPBGeQ31QiID1pKZgkYQxoIc0ghouDcbF1sERAfqIiAIiIAiIgCIiAIiIAiIgCIiA5000p2uxGrLmtJ56TMgE5GyhfA2eQ31QiKCR4GzyG+qE8DZ5DfVCIhI8DZ5DfVCeBs8hvqhEQHvQUjOdj6DfHZ80eWF08iKSFCIiE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data:image/jpeg;base64,/9j/4AAQSkZJRgABAQAAAQABAAD/2wCEAAkGBhQPEBQTDxIVExIVFxQVFRQVEhcVEhYXFRIXFhUWFBcYGyYeGBkjGhcVHy8gIycpLCwsFR8xNTArNSYvLCkBCQoKDgwOGg8PGiwlHyQqLS8qNC4sMDUyKS41LTQ0Mi8xNDQpLC8vLCwsLC8sLCosLCw0LC8sLCwpLCkqLCwsLP/AABEIAMIBAwMBIgACEQEDEQH/xAAcAAEAAgMBAQEAAAAAAAAAAAAABQYEBwgDAgH/xABNEAABAwICBQYICwUGBgMAAAABAAIDBBEFIQYSMUFRBxMiYXGBFDJSU5GSodEIFiNCcoKTsbLB0hckNWJzMzSi0+HwFUNUs7TCRWOD/8QAGwEBAAIDAQEAAAAAAAAAAAAAAAEFAgMEBgf/xAA1EQABAwICBwYEBgMAAAAAAAAAAQIDBBESIQUTFTFBUtEyUWFxgaEUkbHwIjRCweHxM0Ny/9oADAMBAAIRAxEAPwDeKIiAIij8UxUQiwzedg3AcStU0zIWK962RASCKnzYnI83Lz2A2HsXx4W/y3esVQu0/HfJikXLmipfhb/Ld6xX74W/y3esVG32ci/MXLmipnhj/Ld6xTwt/lu9Ypt9nIvzFy5oqZ4Y/wAt3rFPDH+W71im32ci/MXLmipfhb/Ld6xX0yukGx7vWKlNPx8WL8xcuSKFwvHNYhku07HbLngVNK6pqqOpZjjX+CQir+kelbaXoMAfLa9vmtG4u6+pU6fS2qeb88W9TQAPuVrFRySJi3IV0+kYoXYd6+BtFFqn4y1Pn3+ke5PjLU+ff6R7lu2c/vQ59sRcq+3U2si1T8Zqnz7/AEj3J8Zanz7/AEj3Js5/eg2xFyr7dTayLVPxlqfPv9I9yfGap8+/0j3Js5/eg2xFyr7dTayLVPxlqfPv9I9yfGWp8+/0j3Js5/eg2xFyr7dTayLVPxmqfPv9I9yfGap8+/0j3Js5/eg2xFyr7dTayLVI0mqfPv8ASPcpjCNPJGOAqRrs8oCzx12GTlg+gkal0spnHpaFy2VFQvyLzgnbI0OYQWuFwRsIK9FwFsi3CIiAIiIAqZWzF8jnHeT6Ng9iuaptNBzkzWEkBznAkbcmudlfsXndONdJqom8VX55dSFPBFJVFLSxvLHzvDm2uOFwCNjOBCwqvmg5vMSOkFna191ravzRtz9CoZ9HyQtVznNy8cyLHkizsIw5s5frOcA0N8W3ztbbcHgvlvgZFxUSW7D/AJamLR0skaSXaiLuuthYw0X1KWa5ETi5mVnEZ3tnuH3LNw/D2SRSSSvc1rCb2tYBrA4k5E7/AGLVFRySyrE2108cgYCLNtR/9RJ6D/lrCJGs7UJLLnVJyJHHYEqKN0DcSuavktwEUhTYfF4Pz00jmC5Btaw+ULBlqk7belfsNDTynVhqTr7g7Vz+qWtJ7l0N0VM5qKipml0S+YsRytkNb+7867cwuP1Qb/cqxV0joX6kgzObSPFcOrr4hTZ/h7/6Un3OVloJj46p0T0tlmnqnUxcuFqr4Gs6moMj3PebucS4nrK81kYdSc9NHGTYPcG33gHbZWSs0YooX6ktaWPsDqudGDY7Dm3qX06SdkSo1TyEVLJOivS2/ipU0U7juixpoxNHIJoTbpAC41smm4NnNJsLi20KCWyORsiXaapYXwuwvTMIpfRnAvDJXNc5zWNbrOc217k2aBcEZ9I/VXzpLgngcwYCXMc3Wa51r5GzgbADLI/WCx1zNZq+Jn8NJqtdb8JFIil8A0bkrCS06kbTZzyL5+S0bz7BdZve1iYnLka44nSuwsS6kQitRwDD76grvlNn9pFa/Dxbd11C45gzqOXm3ODwW6zXAWuLkZjccuJWqOoY9cKbzfLRyRNxLa3gpHopqnwFrqCSqL3B7C6zRq6nRcBnlf2rFwPBnVcoY3Joze/c1v6jsA7eCy1zLOW+7eYfDSXalu1mhHos7G6SKGd0cD3SNZk5zrZPudZoLQAbZX67jcsFZscjmo5DVIxY3K1eBeuT2vLmSRHYwhzeoOvcekX71b1ROTv+1l+g38RV7VDWIiTLY9Vo1yup238fqERFyFgEREAVRwz+9R/Sf/23q3Ko4Z/eo/pP/wC29Uek/wAxT/8AX7oQp6YpQyGolc2JzmkssQBY2jaDv4grCkicw2e0tJFwCLZLNxTEZhUSNZM5rWltmhrCBeNpOZaTtJWDJK951pHl5AsCQ0WF77GgBUekUptY/Crsd17rb8/EhSX0YGc3ZH/7qPp8CnaxoMYuAB47eHapDRnbN2R/+6hKaokLGkzTXIH/ADX8O1dL1gSjh1yKvatbzJPsixIORBII4EGxUthUJfSVDWi7nGRoF7ZmJoGaiAO/aSSbkk5kk7ypXD3kUVSWkgjnSCDYg8y2xB3Fc+icPxDrbsK/IhDHGCzeb/xt96wmOuLhfQmk89L9q/3r5a2wsNi4KhadbalFTvvYEpJ/Dfrj/wApRT4w4WP+o4EcCpWT+G/XH/lKLc621d2k73htyNCkvXSGWhZI/wAdhbnxIk5tx7xcrK/+Pf8A0pPucsTEGczRMid473Ny4XfzrvQAQss/w9/9KT7nL0VJ+dbi7WrS/ndDGTsL5Ka/0e/vdP8A1G/cVOaW4DUTVbnxQuewsjAcC0C41rjNw4hQej398p/6jfuKmtL8bqIqtzIp3sYGRnVAba51rnNp4Beymx/EJgte3E85T6v4R2svbFw8j2xRvgWFNp5iOelJDWg3teXnHZ8GtO3iqer1o3WOxGnmhq7P1bAP1QD0gSDlkHNIvcW3d9IoKYzujjb40ha2/C+09wue5TSrhxo7ei3Uiubj1bmblSyd5Z6X90wmSTZJUnVadjgH9BhHY3Wf3r2xs+GYZFUbZIra/HL5OXuuA7sapDSalpZOahlq2wcyLiPXYDm3VaSHcACB2lfejdLTNZLTxVTagSaznM1mEgFoY+wbu2elcOsT/J+q9/Qs9St9Tlhw238e81251gTwV00jcaTDYYGHVMmqx5G0gsL5fWOXY4qm1dK6Nz4neMwuYesjK/fke9XPS9vP0FPOzMN1HO6mvj1ST2OLQV3VCo50fdf+irpEVrJrdpE/spWqLWtlw3L6JJtck2Gq25Js0Zhrb7BmcgvxAV3WQrLqXPBKN8+ESRxi73uka0E2FzINp4LzxiubhsApKZ3y7xrSyb2g5F3U42s0bgL8L/WEVL4sHlfE7Ve10jmngRIN28dS+8Qp24rSieEAVMY1XM3m2bo//Zp691yqX/auPs4lv5+J6T/S3V9vAlvLjbxKU1thYL9X4Cv1XR5ot3J3/ay/Qb+Iq9qicnf9rL9Bv4ir2qCu/wAy+h6zRn5dPX6hERcZYhERAFTKeo5qZryCQ1zrgWvm1zcrkcVc1VMYojHIT81xJB+8Kg00j2JHMz9K9OhCmLVVHOyvkAIDi2wda+TGtzsTwXmiLyUsiyvV7t6rcxMzC8TFOXlzHODw3xdW41dbbcjijaulAsKWWw+j/mrDRdsekZI40js1UTddLk3PqZ7XPJiYWMsLNdtvnc7T1b9yy6DE2RRyRyxve15N9XVsQ5gaQbuHD2rCRaoqx8UqytRLr4ZAzPDaX/pZf8P+YsNzgXOLGlrCei07QLDbmd996Ik9Y6duFWtTySwM6nxWNsAhmie8XJOrq6p+ULxtcDtt6F+x4tDGbw0rtfcX6ot36ziO4LARdDdKTNaiWbklkW2YufVRUPmfrykE2s0DxWjgPzO+3cp/VvQPH/1Sfc5QUEBkcGt2n/d1cIoA1gZtAGr2i1la6DWSSd9Q/Ph63/ghUxIqGpMLqxDPFI4EtY9rjbbbfb0qzYhjmG1Ehklilc8gC+rK3IXtk1wG8qBx3B3UsxYR0TcsduLd3eNhUcvpLomTKkiKu7geSZUSU6LErUXPihZK3SyNkBgoITE11w6R1gcxYlouSXWy1nHLrUfovXxU04km1rNY4M1Wl1nGw2D+XWHeotFKU7EYrU47+8xdWSOka9bfh3JwQyMSrTPPLKb9NxIB2ho6LAevVAXpg+IeDVEcudmnpAbS1ws7tyN+0BYaLbq24MHC1jTrXazWcb3JPSSviqKkywa2q5rdbWaW9MXFwD/KG+hZejulRpWmKVhlgN8hYubreMADk5puTbrO29lAosFgYsaRruNiVUjZVlbkqlpdW4UOkIZCduoGS27NUkM7tihscxcVUjXNjEUbG6jGZXte9zbIdg2cVHosY6drHYrqvmpnLVukbhsiIu+ybycpsdjbh0lMdbnXF9rN6PScCDrblh4FjLqOYSNuWGzZGD5zeI/mG0d43qPRZJAyzk795gtVJdipvalkJPSKrgmnMlNrAPF5A5mqNe+1t+I29YvvKjEQBbGMwNRqcDVLIsj1eqb+4t/J0PlJj/K38RV6UBodgxp4LvFpJCHEbwAOiD17T3qfXn6t6PlVUPWUEaxwNR28IiLmO0IiIAvOenbI3VeLj/exeiKHNRyWVMgQc2jQv0H2HAi/tC8/iy7zg9U+9T5Ntq1/pNy34fRFzI3mplabFsIuy987yHo5dV/dVu0RSKt8PuvUixYfiy7yx6p96fFl3lj1T71rGb4SzQX6lASMtTWnAJGdy+zDbdkL9qw2/CWlvnQR24c+4H06n5KNjUnL7r1FjbXxZd5Y9B96fFl3nB6p96pWHfCKoJLc9FUQm2fRbI2/AFrr+xWvBuVHDasfJVkbTs1ZTzLu4SWv3XTY1Jy+69RYyviy7zg9U+9fjtGnWye09xCnoZmvAcxwc07C0gg9hC+0XQ1Jyr81FikyxFji1wsRkQsvDMLM5Oeq0WubXOe4L7x5lpz1hp9lvyUho14j/pfkF5ylo2OrVgfmiKvrYgz6LDmQjoDPeTtKyURe2jjbG1GsSyGRjV+HR1DNSVoc32g8QdoKrU/J3GT0JnNHAtDvbkrci6Y55I+ypzy00U2b23Kb+zkefP2Y/UoDSLRx1GW9LXa+9jaxuLXBF+tbRVV5QorwRu4SW9LXe5dlNVSOkRrlyUrayghZC5zG2VPFSoYHhJqphGHatwSTa9gOA3qz/s5Hnz9mP1KK0DH739R/5LY62VlRJHJhavA1aOo4ZYsT0ut/Epv7OR58/Zj9Sfs5Hnz9mP1K5IuT4ybm9k6Fhs6m5fdepTf2cjz5+zH6k/ZyPPn7MfqVyJUZiGkMUIzcHkfNbJFreh72p8ZNzeydBs6m5fdepAfs5Hnz9mP1J+zkefP2Y/UseXljoY5NScTwu/ngNu27SbjrCn6TTSjmjEsdTG6MuawuBya52TRJfNlzkNa2ZA3p8ZNzeydBs6m5fdepEDk5Hnz9mP1KXwnRGGmIcAXvGxz7G30RsHaptFg+plellcbI6KCNcTW5hERc51hERAEREAWLimJx0sL5p3hkUbS57jsAH3ncBvJWUtE/CK0sJfFQRus0ATTW3k3EbT2AF1v5m8EBU9PuWGqxJ0kcLjBRu6Iibk97b7ZXDO5t4oytlnmTr5EQBERAEREBO6N6cVuG38DqHxtJuWZOjJ4ljgRfLbtW+OTHlkjxLVp6zViq7ZOuGxTZ7GAnov8A5d9jbgOal9McQQQbEZgjIgjeEB2FpLF0mO4gj0G/5lemjL8njrafYVGYIJZsKhdUapkDGuD2zGcPbbJ+uRc3BvnftKyNH5tWW3lAjvGY/NeYlTUaUa5dzv3S31I4lmREXpyQiIgCrPKA791b1yN/C5WZUzlFqcoY+tzz3DVH3ldNIl5mnFXuw07jD5PYrzyO4R29Zw9xV/VS5PKW0Ukh+c4NHY0e9x9CnNIceioKaSonNmMGweM4k2a1o3kmwWVY7FMpho1mGnb45nnpFpNT4dDztVIGN2NG17z5LG7Sf9lamxrl+mcSKOnYxu50xL3nr1WkAekqh6ZaWyYpUmeXot8WOO92xs4DiTtJ3nuUGuQsbE5j+m1ZXuvU1Dy3dG0lkQ7GNyPfcqC1RwHoX6igk/LL0hqHMvqkjWaWu4OadrXDePcvhEBsnk35WX0RbT1zjJSmwbIc3w8M9ro+raN3Bb4gqmSeI5rtnikHxmhzdnEEEdRXHysmiGnU+HVLJQ4vjDWRyRk5PiZk1o4OaPFO7ZsJUkHUSLFwzEWVMLJoXa0cjQ5p4g/cd1upZSEBERAEREAXIfKbiRqMXrXk3tM+MdkXyY9jV14uMNKgRXVV9vhE9/tnICLREQBERAEREAREQHSXwfsXNRhboX58xK5g+g8B4HpLwrDNGYJbb2m46xtHsWqfg5YrIytnga0uikiD3EbGOjdZpPbrkehbwx+g1267R0m7etv+nvVNpemWWJJGdpufp95kKScMoe0OGwi6+1A6P19vk3Hrb+Y/NTy7aKpSphSRN/HwUkIiLsAWr9KcQ8IqnaubW2jb12Odu1xKuWluOeDQlrT8rICG8QN7u7d1qs6E4Nz03OuHQjNx1v3Du2+hWdI1I2LM70KXSD1mkbTM78/v3LtglB4PTxx72t6X0jm72krWfwgMXDYKemG17zMepsbS0ekvPqrbS0Py/X8Pg4eDi32r7/kq1zlcqqpcMajURqbkNYoiLE2BERAEREAREQG7+QHGXPp6imcbiJ7Xs6my62sB1azSfrLa65t5IMWNPi0Iv0Zg+Fw46zS5v+JrV0kpMQiIgCIiALkXlQw/mMYrWWteZ0g7JbSD8S66WiPhF6KkPhr4x0XAQzW3OFzG49o1m/VCA0miIgCIiAIiIAiIgNq/B80ljpq6SnlIb4U1oY4+cjLi1l/5g53eAN66OXD8L3BwLCQ4EFpGTgQciLb7rrXkwx6orsNilrIyyXpMLi3V5wNyEljsv94NkB7Yvhhidrs8Um+XzT7lK4TiglbZ2Txt6+sLPewEWIuDtCg5sBc2QGF1he+Zzb71RPppaObW06Xa7tN6feXlugnVH4zjTKWPWebk+KwbXHq6uJUbjWl7KYajCJZhkbeKDxcR9w9irFDhFRiUnOSEhp2yOGVuEY392S9TBTXTWS5N+/v6FdUVtl1cP4n/AE+/7MaGCbEqknefGPzWN93Ab1snD6BtPG2OMWa0d5O8nrK+MLwqOmjDIhYbz85x4uKzFFRUa38LcmpuM6Ok1KK563cu9QtXcvlNCaOF7yBOJdWPynNLTzg+iLNPbbitj4picdLDJNM7VjjaXOPUOHE7gOtcwaZ6WSYpVOnk6LfFijvcRsByHadpO89y5CwIJERQSEREAREQBERAWXk1pzJi1GG7pdY9jGucfYF1CtG8guj5fUS1bh0Ym80w8XvsXW7GD/Gt5KTEIiIAiIgCitKMAZiFHNTS+LKwtB8l21jh1hwB7lKogOJMQoX08skMo1ZI3OY8cHNJB9oWOtmfCAwUQYrzrBYVETJD9NpMbvSGtPeVrNAEREAREQBEQIDYXIppLBRYgG1EOuZyyKKUNDnxPc+wsDudcAkZiw611A5wAuTYcTsWpOQ7BXui8JmoKWBhA5iVsbvCX8X3e51mW3i1+xbRmwqJ5vIzX+mS4egm3sUpbiYuv+kj67S6GM6sZMz/ACYhrek7PvUTUNr63LV8HiO4nVJHX84+gBW2GnawWY1rRwaAB7F6Le2VrOw3PvXM5X075cpH5dyZe+albwrQeGKzpflXdYswfV396kKitlid/ZAxDIaudh+XZZSiLkqtbUJ21RfT6dxuigjiSzEsYtJiccviuz8k5H/VZSxp8Pjk8Zgvx2H0hfDKEs8SVwHB1nj25+1c7HTtyeiO8Uy9l6m48dIsBjr6aSmmLgyQAEtNnAhwcCO8Bc58ouiMeFVYgildK0xtk6QAc0lzhY2yPi3710yzXG3VPZdvvWiuXLR10VW2q1nubOA0gs6EZjaAG697Z5kC18nLpa6/AlDWaIikkIiIAiIgC2PyY8lv/EP3isDm0o8RoOq6YjaQdoYOI2nZsVN0X0ckxGqjp4gekRruAyYweM89g9JsN66qoKJkETIohqsja1jRwa0WCkg8MGwWGihbDTRiONt7AXOZNySTmSeJWciIQEREAREQBQWk+m1JhjC6rna02uIwdaZ30WDPvNh1qtcuOLTUuFF9PK+J5mjYXRuLXarg+4uMxewXMMsznuLnkuccySSST1k7UBY+UHTZ+MVhnc3UY0BkUd7lrASRc73Ekk9ttyrKIgCIiAIv1rSSABcnIAbSepbRwP4PlbURCSeSKmLhcRv1nSC+zXDRZp6r34oDVq/QbLaWMcgVRSU0sz6hsjmDoRQQySSSOJs1oFhbM7bGyqtHyX4nK8tbRTAggEvbqNBLdba7LZw2EgbUB0xyfY6a/DaaoewMc5lnBttW7CWEtAyAJbcDde25WJV3QHRX/hdBFTF2s5t3PcCdUvcbu1b7ArEgCIiAIiIAiIgC1ry8V4ZhzI7XMszB2BjXPJ7bgDvK2UozSDR2DEITDVR67LgjMhzXDY5rhmDmfSgOTEXRdFyLYbGbuikl6pJnEDubq371mYlyUYdNEWCmZEbZSRXa9p3G98+w3Qm5zQiz8fwZ9FVS08mbonFt9zhta4dRaQe9YCgkL8X6vxAb65ItAJqD96llYRPC35IA3bdzXtJdexNr5W37Vs1Vnk2xsVmGU779JrBE/qfENQ37QAfrKzKTEIiIAiIgCIiA1l8IP+ED+vF+F65pXS3wg/4QP68X4XrmlAEREAREQG6eQzkzMjmYlVt6DSTTRkeM4Zc67+UG+rxIvuF99Kq8mmkMFbhtOacj5KOOKSMbY3sYGlpG4G1wd4KtSAIiIAiIgCIiAIiIAiIgCIiAIiIDRXL1gnN1cNS3ZMwsd9OK1j3tcPVWrl0Fy54dzuGCQDOGWN1+p14z+JvoXPqEoERFBJsjkU0uFLVGlldaKoI1SdjZhk31h0e0NW/lxyHWNxkRmCNo6wuieS/lFbiMLYZ3AVkYs4HLnWj/AJjeJ8occ9hUkKX1ERCAiIgCIiA1l8IP+ED+vF+F65pXS3wg/wCED+vF+F65pQBERAEREBsXkFeRjMYDnAGOa4BIDrRmwcN4Bzz3hdPLkrknxQU2MUj3GzXPMR//AFaYx7XBdaoAiIgCIiAIiIAiIgCIiAIiIAiIgNd8tukQp8P5iwc+qOoL/NYwhzndt9UDt6lz6tg8uGK89ifNg5QRsZ9Z/wAo72OZ6Fr5CQiIoJC9KapdE9skTix7SHNc02c0jYQV5ogOg+TXlSbiAFPVEMqwMjsZMANreD+Le8cBsNchYW4ieEgkESR2IyI6Y2Lr0KSAiIhAREQGv+W2MOwwBwBHPRbRfc9aD8EZ5DfVCIgHgjPIb6oTwRnkN9UIiAeCM8hvqhPBGeQ31QiID1pKZgkYQxoIc0ghouDcbF1sERAfqIiAIiIAiIgCIiAIiIAiIgCIiA5000p2uxGrLmtJ56TMgE5GyhfA2eQ31QiKCR4GzyG+qE8DZ5DfVCIhI8DZ5DfVCeBs8hvqhEQHvQUjOdj6DfHZ80eWF08iKSFCIiE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8" descr="data:image/jpeg;base64,/9j/4AAQSkZJRgABAQAAAQABAAD/2wCEAAkGBhQPEBQTDxIVExIVFxQVFRQVEhcVEhYXFRIXFhUWFBcYGyYeGBkjGhcVHy8gIycpLCwsFR8xNTArNSYvLCkBCQoKDgwOGg8PGiwlHyQqLS8qNC4sMDUyKS41LTQ0Mi8xNDQpLC8vLCwsLC8sLCosLCw0LC8sLCwpLCkqLCwsLP/AABEIAMIBAwMBIgACEQEDEQH/xAAcAAEAAgMBAQEAAAAAAAAAAAAABQYEBwgDAgH/xABNEAABAwICBQYICwUGBgMAAAABAAIDBBEFIQYSMUFRBxMiYXGBFDJSU5GSodEIFiNCcoKTsbLB0hckNWJzMzSi0+HwFUNUs7TCRWOD/8QAGwEBAAIDAQEAAAAAAAAAAAAAAAEFAgMEBgf/xAA1EQABAwICBwYEBgMAAAAAAAAAAQIDBBESIQUTFTFBUtEyUWFxgaEUkbHwIjRCweHxM0Ny/9oADAMBAAIRAxEAPwDeKIiAIij8UxUQiwzedg3AcStU0zIWK962RASCKnzYnI83Lz2A2HsXx4W/y3esVQu0/HfJikXLmipfhb/Ld6xX74W/y3esVG32ci/MXLmipnhj/Ld6xTwt/lu9Ypt9nIvzFy5oqZ4Y/wAt3rFPDH+W71im32ci/MXLmipfhb/Ld6xX0yukGx7vWKlNPx8WL8xcuSKFwvHNYhku07HbLngVNK6pqqOpZjjX+CQir+kelbaXoMAfLa9vmtG4u6+pU6fS2qeb88W9TQAPuVrFRySJi3IV0+kYoXYd6+BtFFqn4y1Pn3+ke5PjLU+ff6R7lu2c/vQ59sRcq+3U2si1T8Zqnz7/AEj3J8Zanz7/AEj3Js5/eg2xFyr7dTayLVPxlqfPv9I9yfGap8+/0j3Js5/eg2xFyr7dTayLVPxlqfPv9I9yfGWp8+/0j3Js5/eg2xFyr7dTayLVPxmqfPv9I9yfGap8+/0j3Js5/eg2xFyr7dTayLVI0mqfPv8ASPcpjCNPJGOAqRrs8oCzx12GTlg+gkal0spnHpaFy2VFQvyLzgnbI0OYQWuFwRsIK9FwFsi3CIiAIiIAqZWzF8jnHeT6Ng9iuaptNBzkzWEkBznAkbcmudlfsXndONdJqom8VX55dSFPBFJVFLSxvLHzvDm2uOFwCNjOBCwqvmg5vMSOkFna191ravzRtz9CoZ9HyQtVznNy8cyLHkizsIw5s5frOcA0N8W3ztbbcHgvlvgZFxUSW7D/AJamLR0skaSXaiLuuthYw0X1KWa5ETi5mVnEZ3tnuH3LNw/D2SRSSSvc1rCb2tYBrA4k5E7/AGLVFRySyrE2108cgYCLNtR/9RJ6D/lrCJGs7UJLLnVJyJHHYEqKN0DcSuavktwEUhTYfF4Pz00jmC5Btaw+ULBlqk7belfsNDTynVhqTr7g7Vz+qWtJ7l0N0VM5qKipml0S+YsRytkNb+7867cwuP1Qb/cqxV0joX6kgzObSPFcOrr4hTZ/h7/6Un3OVloJj46p0T0tlmnqnUxcuFqr4Gs6moMj3PebucS4nrK81kYdSc9NHGTYPcG33gHbZWSs0YooX6ktaWPsDqudGDY7Dm3qX06SdkSo1TyEVLJOivS2/ipU0U7juixpoxNHIJoTbpAC41smm4NnNJsLi20KCWyORsiXaapYXwuwvTMIpfRnAvDJXNc5zWNbrOc217k2aBcEZ9I/VXzpLgngcwYCXMc3Wa51r5GzgbADLI/WCx1zNZq+Jn8NJqtdb8JFIil8A0bkrCS06kbTZzyL5+S0bz7BdZve1iYnLka44nSuwsS6kQitRwDD76grvlNn9pFa/Dxbd11C45gzqOXm3ODwW6zXAWuLkZjccuJWqOoY9cKbzfLRyRNxLa3gpHopqnwFrqCSqL3B7C6zRq6nRcBnlf2rFwPBnVcoY3Joze/c1v6jsA7eCy1zLOW+7eYfDSXalu1mhHos7G6SKGd0cD3SNZk5zrZPudZoLQAbZX67jcsFZscjmo5DVIxY3K1eBeuT2vLmSRHYwhzeoOvcekX71b1ROTv+1l+g38RV7VDWIiTLY9Vo1yup238fqERFyFgEREAVRwz+9R/Sf/23q3Ko4Z/eo/pP/wC29Uek/wAxT/8AX7oQp6YpQyGolc2JzmkssQBY2jaDv4grCkicw2e0tJFwCLZLNxTEZhUSNZM5rWltmhrCBeNpOZaTtJWDJK951pHl5AsCQ0WF77GgBUekUptY/Crsd17rb8/EhSX0YGc3ZH/7qPp8CnaxoMYuAB47eHapDRnbN2R/+6hKaokLGkzTXIH/ADX8O1dL1gSjh1yKvatbzJPsixIORBII4EGxUthUJfSVDWi7nGRoF7ZmJoGaiAO/aSSbkk5kk7ypXD3kUVSWkgjnSCDYg8y2xB3Fc+icPxDrbsK/IhDHGCzeb/xt96wmOuLhfQmk89L9q/3r5a2wsNi4KhadbalFTvvYEpJ/Dfrj/wApRT4w4WP+o4EcCpWT+G/XH/lKLc621d2k73htyNCkvXSGWhZI/wAdhbnxIk5tx7xcrK/+Pf8A0pPucsTEGczRMid473Ny4XfzrvQAQss/w9/9KT7nL0VJ+dbi7WrS/ndDGTsL5Ka/0e/vdP8A1G/cVOaW4DUTVbnxQuewsjAcC0C41rjNw4hQej398p/6jfuKmtL8bqIqtzIp3sYGRnVAba51rnNp4Beymx/EJgte3E85T6v4R2svbFw8j2xRvgWFNp5iOelJDWg3teXnHZ8GtO3iqer1o3WOxGnmhq7P1bAP1QD0gSDlkHNIvcW3d9IoKYzujjb40ha2/C+09wue5TSrhxo7ei3Uiubj1bmblSyd5Z6X90wmSTZJUnVadjgH9BhHY3Wf3r2xs+GYZFUbZIra/HL5OXuuA7sapDSalpZOahlq2wcyLiPXYDm3VaSHcACB2lfejdLTNZLTxVTagSaznM1mEgFoY+wbu2elcOsT/J+q9/Qs9St9Tlhw238e81251gTwV00jcaTDYYGHVMmqx5G0gsL5fWOXY4qm1dK6Nz4neMwuYesjK/fke9XPS9vP0FPOzMN1HO6mvj1ST2OLQV3VCo50fdf+irpEVrJrdpE/spWqLWtlw3L6JJtck2Gq25Js0Zhrb7BmcgvxAV3WQrLqXPBKN8+ESRxi73uka0E2FzINp4LzxiubhsApKZ3y7xrSyb2g5F3U42s0bgL8L/WEVL4sHlfE7Ve10jmngRIN28dS+8Qp24rSieEAVMY1XM3m2bo//Zp691yqX/auPs4lv5+J6T/S3V9vAlvLjbxKU1thYL9X4Cv1XR5ot3J3/ay/Qb+Iq9qicnf9rL9Bv4ir2qCu/wAy+h6zRn5dPX6hERcZYhERAFTKeo5qZryCQ1zrgWvm1zcrkcVc1VMYojHIT81xJB+8Kg00j2JHMz9K9OhCmLVVHOyvkAIDi2wda+TGtzsTwXmiLyUsiyvV7t6rcxMzC8TFOXlzHODw3xdW41dbbcjijaulAsKWWw+j/mrDRdsekZI40js1UTddLk3PqZ7XPJiYWMsLNdtvnc7T1b9yy6DE2RRyRyxve15N9XVsQ5gaQbuHD2rCRaoqx8UqytRLr4ZAzPDaX/pZf8P+YsNzgXOLGlrCei07QLDbmd996Ik9Y6duFWtTySwM6nxWNsAhmie8XJOrq6p+ULxtcDtt6F+x4tDGbw0rtfcX6ot36ziO4LARdDdKTNaiWbklkW2YufVRUPmfrykE2s0DxWjgPzO+3cp/VvQPH/1Sfc5QUEBkcGt2n/d1cIoA1gZtAGr2i1la6DWSSd9Q/Ph63/ghUxIqGpMLqxDPFI4EtY9rjbbbfb0qzYhjmG1Ehklilc8gC+rK3IXtk1wG8qBx3B3UsxYR0TcsduLd3eNhUcvpLomTKkiKu7geSZUSU6LErUXPihZK3SyNkBgoITE11w6R1gcxYlouSXWy1nHLrUfovXxU04km1rNY4M1Wl1nGw2D+XWHeotFKU7EYrU47+8xdWSOka9bfh3JwQyMSrTPPLKb9NxIB2ho6LAevVAXpg+IeDVEcudmnpAbS1ws7tyN+0BYaLbq24MHC1jTrXazWcb3JPSSviqKkywa2q5rdbWaW9MXFwD/KG+hZejulRpWmKVhlgN8hYubreMADk5puTbrO29lAosFgYsaRruNiVUjZVlbkqlpdW4UOkIZCduoGS27NUkM7tihscxcVUjXNjEUbG6jGZXte9zbIdg2cVHosY6drHYrqvmpnLVukbhsiIu+ybycpsdjbh0lMdbnXF9rN6PScCDrblh4FjLqOYSNuWGzZGD5zeI/mG0d43qPRZJAyzk795gtVJdipvalkJPSKrgmnMlNrAPF5A5mqNe+1t+I29YvvKjEQBbGMwNRqcDVLIsj1eqb+4t/J0PlJj/K38RV6UBodgxp4LvFpJCHEbwAOiD17T3qfXn6t6PlVUPWUEaxwNR28IiLmO0IiIAvOenbI3VeLj/exeiKHNRyWVMgQc2jQv0H2HAi/tC8/iy7zg9U+9T5Ntq1/pNy34fRFzI3mplabFsIuy987yHo5dV/dVu0RSKt8PuvUixYfiy7yx6p96fFl3lj1T71rGb4SzQX6lASMtTWnAJGdy+zDbdkL9qw2/CWlvnQR24c+4H06n5KNjUnL7r1FjbXxZd5Y9B96fFl3nB6p96pWHfCKoJLc9FUQm2fRbI2/AFrr+xWvBuVHDasfJVkbTs1ZTzLu4SWv3XTY1Jy+69RYyviy7zg9U+9fjtGnWye09xCnoZmvAcxwc07C0gg9hC+0XQ1Jyr81FikyxFji1wsRkQsvDMLM5Oeq0WubXOe4L7x5lpz1hp9lvyUho14j/pfkF5ylo2OrVgfmiKvrYgz6LDmQjoDPeTtKyURe2jjbG1GsSyGRjV+HR1DNSVoc32g8QdoKrU/J3GT0JnNHAtDvbkrci6Y55I+ypzy00U2b23Kb+zkefP2Y/UoDSLRx1GW9LXa+9jaxuLXBF+tbRVV5QorwRu4SW9LXe5dlNVSOkRrlyUrayghZC5zG2VPFSoYHhJqphGHatwSTa9gOA3qz/s5Hnz9mP1KK0DH739R/5LY62VlRJHJhavA1aOo4ZYsT0ut/Epv7OR58/Zj9Sfs5Hnz9mP1K5IuT4ybm9k6Fhs6m5fdepTf2cjz5+zH6k/ZyPPn7MfqVyJUZiGkMUIzcHkfNbJFreh72p8ZNzeydBs6m5fdepAfs5Hnz9mP1J+zkefP2Y/UseXljoY5NScTwu/ngNu27SbjrCn6TTSjmjEsdTG6MuawuBya52TRJfNlzkNa2ZA3p8ZNzeydBs6m5fdepEDk5Hnz9mP1KXwnRGGmIcAXvGxz7G30RsHaptFg+plellcbI6KCNcTW5hERc51hERAEREAWLimJx0sL5p3hkUbS57jsAH3ncBvJWUtE/CK0sJfFQRus0ATTW3k3EbT2AF1v5m8EBU9PuWGqxJ0kcLjBRu6Iibk97b7ZXDO5t4oytlnmTr5EQBERAEREBO6N6cVuG38DqHxtJuWZOjJ4ljgRfLbtW+OTHlkjxLVp6zViq7ZOuGxTZ7GAnov8A5d9jbgOal9McQQQbEZgjIgjeEB2FpLF0mO4gj0G/5lemjL8njrafYVGYIJZsKhdUapkDGuD2zGcPbbJ+uRc3BvnftKyNH5tWW3lAjvGY/NeYlTUaUa5dzv3S31I4lmREXpyQiIgCrPKA791b1yN/C5WZUzlFqcoY+tzz3DVH3ldNIl5mnFXuw07jD5PYrzyO4R29Zw9xV/VS5PKW0Ukh+c4NHY0e9x9CnNIceioKaSonNmMGweM4k2a1o3kmwWVY7FMpho1mGnb45nnpFpNT4dDztVIGN2NG17z5LG7Sf9lamxrl+mcSKOnYxu50xL3nr1WkAekqh6ZaWyYpUmeXot8WOO92xs4DiTtJ3nuUGuQsbE5j+m1ZXuvU1Dy3dG0lkQ7GNyPfcqC1RwHoX6igk/LL0hqHMvqkjWaWu4OadrXDePcvhEBsnk35WX0RbT1zjJSmwbIc3w8M9ro+raN3Bb4gqmSeI5rtnikHxmhzdnEEEdRXHysmiGnU+HVLJQ4vjDWRyRk5PiZk1o4OaPFO7ZsJUkHUSLFwzEWVMLJoXa0cjQ5p4g/cd1upZSEBERAEREAXIfKbiRqMXrXk3tM+MdkXyY9jV14uMNKgRXVV9vhE9/tnICLREQBERAEREAREQHSXwfsXNRhboX58xK5g+g8B4HpLwrDNGYJbb2m46xtHsWqfg5YrIytnga0uikiD3EbGOjdZpPbrkehbwx+g1267R0m7etv+nvVNpemWWJJGdpufp95kKScMoe0OGwi6+1A6P19vk3Hrb+Y/NTy7aKpSphSRN/HwUkIiLsAWr9KcQ8IqnaubW2jb12Odu1xKuWluOeDQlrT8rICG8QN7u7d1qs6E4Nz03OuHQjNx1v3Du2+hWdI1I2LM70KXSD1mkbTM78/v3LtglB4PTxx72t6X0jm72krWfwgMXDYKemG17zMepsbS0ekvPqrbS0Py/X8Pg4eDi32r7/kq1zlcqqpcMajURqbkNYoiLE2BERAEREAREQG7+QHGXPp6imcbiJ7Xs6my62sB1azSfrLa65t5IMWNPi0Iv0Zg+Fw46zS5v+JrV0kpMQiIgCIiALkXlQw/mMYrWWteZ0g7JbSD8S66WiPhF6KkPhr4x0XAQzW3OFzG49o1m/VCA0miIgCIiAIiIAiIgNq/B80ljpq6SnlIb4U1oY4+cjLi1l/5g53eAN66OXD8L3BwLCQ4EFpGTgQciLb7rrXkwx6orsNilrIyyXpMLi3V5wNyEljsv94NkB7Yvhhidrs8Um+XzT7lK4TiglbZ2Txt6+sLPewEWIuDtCg5sBc2QGF1he+Zzb71RPppaObW06Xa7tN6feXlugnVH4zjTKWPWebk+KwbXHq6uJUbjWl7KYajCJZhkbeKDxcR9w9irFDhFRiUnOSEhp2yOGVuEY392S9TBTXTWS5N+/v6FdUVtl1cP4n/AE+/7MaGCbEqknefGPzWN93Ab1snD6BtPG2OMWa0d5O8nrK+MLwqOmjDIhYbz85x4uKzFFRUa38LcmpuM6Ok1KK563cu9QtXcvlNCaOF7yBOJdWPynNLTzg+iLNPbbitj4picdLDJNM7VjjaXOPUOHE7gOtcwaZ6WSYpVOnk6LfFijvcRsByHadpO89y5CwIJERQSEREAREQBERAWXk1pzJi1GG7pdY9jGucfYF1CtG8guj5fUS1bh0Ym80w8XvsXW7GD/Gt5KTEIiIAiIgCitKMAZiFHNTS+LKwtB8l21jh1hwB7lKogOJMQoX08skMo1ZI3OY8cHNJB9oWOtmfCAwUQYrzrBYVETJD9NpMbvSGtPeVrNAEREAREQBEQIDYXIppLBRYgG1EOuZyyKKUNDnxPc+wsDudcAkZiw611A5wAuTYcTsWpOQ7BXui8JmoKWBhA5iVsbvCX8X3e51mW3i1+xbRmwqJ5vIzX+mS4egm3sUpbiYuv+kj67S6GM6sZMz/ACYhrek7PvUTUNr63LV8HiO4nVJHX84+gBW2GnawWY1rRwaAB7F6Le2VrOw3PvXM5X075cpH5dyZe+albwrQeGKzpflXdYswfV396kKitlid/ZAxDIaudh+XZZSiLkqtbUJ21RfT6dxuigjiSzEsYtJiccviuz8k5H/VZSxp8Pjk8Zgvx2H0hfDKEs8SVwHB1nj25+1c7HTtyeiO8Uy9l6m48dIsBjr6aSmmLgyQAEtNnAhwcCO8Bc58ouiMeFVYgildK0xtk6QAc0lzhY2yPi3710yzXG3VPZdvvWiuXLR10VW2q1nubOA0gs6EZjaAG697Z5kC18nLpa6/AlDWaIikkIiIAiIgC2PyY8lv/EP3isDm0o8RoOq6YjaQdoYOI2nZsVN0X0ckxGqjp4gekRruAyYweM89g9JsN66qoKJkETIohqsja1jRwa0WCkg8MGwWGihbDTRiONt7AXOZNySTmSeJWciIQEREAREQBQWk+m1JhjC6rna02uIwdaZ30WDPvNh1qtcuOLTUuFF9PK+J5mjYXRuLXarg+4uMxewXMMsznuLnkuccySSST1k7UBY+UHTZ+MVhnc3UY0BkUd7lrASRc73Ekk9ttyrKIgCIiAIv1rSSABcnIAbSepbRwP4PlbURCSeSKmLhcRv1nSC+zXDRZp6r34oDVq/QbLaWMcgVRSU0sz6hsjmDoRQQySSSOJs1oFhbM7bGyqtHyX4nK8tbRTAggEvbqNBLdba7LZw2EgbUB0xyfY6a/DaaoewMc5lnBttW7CWEtAyAJbcDde25WJV3QHRX/hdBFTF2s5t3PcCdUvcbu1b7ArEgCIiAIiIAiIgC1ry8V4ZhzI7XMszB2BjXPJ7bgDvK2UozSDR2DEITDVR67LgjMhzXDY5rhmDmfSgOTEXRdFyLYbGbuikl6pJnEDubq371mYlyUYdNEWCmZEbZSRXa9p3G98+w3Qm5zQiz8fwZ9FVS08mbonFt9zhta4dRaQe9YCgkL8X6vxAb65ItAJqD96llYRPC35IA3bdzXtJdexNr5W37Vs1Vnk2xsVmGU779JrBE/qfENQ37QAfrKzKTEIiIAiIgCIiA1l8IP+ED+vF+F65pXS3wg/4QP68X4XrmlAEREAREQG6eQzkzMjmYlVt6DSTTRkeM4Zc67+UG+rxIvuF99Kq8mmkMFbhtOacj5KOOKSMbY3sYGlpG4G1wd4KtSAIiIAiIgCIiAIiIAiIgCIiAIiIDRXL1gnN1cNS3ZMwsd9OK1j3tcPVWrl0Fy54dzuGCQDOGWN1+p14z+JvoXPqEoERFBJsjkU0uFLVGlldaKoI1SdjZhk31h0e0NW/lxyHWNxkRmCNo6wuieS/lFbiMLYZ3AVkYs4HLnWj/AJjeJ8occ9hUkKX1ERCAiIgCIiA1l8IP+ED+vF+F65pXS3wg/wCED+vF+F65pQBERAEREBsXkFeRjMYDnAGOa4BIDrRmwcN4Bzz3hdPLkrknxQU2MUj3GzXPMR//AFaYx7XBdaoAiIgCIiAIiIAiIgCIiAIiIAiIgNd8tukQp8P5iwc+qOoL/NYwhzndt9UDt6lz6tg8uGK89ifNg5QRsZ9Z/wAo72OZ6Fr5CQiIoJC9KapdE9skTix7SHNc02c0jYQV5ogOg+TXlSbiAFPVEMqwMjsZMANreD+Le8cBsNchYW4ieEgkESR2IyI6Y2Lr0KSAiIhAREQGv+W2MOwwBwBHPRbRfc9aD8EZ5DfVCIgHgjPIb6oTwRnkN9UIiAeCM8hvqhPBGeQ31QiID1pKZgkYQxoIc0ghouDcbF1sERAfqIiAIiIAiIgCIiAIiIAiIgCIiA5000p2uxGrLmtJ56TMgE5GyhfA2eQ31QiKCR4GzyG+qE8DZ5DfVCIhI8DZ5DfVCeBs8hvqhEQHvQUjOdj6DfHZ80eWF08iKSFCIiE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0" descr="data:image/jpeg;base64,/9j/4AAQSkZJRgABAQAAAQABAAD/2wCEAAkGBhQPEBQTDxIVExIVFxQVFRQVEhcVEhYXFRIXFhUWFBcYGyYeGBkjGhcVHy8gIycpLCwsFR8xNTArNSYvLCkBCQoKDgwOGg8PGiwlHyQqLS8qNC4sMDUyKS41LTQ0Mi8xNDQpLC8vLCwsLC8sLCosLCw0LC8sLCwpLCkqLCwsLP/AABEIAMIBAwMBIgACEQEDEQH/xAAcAAEAAgMBAQEAAAAAAAAAAAAABQYEBwgDAgH/xABNEAABAwICBQYICwUGBgMAAAABAAIDBBEFIQYSMUFRBxMiYXGBFDJSU5GSodEIFiNCcoKTsbLB0hckNWJzMzSi0+HwFUNUs7TCRWOD/8QAGwEBAAIDAQEAAAAAAAAAAAAAAAEFAgMEBgf/xAA1EQABAwICBwYEBgMAAAAAAAAAAQIDBBESIQUTFTFBUtEyUWFxgaEUkbHwIjRCweHxM0Ny/9oADAMBAAIRAxEAPwDeKIiAIij8UxUQiwzedg3AcStU0zIWK962RASCKnzYnI83Lz2A2HsXx4W/y3esVQu0/HfJikXLmipfhb/Ld6xX74W/y3esVG32ci/MXLmipnhj/Ld6xTwt/lu9Ypt9nIvzFy5oqZ4Y/wAt3rFPDH+W71im32ci/MXLmipfhb/Ld6xX0yukGx7vWKlNPx8WL8xcuSKFwvHNYhku07HbLngVNK6pqqOpZjjX+CQir+kelbaXoMAfLa9vmtG4u6+pU6fS2qeb88W9TQAPuVrFRySJi3IV0+kYoXYd6+BtFFqn4y1Pn3+ke5PjLU+ff6R7lu2c/vQ59sRcq+3U2si1T8Zqnz7/AEj3J8Zanz7/AEj3Js5/eg2xFyr7dTayLVPxlqfPv9I9yfGap8+/0j3Js5/eg2xFyr7dTayLVPxlqfPv9I9yfGWp8+/0j3Js5/eg2xFyr7dTayLVPxmqfPv9I9yfGap8+/0j3Js5/eg2xFyr7dTayLVI0mqfPv8ASPcpjCNPJGOAqRrs8oCzx12GTlg+gkal0spnHpaFy2VFQvyLzgnbI0OYQWuFwRsIK9FwFsi3CIiAIiIAqZWzF8jnHeT6Ng9iuaptNBzkzWEkBznAkbcmudlfsXndONdJqom8VX55dSFPBFJVFLSxvLHzvDm2uOFwCNjOBCwqvmg5vMSOkFna191ravzRtz9CoZ9HyQtVznNy8cyLHkizsIw5s5frOcA0N8W3ztbbcHgvlvgZFxUSW7D/AJamLR0skaSXaiLuuthYw0X1KWa5ETi5mVnEZ3tnuH3LNw/D2SRSSSvc1rCb2tYBrA4k5E7/AGLVFRySyrE2108cgYCLNtR/9RJ6D/lrCJGs7UJLLnVJyJHHYEqKN0DcSuavktwEUhTYfF4Pz00jmC5Btaw+ULBlqk7belfsNDTynVhqTr7g7Vz+qWtJ7l0N0VM5qKipml0S+YsRytkNb+7867cwuP1Qb/cqxV0joX6kgzObSPFcOrr4hTZ/h7/6Un3OVloJj46p0T0tlmnqnUxcuFqr4Gs6moMj3PebucS4nrK81kYdSc9NHGTYPcG33gHbZWSs0YooX6ktaWPsDqudGDY7Dm3qX06SdkSo1TyEVLJOivS2/ipU0U7juixpoxNHIJoTbpAC41smm4NnNJsLi20KCWyORsiXaapYXwuwvTMIpfRnAvDJXNc5zWNbrOc217k2aBcEZ9I/VXzpLgngcwYCXMc3Wa51r5GzgbADLI/WCx1zNZq+Jn8NJqtdb8JFIil8A0bkrCS06kbTZzyL5+S0bz7BdZve1iYnLka44nSuwsS6kQitRwDD76grvlNn9pFa/Dxbd11C45gzqOXm3ODwW6zXAWuLkZjccuJWqOoY9cKbzfLRyRNxLa3gpHopqnwFrqCSqL3B7C6zRq6nRcBnlf2rFwPBnVcoY3Joze/c1v6jsA7eCy1zLOW+7eYfDSXalu1mhHos7G6SKGd0cD3SNZk5zrZPudZoLQAbZX67jcsFZscjmo5DVIxY3K1eBeuT2vLmSRHYwhzeoOvcekX71b1ROTv+1l+g38RV7VDWIiTLY9Vo1yup238fqERFyFgEREAVRwz+9R/Sf/23q3Ko4Z/eo/pP/wC29Uek/wAxT/8AX7oQp6YpQyGolc2JzmkssQBY2jaDv4grCkicw2e0tJFwCLZLNxTEZhUSNZM5rWltmhrCBeNpOZaTtJWDJK951pHl5AsCQ0WF77GgBUekUptY/Crsd17rb8/EhSX0YGc3ZH/7qPp8CnaxoMYuAB47eHapDRnbN2R/+6hKaokLGkzTXIH/ADX8O1dL1gSjh1yKvatbzJPsixIORBII4EGxUthUJfSVDWi7nGRoF7ZmJoGaiAO/aSSbkk5kk7ypXD3kUVSWkgjnSCDYg8y2xB3Fc+icPxDrbsK/IhDHGCzeb/xt96wmOuLhfQmk89L9q/3r5a2wsNi4KhadbalFTvvYEpJ/Dfrj/wApRT4w4WP+o4EcCpWT+G/XH/lKLc621d2k73htyNCkvXSGWhZI/wAdhbnxIk5tx7xcrK/+Pf8A0pPucsTEGczRMid473Ny4XfzrvQAQss/w9/9KT7nL0VJ+dbi7WrS/ndDGTsL5Ka/0e/vdP8A1G/cVOaW4DUTVbnxQuewsjAcC0C41rjNw4hQej398p/6jfuKmtL8bqIqtzIp3sYGRnVAba51rnNp4Beymx/EJgte3E85T6v4R2svbFw8j2xRvgWFNp5iOelJDWg3teXnHZ8GtO3iqer1o3WOxGnmhq7P1bAP1QD0gSDlkHNIvcW3d9IoKYzujjb40ha2/C+09wue5TSrhxo7ei3Uiubj1bmblSyd5Z6X90wmSTZJUnVadjgH9BhHY3Wf3r2xs+GYZFUbZIra/HL5OXuuA7sapDSalpZOahlq2wcyLiPXYDm3VaSHcACB2lfejdLTNZLTxVTagSaznM1mEgFoY+wbu2elcOsT/J+q9/Qs9St9Tlhw238e81251gTwV00jcaTDYYGHVMmqx5G0gsL5fWOXY4qm1dK6Nz4neMwuYesjK/fke9XPS9vP0FPOzMN1HO6mvj1ST2OLQV3VCo50fdf+irpEVrJrdpE/spWqLWtlw3L6JJtck2Gq25Js0Zhrb7BmcgvxAV3WQrLqXPBKN8+ESRxi73uka0E2FzINp4LzxiubhsApKZ3y7xrSyb2g5F3U42s0bgL8L/WEVL4sHlfE7Ve10jmngRIN28dS+8Qp24rSieEAVMY1XM3m2bo//Zp691yqX/auPs4lv5+J6T/S3V9vAlvLjbxKU1thYL9X4Cv1XR5ot3J3/ay/Qb+Iq9qicnf9rL9Bv4ir2qCu/wAy+h6zRn5dPX6hERcZYhERAFTKeo5qZryCQ1zrgWvm1zcrkcVc1VMYojHIT81xJB+8Kg00j2JHMz9K9OhCmLVVHOyvkAIDi2wda+TGtzsTwXmiLyUsiyvV7t6rcxMzC8TFOXlzHODw3xdW41dbbcjijaulAsKWWw+j/mrDRdsekZI40js1UTddLk3PqZ7XPJiYWMsLNdtvnc7T1b9yy6DE2RRyRyxve15N9XVsQ5gaQbuHD2rCRaoqx8UqytRLr4ZAzPDaX/pZf8P+YsNzgXOLGlrCei07QLDbmd996Ik9Y6duFWtTySwM6nxWNsAhmie8XJOrq6p+ULxtcDtt6F+x4tDGbw0rtfcX6ot36ziO4LARdDdKTNaiWbklkW2YufVRUPmfrykE2s0DxWjgPzO+3cp/VvQPH/1Sfc5QUEBkcGt2n/d1cIoA1gZtAGr2i1la6DWSSd9Q/Ph63/ghUxIqGpMLqxDPFI4EtY9rjbbbfb0qzYhjmG1Ehklilc8gC+rK3IXtk1wG8qBx3B3UsxYR0TcsduLd3eNhUcvpLomTKkiKu7geSZUSU6LErUXPihZK3SyNkBgoITE11w6R1gcxYlouSXWy1nHLrUfovXxU04km1rNY4M1Wl1nGw2D+XWHeotFKU7EYrU47+8xdWSOka9bfh3JwQyMSrTPPLKb9NxIB2ho6LAevVAXpg+IeDVEcudmnpAbS1ws7tyN+0BYaLbq24MHC1jTrXazWcb3JPSSviqKkywa2q5rdbWaW9MXFwD/KG+hZejulRpWmKVhlgN8hYubreMADk5puTbrO29lAosFgYsaRruNiVUjZVlbkqlpdW4UOkIZCduoGS27NUkM7tihscxcVUjXNjEUbG6jGZXte9zbIdg2cVHosY6drHYrqvmpnLVukbhsiIu+ybycpsdjbh0lMdbnXF9rN6PScCDrblh4FjLqOYSNuWGzZGD5zeI/mG0d43qPRZJAyzk795gtVJdipvalkJPSKrgmnMlNrAPF5A5mqNe+1t+I29YvvKjEQBbGMwNRqcDVLIsj1eqb+4t/J0PlJj/K38RV6UBodgxp4LvFpJCHEbwAOiD17T3qfXn6t6PlVUPWUEaxwNR28IiLmO0IiIAvOenbI3VeLj/exeiKHNRyWVMgQc2jQv0H2HAi/tC8/iy7zg9U+9T5Ntq1/pNy34fRFzI3mplabFsIuy987yHo5dV/dVu0RSKt8PuvUixYfiy7yx6p96fFl3lj1T71rGb4SzQX6lASMtTWnAJGdy+zDbdkL9qw2/CWlvnQR24c+4H06n5KNjUnL7r1FjbXxZd5Y9B96fFl3nB6p96pWHfCKoJLc9FUQm2fRbI2/AFrr+xWvBuVHDasfJVkbTs1ZTzLu4SWv3XTY1Jy+69RYyviy7zg9U+9fjtGnWye09xCnoZmvAcxwc07C0gg9hC+0XQ1Jyr81FikyxFji1wsRkQsvDMLM5Oeq0WubXOe4L7x5lpz1hp9lvyUho14j/pfkF5ylo2OrVgfmiKvrYgz6LDmQjoDPeTtKyURe2jjbG1GsSyGRjV+HR1DNSVoc32g8QdoKrU/J3GT0JnNHAtDvbkrci6Y55I+ypzy00U2b23Kb+zkefP2Y/UoDSLRx1GW9LXa+9jaxuLXBF+tbRVV5QorwRu4SW9LXe5dlNVSOkRrlyUrayghZC5zG2VPFSoYHhJqphGHatwSTa9gOA3qz/s5Hnz9mP1KK0DH739R/5LY62VlRJHJhavA1aOo4ZYsT0ut/Epv7OR58/Zj9Sfs5Hnz9mP1K5IuT4ybm9k6Fhs6m5fdepTf2cjz5+zH6k/ZyPPn7MfqVyJUZiGkMUIzcHkfNbJFreh72p8ZNzeydBs6m5fdepAfs5Hnz9mP1J+zkefP2Y/UseXljoY5NScTwu/ngNu27SbjrCn6TTSjmjEsdTG6MuawuBya52TRJfNlzkNa2ZA3p8ZNzeydBs6m5fdepEDk5Hnz9mP1KXwnRGGmIcAXvGxz7G30RsHaptFg+plellcbI6KCNcTW5hERc51hERAEREAWLimJx0sL5p3hkUbS57jsAH3ncBvJWUtE/CK0sJfFQRus0ATTW3k3EbT2AF1v5m8EBU9PuWGqxJ0kcLjBRu6Iibk97b7ZXDO5t4oytlnmTr5EQBERAEREBO6N6cVuG38DqHxtJuWZOjJ4ljgRfLbtW+OTHlkjxLVp6zViq7ZOuGxTZ7GAnov8A5d9jbgOal9McQQQbEZgjIgjeEB2FpLF0mO4gj0G/5lemjL8njrafYVGYIJZsKhdUapkDGuD2zGcPbbJ+uRc3BvnftKyNH5tWW3lAjvGY/NeYlTUaUa5dzv3S31I4lmREXpyQiIgCrPKA791b1yN/C5WZUzlFqcoY+tzz3DVH3ldNIl5mnFXuw07jD5PYrzyO4R29Zw9xV/VS5PKW0Ukh+c4NHY0e9x9CnNIceioKaSonNmMGweM4k2a1o3kmwWVY7FMpho1mGnb45nnpFpNT4dDztVIGN2NG17z5LG7Sf9lamxrl+mcSKOnYxu50xL3nr1WkAekqh6ZaWyYpUmeXot8WOO92xs4DiTtJ3nuUGuQsbE5j+m1ZXuvU1Dy3dG0lkQ7GNyPfcqC1RwHoX6igk/LL0hqHMvqkjWaWu4OadrXDePcvhEBsnk35WX0RbT1zjJSmwbIc3w8M9ro+raN3Bb4gqmSeI5rtnikHxmhzdnEEEdRXHysmiGnU+HVLJQ4vjDWRyRk5PiZk1o4OaPFO7ZsJUkHUSLFwzEWVMLJoXa0cjQ5p4g/cd1upZSEBERAEREAXIfKbiRqMXrXk3tM+MdkXyY9jV14uMNKgRXVV9vhE9/tnICLREQBERAEREAREQHSXwfsXNRhboX58xK5g+g8B4HpLwrDNGYJbb2m46xtHsWqfg5YrIytnga0uikiD3EbGOjdZpPbrkehbwx+g1267R0m7etv+nvVNpemWWJJGdpufp95kKScMoe0OGwi6+1A6P19vk3Hrb+Y/NTy7aKpSphSRN/HwUkIiLsAWr9KcQ8IqnaubW2jb12Odu1xKuWluOeDQlrT8rICG8QN7u7d1qs6E4Nz03OuHQjNx1v3Du2+hWdI1I2LM70KXSD1mkbTM78/v3LtglB4PTxx72t6X0jm72krWfwgMXDYKemG17zMepsbS0ekvPqrbS0Py/X8Pg4eDi32r7/kq1zlcqqpcMajURqbkNYoiLE2BERAEREAREQG7+QHGXPp6imcbiJ7Xs6my62sB1azSfrLa65t5IMWNPi0Iv0Zg+Fw46zS5v+JrV0kpMQiIgCIiALkXlQw/mMYrWWteZ0g7JbSD8S66WiPhF6KkPhr4x0XAQzW3OFzG49o1m/VCA0miIgCIiAIiIAiIgNq/B80ljpq6SnlIb4U1oY4+cjLi1l/5g53eAN66OXD8L3BwLCQ4EFpGTgQciLb7rrXkwx6orsNilrIyyXpMLi3V5wNyEljsv94NkB7Yvhhidrs8Um+XzT7lK4TiglbZ2Txt6+sLPewEWIuDtCg5sBc2QGF1he+Zzb71RPppaObW06Xa7tN6feXlugnVH4zjTKWPWebk+KwbXHq6uJUbjWl7KYajCJZhkbeKDxcR9w9irFDhFRiUnOSEhp2yOGVuEY392S9TBTXTWS5N+/v6FdUVtl1cP4n/AE+/7MaGCbEqknefGPzWN93Ab1snD6BtPG2OMWa0d5O8nrK+MLwqOmjDIhYbz85x4uKzFFRUa38LcmpuM6Ok1KK563cu9QtXcvlNCaOF7yBOJdWPynNLTzg+iLNPbbitj4picdLDJNM7VjjaXOPUOHE7gOtcwaZ6WSYpVOnk6LfFijvcRsByHadpO89y5CwIJERQSEREAREQBERAWXk1pzJi1GG7pdY9jGucfYF1CtG8guj5fUS1bh0Ym80w8XvsXW7GD/Gt5KTEIiIAiIgCitKMAZiFHNTS+LKwtB8l21jh1hwB7lKogOJMQoX08skMo1ZI3OY8cHNJB9oWOtmfCAwUQYrzrBYVETJD9NpMbvSGtPeVrNAEREAREQBEQIDYXIppLBRYgG1EOuZyyKKUNDnxPc+wsDudcAkZiw611A5wAuTYcTsWpOQ7BXui8JmoKWBhA5iVsbvCX8X3e51mW3i1+xbRmwqJ5vIzX+mS4egm3sUpbiYuv+kj67S6GM6sZMz/ACYhrek7PvUTUNr63LV8HiO4nVJHX84+gBW2GnawWY1rRwaAB7F6Le2VrOw3PvXM5X075cpH5dyZe+albwrQeGKzpflXdYswfV396kKitlid/ZAxDIaudh+XZZSiLkqtbUJ21RfT6dxuigjiSzEsYtJiccviuz8k5H/VZSxp8Pjk8Zgvx2H0hfDKEs8SVwHB1nj25+1c7HTtyeiO8Uy9l6m48dIsBjr6aSmmLgyQAEtNnAhwcCO8Bc58ouiMeFVYgildK0xtk6QAc0lzhY2yPi3710yzXG3VPZdvvWiuXLR10VW2q1nubOA0gs6EZjaAG697Z5kC18nLpa6/AlDWaIikkIiIAiIgC2PyY8lv/EP3isDm0o8RoOq6YjaQdoYOI2nZsVN0X0ckxGqjp4gekRruAyYweM89g9JsN66qoKJkETIohqsja1jRwa0WCkg8MGwWGihbDTRiONt7AXOZNySTmSeJWciIQEREAREQBQWk+m1JhjC6rna02uIwdaZ30WDPvNh1qtcuOLTUuFF9PK+J5mjYXRuLXarg+4uMxewXMMsznuLnkuccySSST1k7UBY+UHTZ+MVhnc3UY0BkUd7lrASRc73Ekk9ttyrKIgCIiAIv1rSSABcnIAbSepbRwP4PlbURCSeSKmLhcRv1nSC+zXDRZp6r34oDVq/QbLaWMcgVRSU0sz6hsjmDoRQQySSSOJs1oFhbM7bGyqtHyX4nK8tbRTAggEvbqNBLdba7LZw2EgbUB0xyfY6a/DaaoewMc5lnBttW7CWEtAyAJbcDde25WJV3QHRX/hdBFTF2s5t3PcCdUvcbu1b7ArEgCIiAIiIAiIgC1ry8V4ZhzI7XMszB2BjXPJ7bgDvK2UozSDR2DEITDVR67LgjMhzXDY5rhmDmfSgOTEXRdFyLYbGbuikl6pJnEDubq371mYlyUYdNEWCmZEbZSRXa9p3G98+w3Qm5zQiz8fwZ9FVS08mbonFt9zhta4dRaQe9YCgkL8X6vxAb65ItAJqD96llYRPC35IA3bdzXtJdexNr5W37Vs1Vnk2xsVmGU779JrBE/qfENQ37QAfrKzKTEIiIAiIgCIiA1l8IP+ED+vF+F65pXS3wg/4QP68X4XrmlAEREAREQG6eQzkzMjmYlVt6DSTTRkeM4Zc67+UG+rxIvuF99Kq8mmkMFbhtOacj5KOOKSMbY3sYGlpG4G1wd4KtSAIiIAiIgCIiAIiIAiIgCIiAIiIDRXL1gnN1cNS3ZMwsd9OK1j3tcPVWrl0Fy54dzuGCQDOGWN1+p14z+JvoXPqEoERFBJsjkU0uFLVGlldaKoI1SdjZhk31h0e0NW/lxyHWNxkRmCNo6wuieS/lFbiMLYZ3AVkYs4HLnWj/AJjeJ8occ9hUkKX1ERCAiIgCIiA1l8IP+ED+vF+F65pXS3wg/wCED+vF+F65pQBERAEREBsXkFeRjMYDnAGOa4BIDrRmwcN4Bzz3hdPLkrknxQU2MUj3GzXPMR//AFaYx7XBdaoAiIgCIiAIiIAiIgCIiAIiIAiIgNd8tukQp8P5iwc+qOoL/NYwhzndt9UDt6lz6tg8uGK89ifNg5QRsZ9Z/wAo72OZ6Fr5CQiIoJC9KapdE9skTix7SHNc02c0jYQV5ogOg+TXlSbiAFPVEMqwMjsZMANreD+Le8cBsNchYW4ieEgkESR2IyI6Y2Lr0KSAiIhAREQGv+W2MOwwBwBHPRbRfc9aD8EZ5DfVCIgHgjPIb6oTwRnkN9UIiAeCM8hvqhPBGeQ31QiID1pKZgkYQxoIc0ghouDcbF1sERAfqIiAIiIAiIgCIiAIiIAiIgCIiA5000p2uxGrLmtJ56TMgE5GyhfA2eQ31QiKCR4GzyG+qE8DZ5DfVCIhI8DZ5DfVCeBs8hvqhEQHvQUjOdj6DfHZ80eWF08iKSFCIiE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4" name="Picture 12" descr="http://www.recognizethisblog.com/wp-content/uploads/2012/10/feedback-head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66800"/>
            <a:ext cx="4982268" cy="373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2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Questions</a:t>
            </a:r>
            <a:r>
              <a:rPr lang="fr-CA" sz="3200" dirty="0" smtClean="0">
                <a:latin typeface="Albertus Medium" pitchFamily="34" charset="0"/>
              </a:rPr>
              <a:t>?</a:t>
            </a:r>
            <a:endParaRPr lang="en-CA" sz="3200" dirty="0">
              <a:latin typeface="Albertus Medium" pitchFamily="34" charset="0"/>
            </a:endParaRPr>
          </a:p>
        </p:txBody>
      </p:sp>
      <p:sp>
        <p:nvSpPr>
          <p:cNvPr id="3" name="Content Placeholder 2"/>
          <p:cNvSpPr>
            <a:spLocks noGrp="1"/>
          </p:cNvSpPr>
          <p:nvPr>
            <p:ph idx="1"/>
          </p:nvPr>
        </p:nvSpPr>
        <p:spPr>
          <a:xfrm>
            <a:off x="457200" y="1600200"/>
            <a:ext cx="8382000" cy="4525963"/>
          </a:xfrm>
        </p:spPr>
        <p:txBody>
          <a:bodyPr/>
          <a:lstStyle/>
          <a:p>
            <a:pPr algn="ctr">
              <a:buNone/>
            </a:pPr>
            <a:r>
              <a:rPr lang="fr-CA" dirty="0" smtClean="0"/>
              <a:t>Fiona J. Benson, Ph.D.</a:t>
            </a:r>
          </a:p>
          <a:p>
            <a:pPr algn="ctr">
              <a:buNone/>
            </a:pPr>
            <a:r>
              <a:rPr lang="fr-CA" dirty="0" smtClean="0"/>
              <a:t>fiona.j.benson@mcgill.ca </a:t>
            </a:r>
          </a:p>
          <a:p>
            <a:pPr algn="ctr">
              <a:buNone/>
            </a:pPr>
            <a:endParaRPr lang="fr-CA" dirty="0" smtClean="0"/>
          </a:p>
          <a:p>
            <a:pPr algn="ctr">
              <a:buNone/>
            </a:pPr>
            <a:r>
              <a:rPr lang="fr-CA" dirty="0" smtClean="0"/>
              <a:t>Tara Flanagan, Ph.D.</a:t>
            </a:r>
          </a:p>
          <a:p>
            <a:pPr algn="ctr">
              <a:buNone/>
            </a:pPr>
            <a:r>
              <a:rPr lang="fr-CA" dirty="0" smtClean="0"/>
              <a:t>taradawn.flanagan@mcgill.ca</a:t>
            </a:r>
          </a:p>
          <a:p>
            <a:pPr lvl="1"/>
            <a:endParaRPr lang="fr-CA" dirty="0" smtClean="0"/>
          </a:p>
          <a:p>
            <a:pPr lvl="1"/>
            <a:endParaRPr lang="en-CA" dirty="0"/>
          </a:p>
        </p:txBody>
      </p:sp>
    </p:spTree>
    <p:extLst>
      <p:ext uri="{BB962C8B-B14F-4D97-AF65-F5344CB8AC3E}">
        <p14:creationId xmlns:p14="http://schemas.microsoft.com/office/powerpoint/2010/main" val="9516336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Workshop </a:t>
            </a:r>
            <a:r>
              <a:rPr lang="fr-CA" b="1" dirty="0" err="1" smtClean="0"/>
              <a:t>Outline</a:t>
            </a:r>
            <a:endParaRPr lang="en-CA" b="1"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Research findings</a:t>
            </a:r>
          </a:p>
          <a:p>
            <a:pPr marL="0" indent="0">
              <a:buNone/>
            </a:pPr>
            <a:r>
              <a:rPr lang="en-CA" sz="1800" dirty="0" smtClean="0"/>
              <a:t>Feelings about safety in schools for queer student teachers &amp; their allies </a:t>
            </a:r>
          </a:p>
          <a:p>
            <a:pPr marL="0" indent="0">
              <a:buNone/>
            </a:pPr>
            <a:r>
              <a:rPr lang="en-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Brainstorming &amp; </a:t>
            </a:r>
            <a:r>
              <a:rPr lang="en-CA" b="1" dirty="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sharing</a:t>
            </a:r>
          </a:p>
          <a:p>
            <a:pPr marL="0" indent="0">
              <a:buNone/>
            </a:pPr>
            <a:r>
              <a:rPr lang="en-CA" sz="1800" dirty="0" smtClean="0"/>
              <a:t>Unpacking and contextualizing the research</a:t>
            </a:r>
          </a:p>
          <a:p>
            <a:pPr marL="0" indent="0">
              <a:lnSpc>
                <a:spcPct val="110000"/>
              </a:lnSpc>
              <a:spcBef>
                <a:spcPts val="0"/>
              </a:spcBef>
              <a:buNone/>
            </a:pPr>
            <a:r>
              <a:rPr lang="en-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You’re on the Spot!</a:t>
            </a:r>
          </a:p>
          <a:p>
            <a:pPr marL="0" indent="0">
              <a:lnSpc>
                <a:spcPct val="110000"/>
              </a:lnSpc>
              <a:spcBef>
                <a:spcPts val="0"/>
              </a:spcBef>
              <a:buNone/>
            </a:pPr>
            <a:r>
              <a:rPr lang="en-CA" sz="1800" dirty="0"/>
              <a:t>Answers to difficult questions </a:t>
            </a:r>
          </a:p>
          <a:p>
            <a:pPr marL="0" indent="0">
              <a:lnSpc>
                <a:spcPct val="110000"/>
              </a:lnSpc>
              <a:spcBef>
                <a:spcPts val="0"/>
              </a:spcBef>
              <a:buNone/>
            </a:pPr>
            <a:r>
              <a:rPr lang="en-CA" sz="1800" dirty="0" smtClean="0"/>
              <a:t>Creating  scripts </a:t>
            </a:r>
          </a:p>
          <a:p>
            <a:pPr marL="0" indent="0">
              <a:buNone/>
            </a:pPr>
            <a:r>
              <a:rPr lang="en-CA" b="1" dirty="0" smtClean="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rPr>
              <a:t>Developing an Action Plan &amp; feedback </a:t>
            </a:r>
            <a:endParaRPr lang="en-CA" b="1" dirty="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endParaRPr>
          </a:p>
          <a:p>
            <a:pPr marL="0" indent="0">
              <a:buNone/>
            </a:pPr>
            <a:r>
              <a:rPr lang="en-CA" sz="1800" dirty="0"/>
              <a:t>C</a:t>
            </a:r>
            <a:r>
              <a:rPr lang="en-CA" sz="1800" dirty="0" smtClean="0"/>
              <a:t>reating queer-safe spaces for student teachers in your classroom and school </a:t>
            </a:r>
          </a:p>
          <a:p>
            <a:pPr marL="0" indent="0">
              <a:buNone/>
            </a:pPr>
            <a:r>
              <a:rPr lang="en-CA" sz="1800" dirty="0" smtClean="0"/>
              <a:t>Sharing your plans and getting helpful feedback </a:t>
            </a:r>
          </a:p>
          <a:p>
            <a:pPr marL="0" indent="0">
              <a:buNone/>
            </a:pPr>
            <a:r>
              <a:rPr lang="en-CA" sz="1800" dirty="0" smtClean="0"/>
              <a:t>Impact on the community and culture of your school and your students</a:t>
            </a:r>
          </a:p>
          <a:p>
            <a:pPr marL="0" indent="0">
              <a:buNone/>
            </a:pPr>
            <a:endParaRPr lang="en-CA" sz="1800" dirty="0"/>
          </a:p>
        </p:txBody>
      </p:sp>
    </p:spTree>
    <p:extLst>
      <p:ext uri="{BB962C8B-B14F-4D97-AF65-F5344CB8AC3E}">
        <p14:creationId xmlns:p14="http://schemas.microsoft.com/office/powerpoint/2010/main" val="27620635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304800"/>
            <a:ext cx="5295900" cy="609600"/>
          </a:xfrm>
        </p:spPr>
        <p:txBody>
          <a:bodyPr>
            <a:noAutofit/>
          </a:bodyPr>
          <a:lstStyle/>
          <a:p>
            <a:r>
              <a:rPr lang="fr-CA" b="1" dirty="0" smtClean="0"/>
              <a:t>In Our </a:t>
            </a:r>
            <a:r>
              <a:rPr lang="fr-CA" b="1" dirty="0" err="1" smtClean="0"/>
              <a:t>Schools</a:t>
            </a:r>
            <a:r>
              <a:rPr lang="fr-CA" b="1" dirty="0" smtClean="0"/>
              <a:t> </a:t>
            </a:r>
            <a:endParaRPr lang="en-CA" b="1" dirty="0"/>
          </a:p>
        </p:txBody>
      </p:sp>
      <p:sp>
        <p:nvSpPr>
          <p:cNvPr id="3" name="Content Placeholder 2"/>
          <p:cNvSpPr>
            <a:spLocks noGrp="1"/>
          </p:cNvSpPr>
          <p:nvPr>
            <p:ph idx="1"/>
          </p:nvPr>
        </p:nvSpPr>
        <p:spPr>
          <a:xfrm>
            <a:off x="457200" y="1066800"/>
            <a:ext cx="8534400" cy="5334000"/>
          </a:xfrm>
        </p:spPr>
        <p:txBody>
          <a:bodyPr>
            <a:normAutofit fontScale="92500" lnSpcReduction="10000"/>
          </a:bodyPr>
          <a:lstStyle/>
          <a:p>
            <a:pPr marL="0" indent="0">
              <a:buNone/>
            </a:pPr>
            <a:r>
              <a:rPr lang="en-US" sz="2900" dirty="0" smtClean="0">
                <a:effectLst/>
                <a:latin typeface="Calibri" pitchFamily="34" charset="0"/>
                <a:cs typeface="Calibri" pitchFamily="34" charset="0"/>
              </a:rPr>
              <a:t>What percentage of teachers intervene when students use homophobic language?</a:t>
            </a:r>
          </a:p>
          <a:p>
            <a:pPr marL="0" indent="0">
              <a:buNone/>
            </a:pPr>
            <a:r>
              <a:rPr lang="en-US" sz="2600" dirty="0" smtClean="0">
                <a:solidFill>
                  <a:srgbClr val="C00000"/>
                </a:solidFill>
                <a:effectLst/>
                <a:latin typeface="Calibri" pitchFamily="34" charset="0"/>
                <a:cs typeface="Calibri" pitchFamily="34" charset="0"/>
              </a:rPr>
              <a:t>38.6% never, 44% sometimes (GLSEN 2009)</a:t>
            </a:r>
          </a:p>
          <a:p>
            <a:pPr marL="0" indent="0">
              <a:buNone/>
            </a:pPr>
            <a:endParaRPr lang="en-US" sz="2600" dirty="0" smtClean="0">
              <a:solidFill>
                <a:srgbClr val="C00000"/>
              </a:solidFill>
              <a:effectLst/>
              <a:latin typeface="Calibri" pitchFamily="34" charset="0"/>
              <a:cs typeface="Calibri" pitchFamily="34" charset="0"/>
            </a:endParaRPr>
          </a:p>
          <a:p>
            <a:pPr marL="0" indent="0">
              <a:buNone/>
            </a:pPr>
            <a:r>
              <a:rPr lang="en-US" sz="2900" dirty="0" smtClean="0">
                <a:effectLst/>
                <a:latin typeface="Calibri" pitchFamily="34" charset="0"/>
                <a:cs typeface="Calibri" pitchFamily="34" charset="0"/>
              </a:rPr>
              <a:t>Can queer students turn to someone they trust at school or university for effective support?</a:t>
            </a:r>
          </a:p>
          <a:p>
            <a:pPr marL="0" indent="0">
              <a:buNone/>
            </a:pPr>
            <a:r>
              <a:rPr lang="en-US" sz="2600" dirty="0" smtClean="0">
                <a:solidFill>
                  <a:srgbClr val="C00000"/>
                </a:solidFill>
                <a:effectLst/>
                <a:latin typeface="Calibri" pitchFamily="34" charset="0"/>
                <a:cs typeface="Calibri" pitchFamily="34" charset="0"/>
              </a:rPr>
              <a:t>In a Quebec study, only 22.2% of high school students who were victims of homophobic incidents reported at least one to an authority figure (</a:t>
            </a:r>
            <a:r>
              <a:rPr lang="en-US" sz="2600" dirty="0" err="1" smtClean="0">
                <a:solidFill>
                  <a:srgbClr val="C00000"/>
                </a:solidFill>
                <a:effectLst/>
                <a:latin typeface="Calibri" pitchFamily="34" charset="0"/>
                <a:cs typeface="Calibri" pitchFamily="34" charset="0"/>
              </a:rPr>
              <a:t>Chamberland</a:t>
            </a:r>
            <a:r>
              <a:rPr lang="en-US" sz="2600" dirty="0" smtClean="0">
                <a:solidFill>
                  <a:srgbClr val="C00000"/>
                </a:solidFill>
                <a:effectLst/>
                <a:latin typeface="Calibri" pitchFamily="34" charset="0"/>
                <a:cs typeface="Calibri" pitchFamily="34" charset="0"/>
              </a:rPr>
              <a:t>, 2010).</a:t>
            </a:r>
          </a:p>
          <a:p>
            <a:pPr marL="0" indent="0">
              <a:buNone/>
            </a:pPr>
            <a:endParaRPr lang="fr-CA" sz="2900" dirty="0" smtClean="0">
              <a:latin typeface="Calibri" pitchFamily="34" charset="0"/>
              <a:cs typeface="Calibri" pitchFamily="34" charset="0"/>
            </a:endParaRPr>
          </a:p>
          <a:p>
            <a:pPr marL="0" indent="0">
              <a:buNone/>
            </a:pPr>
            <a:r>
              <a:rPr lang="fr-CA" sz="2900" dirty="0" err="1" smtClean="0">
                <a:latin typeface="Calibri" pitchFamily="34" charset="0"/>
                <a:cs typeface="Calibri" pitchFamily="34" charset="0"/>
              </a:rPr>
              <a:t>What</a:t>
            </a:r>
            <a:r>
              <a:rPr lang="fr-CA" sz="2900" dirty="0" smtClean="0">
                <a:latin typeface="Calibri" pitchFamily="34" charset="0"/>
                <a:cs typeface="Calibri" pitchFamily="34" charset="0"/>
              </a:rPr>
              <a:t> </a:t>
            </a:r>
            <a:r>
              <a:rPr lang="fr-CA" sz="2900" dirty="0" err="1" smtClean="0">
                <a:latin typeface="Calibri" pitchFamily="34" charset="0"/>
                <a:cs typeface="Calibri" pitchFamily="34" charset="0"/>
              </a:rPr>
              <a:t>percentage</a:t>
            </a:r>
            <a:r>
              <a:rPr lang="fr-CA" sz="2900" dirty="0" smtClean="0">
                <a:latin typeface="Calibri" pitchFamily="34" charset="0"/>
                <a:cs typeface="Calibri" pitchFamily="34" charset="0"/>
              </a:rPr>
              <a:t> of </a:t>
            </a:r>
            <a:r>
              <a:rPr lang="fr-CA" sz="2900" dirty="0" err="1" smtClean="0">
                <a:latin typeface="Calibri" pitchFamily="34" charset="0"/>
                <a:cs typeface="Calibri" pitchFamily="34" charset="0"/>
              </a:rPr>
              <a:t>students</a:t>
            </a:r>
            <a:r>
              <a:rPr lang="fr-CA" sz="2900" dirty="0" smtClean="0">
                <a:latin typeface="Calibri" pitchFamily="34" charset="0"/>
                <a:cs typeface="Calibri" pitchFamily="34" charset="0"/>
              </a:rPr>
              <a:t> have </a:t>
            </a:r>
            <a:r>
              <a:rPr lang="fr-CA" sz="2900" dirty="0" err="1" smtClean="0">
                <a:latin typeface="Calibri" pitchFamily="34" charset="0"/>
                <a:cs typeface="Calibri" pitchFamily="34" charset="0"/>
              </a:rPr>
              <a:t>discussed</a:t>
            </a:r>
            <a:r>
              <a:rPr lang="fr-CA" sz="2900" dirty="0" smtClean="0">
                <a:latin typeface="Calibri" pitchFamily="34" charset="0"/>
                <a:cs typeface="Calibri" pitchFamily="34" charset="0"/>
              </a:rPr>
              <a:t> </a:t>
            </a:r>
            <a:r>
              <a:rPr lang="fr-CA" sz="2900" dirty="0" err="1">
                <a:latin typeface="Calibri" pitchFamily="34" charset="0"/>
                <a:cs typeface="Calibri" pitchFamily="34" charset="0"/>
              </a:rPr>
              <a:t>queer</a:t>
            </a:r>
            <a:r>
              <a:rPr lang="fr-CA" sz="2900" dirty="0">
                <a:latin typeface="Calibri" pitchFamily="34" charset="0"/>
                <a:cs typeface="Calibri" pitchFamily="34" charset="0"/>
              </a:rPr>
              <a:t> issues in a High </a:t>
            </a:r>
            <a:r>
              <a:rPr lang="fr-CA" sz="2900" dirty="0" err="1">
                <a:latin typeface="Calibri" pitchFamily="34" charset="0"/>
                <a:cs typeface="Calibri" pitchFamily="34" charset="0"/>
              </a:rPr>
              <a:t>School</a:t>
            </a:r>
            <a:r>
              <a:rPr lang="fr-CA" sz="2900" dirty="0">
                <a:latin typeface="Calibri" pitchFamily="34" charset="0"/>
                <a:cs typeface="Calibri" pitchFamily="34" charset="0"/>
              </a:rPr>
              <a:t> class? University?</a:t>
            </a:r>
          </a:p>
          <a:p>
            <a:pPr marL="0" indent="0">
              <a:buNone/>
            </a:pPr>
            <a:r>
              <a:rPr lang="fr-CA" sz="2600" dirty="0">
                <a:solidFill>
                  <a:srgbClr val="C00000"/>
                </a:solidFill>
                <a:latin typeface="Calibri" pitchFamily="34" charset="0"/>
                <a:cs typeface="Calibri" pitchFamily="34" charset="0"/>
              </a:rPr>
              <a:t>53% have not by the end of </a:t>
            </a:r>
            <a:r>
              <a:rPr lang="fr-CA" sz="2600" dirty="0" err="1">
                <a:solidFill>
                  <a:srgbClr val="C00000"/>
                </a:solidFill>
                <a:latin typeface="Calibri" pitchFamily="34" charset="0"/>
                <a:cs typeface="Calibri" pitchFamily="34" charset="0"/>
              </a:rPr>
              <a:t>university</a:t>
            </a:r>
            <a:r>
              <a:rPr lang="fr-CA" sz="2600" dirty="0">
                <a:solidFill>
                  <a:srgbClr val="C00000"/>
                </a:solidFill>
                <a:latin typeface="Calibri" pitchFamily="34" charset="0"/>
                <a:cs typeface="Calibri" pitchFamily="34" charset="0"/>
              </a:rPr>
              <a:t> (</a:t>
            </a:r>
            <a:r>
              <a:rPr lang="fr-CA" sz="2600" dirty="0" err="1">
                <a:solidFill>
                  <a:srgbClr val="C00000"/>
                </a:solidFill>
                <a:latin typeface="Calibri" pitchFamily="34" charset="0"/>
                <a:cs typeface="Calibri" pitchFamily="34" charset="0"/>
              </a:rPr>
              <a:t>Lipkin</a:t>
            </a:r>
            <a:r>
              <a:rPr lang="fr-CA" sz="2600" dirty="0">
                <a:solidFill>
                  <a:srgbClr val="C00000"/>
                </a:solidFill>
                <a:latin typeface="Calibri" pitchFamily="34" charset="0"/>
                <a:cs typeface="Calibri" pitchFamily="34" charset="0"/>
              </a:rPr>
              <a:t>, </a:t>
            </a:r>
            <a:r>
              <a:rPr lang="fr-CA" sz="2600" dirty="0" smtClean="0">
                <a:solidFill>
                  <a:srgbClr val="C00000"/>
                </a:solidFill>
                <a:latin typeface="Calibri" pitchFamily="34" charset="0"/>
                <a:cs typeface="Calibri" pitchFamily="34" charset="0"/>
              </a:rPr>
              <a:t>2004)</a:t>
            </a:r>
            <a:endParaRPr lang="en-CA" dirty="0">
              <a:solidFill>
                <a:srgbClr val="C00000"/>
              </a:solidFill>
            </a:endParaRPr>
          </a:p>
        </p:txBody>
      </p:sp>
    </p:spTree>
    <p:extLst>
      <p:ext uri="{BB962C8B-B14F-4D97-AF65-F5344CB8AC3E}">
        <p14:creationId xmlns:p14="http://schemas.microsoft.com/office/powerpoint/2010/main" val="326058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b="1" dirty="0"/>
              <a:t>Moving from Program to Field</a:t>
            </a:r>
          </a:p>
        </p:txBody>
      </p:sp>
      <p:sp>
        <p:nvSpPr>
          <p:cNvPr id="16387" name="Rectangle 3"/>
          <p:cNvSpPr>
            <a:spLocks noGrp="1" noChangeArrowheads="1"/>
          </p:cNvSpPr>
          <p:nvPr>
            <p:ph type="body" idx="1"/>
          </p:nvPr>
        </p:nvSpPr>
        <p:spPr>
          <a:xfrm>
            <a:off x="457200" y="1600200"/>
            <a:ext cx="8229600" cy="4030047"/>
          </a:xfrm>
        </p:spPr>
        <p:txBody>
          <a:bodyPr>
            <a:normAutofit/>
          </a:bodyPr>
          <a:lstStyle/>
          <a:p>
            <a:pPr eaLnBrk="1" hangingPunct="1"/>
            <a:r>
              <a:rPr lang="en-US" sz="2400" dirty="0"/>
              <a:t>Transition research highlights stress in times of identity formation / instability (Johnson, Holt, </a:t>
            </a:r>
            <a:r>
              <a:rPr lang="en-US" sz="2400" dirty="0" err="1"/>
              <a:t>Bry</a:t>
            </a:r>
            <a:r>
              <a:rPr lang="en-US" sz="2400" dirty="0"/>
              <a:t> &amp; Powell, 2008).</a:t>
            </a:r>
            <a:r>
              <a:rPr lang="en-US" sz="2400" dirty="0" smtClean="0"/>
              <a:t> </a:t>
            </a:r>
          </a:p>
          <a:p>
            <a:pPr eaLnBrk="1" hangingPunct="1"/>
            <a:r>
              <a:rPr lang="en-US" sz="2400" dirty="0"/>
              <a:t>Student teachers who identify as being queer often feel additional pressure to re-examine or hide their identities as they enter a profession that is not overtly welcoming of such teacher identities.</a:t>
            </a:r>
            <a:r>
              <a:rPr lang="en-US" sz="2400" dirty="0" smtClean="0"/>
              <a:t> </a:t>
            </a:r>
          </a:p>
          <a:p>
            <a:r>
              <a:rPr lang="en-GB" sz="2400" dirty="0" smtClean="0"/>
              <a:t>The views of the students and teachers who identify as being queer are often ignored</a:t>
            </a:r>
          </a:p>
          <a:p>
            <a:pPr eaLnBrk="1" hangingPunct="1">
              <a:buNone/>
            </a:pPr>
            <a:endParaRPr lang="en-US" sz="2800" dirty="0"/>
          </a:p>
        </p:txBody>
      </p:sp>
      <p:pic>
        <p:nvPicPr>
          <p:cNvPr id="5" name="Picture 4"/>
          <p:cNvPicPr>
            <a:picLocks noChangeAspect="1"/>
          </p:cNvPicPr>
          <p:nvPr/>
        </p:nvPicPr>
        <p:blipFill>
          <a:blip r:embed="rId2" cstate="print"/>
          <a:stretch>
            <a:fillRect/>
          </a:stretch>
        </p:blipFill>
        <p:spPr>
          <a:xfrm>
            <a:off x="6203704" y="4528920"/>
            <a:ext cx="1955514" cy="2157699"/>
          </a:xfrm>
          <a:prstGeom prst="rect">
            <a:avLst/>
          </a:prstGeom>
        </p:spPr>
      </p:pic>
    </p:spTree>
    <p:extLst>
      <p:ext uri="{BB962C8B-B14F-4D97-AF65-F5344CB8AC3E}">
        <p14:creationId xmlns:p14="http://schemas.microsoft.com/office/powerpoint/2010/main" val="7508017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66932" y="273050"/>
            <a:ext cx="6610136" cy="873228"/>
          </a:xfrm>
        </p:spPr>
        <p:txBody>
          <a:bodyPr>
            <a:noAutofit/>
          </a:bodyPr>
          <a:lstStyle/>
          <a:p>
            <a:pPr eaLnBrk="1" hangingPunct="1"/>
            <a:r>
              <a:rPr lang="en-US" sz="4400" dirty="0"/>
              <a:t>Creating Discursive Spaces</a:t>
            </a:r>
          </a:p>
        </p:txBody>
      </p:sp>
      <p:sp>
        <p:nvSpPr>
          <p:cNvPr id="18435" name="Rectangle 3"/>
          <p:cNvSpPr>
            <a:spLocks noGrp="1" noChangeArrowheads="1"/>
          </p:cNvSpPr>
          <p:nvPr>
            <p:ph type="body" sz="half" idx="2"/>
          </p:nvPr>
        </p:nvSpPr>
        <p:spPr>
          <a:xfrm>
            <a:off x="457200" y="1435100"/>
            <a:ext cx="5544209" cy="4691063"/>
          </a:xfrm>
        </p:spPr>
        <p:txBody>
          <a:bodyPr>
            <a:normAutofit/>
          </a:bodyPr>
          <a:lstStyle/>
          <a:p>
            <a:pPr eaLnBrk="1" hangingPunct="1"/>
            <a:r>
              <a:rPr lang="en-US" sz="2400" dirty="0"/>
              <a:t>Rosenberg (1997) has found students seeking “underground” or “confessional” spaces to ask the questions that they would feel uncomfortable raising in class.</a:t>
            </a:r>
            <a:r>
              <a:rPr lang="en-US" sz="2400" dirty="0" smtClean="0"/>
              <a:t> </a:t>
            </a:r>
          </a:p>
          <a:p>
            <a:pPr eaLnBrk="1" hangingPunct="1"/>
            <a:endParaRPr lang="en-US" sz="2400" dirty="0" smtClean="0"/>
          </a:p>
          <a:p>
            <a:pPr eaLnBrk="1" hangingPunct="1"/>
            <a:r>
              <a:rPr lang="en-GB" sz="2400" dirty="0"/>
              <a:t>Based on the need for such spaces and dialogues, we conducted a series of workshops to address the complexities and challenges of the transition from program to field. </a:t>
            </a:r>
            <a:endParaRPr lang="en-US" sz="2400" dirty="0"/>
          </a:p>
        </p:txBody>
      </p:sp>
      <p:pic>
        <p:nvPicPr>
          <p:cNvPr id="4" name="Picture 3"/>
          <p:cNvPicPr>
            <a:picLocks noChangeAspect="1"/>
          </p:cNvPicPr>
          <p:nvPr/>
        </p:nvPicPr>
        <p:blipFill>
          <a:blip r:embed="rId2" cstate="print"/>
          <a:stretch>
            <a:fillRect/>
          </a:stretch>
        </p:blipFill>
        <p:spPr>
          <a:xfrm>
            <a:off x="6172200" y="2133600"/>
            <a:ext cx="2393806" cy="2393806"/>
          </a:xfrm>
          <a:prstGeom prst="rect">
            <a:avLst/>
          </a:prstGeom>
        </p:spPr>
      </p:pic>
    </p:spTree>
    <p:extLst>
      <p:ext uri="{BB962C8B-B14F-4D97-AF65-F5344CB8AC3E}">
        <p14:creationId xmlns:p14="http://schemas.microsoft.com/office/powerpoint/2010/main" val="1870924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686023" y="274638"/>
            <a:ext cx="5584949" cy="1143000"/>
          </a:xfrm>
        </p:spPr>
        <p:txBody>
          <a:bodyPr/>
          <a:lstStyle/>
          <a:p>
            <a:pPr eaLnBrk="1" hangingPunct="1"/>
            <a:r>
              <a:rPr lang="en-US" b="1" dirty="0"/>
              <a:t>The Workshops</a:t>
            </a:r>
          </a:p>
        </p:txBody>
      </p:sp>
      <p:sp>
        <p:nvSpPr>
          <p:cNvPr id="19459" name="Rectangle 3"/>
          <p:cNvSpPr>
            <a:spLocks noGrp="1" noChangeArrowheads="1"/>
          </p:cNvSpPr>
          <p:nvPr>
            <p:ph type="body" idx="1"/>
          </p:nvPr>
        </p:nvSpPr>
        <p:spPr/>
        <p:txBody>
          <a:bodyPr>
            <a:normAutofit/>
          </a:bodyPr>
          <a:lstStyle/>
          <a:p>
            <a:pPr eaLnBrk="1" hangingPunct="1"/>
            <a:r>
              <a:rPr lang="en-US" sz="3000" dirty="0">
                <a:solidFill>
                  <a:srgbClr val="000000"/>
                </a:solidFill>
                <a:latin typeface="Times New Roman" charset="0"/>
              </a:rPr>
              <a:t>We investigated:</a:t>
            </a:r>
          </a:p>
          <a:p>
            <a:pPr lvl="1" eaLnBrk="1" hangingPunct="1"/>
            <a:r>
              <a:rPr lang="en-GB" sz="2000" dirty="0">
                <a:solidFill>
                  <a:srgbClr val="000000"/>
                </a:solidFill>
                <a:latin typeface="Times New Roman" charset="0"/>
              </a:rPr>
              <a:t>feelings regarding being prepared for field experience</a:t>
            </a:r>
          </a:p>
          <a:p>
            <a:pPr lvl="1" eaLnBrk="1" hangingPunct="1"/>
            <a:r>
              <a:rPr lang="en-GB" sz="2000" dirty="0">
                <a:solidFill>
                  <a:srgbClr val="000000"/>
                </a:solidFill>
                <a:latin typeface="Times New Roman" charset="0"/>
              </a:rPr>
              <a:t>needs surrounding this transition as articulated by queer student teachers and </a:t>
            </a:r>
            <a:r>
              <a:rPr lang="en-GB" sz="2000" dirty="0" smtClean="0">
                <a:solidFill>
                  <a:srgbClr val="000000"/>
                </a:solidFill>
                <a:latin typeface="Times New Roman" charset="0"/>
              </a:rPr>
              <a:t>allies</a:t>
            </a:r>
          </a:p>
          <a:p>
            <a:pPr>
              <a:lnSpc>
                <a:spcPct val="90000"/>
              </a:lnSpc>
            </a:pPr>
            <a:endParaRPr lang="en-US" sz="3000" dirty="0" smtClean="0">
              <a:solidFill>
                <a:srgbClr val="000000"/>
              </a:solidFill>
              <a:latin typeface="Times New Roman" charset="0"/>
            </a:endParaRPr>
          </a:p>
          <a:p>
            <a:pPr>
              <a:lnSpc>
                <a:spcPct val="90000"/>
              </a:lnSpc>
            </a:pPr>
            <a:r>
              <a:rPr lang="en-US" sz="3000" dirty="0" smtClean="0">
                <a:solidFill>
                  <a:srgbClr val="000000"/>
                </a:solidFill>
                <a:latin typeface="Times New Roman" charset="0"/>
              </a:rPr>
              <a:t>In particular: </a:t>
            </a:r>
          </a:p>
          <a:p>
            <a:pPr lvl="1">
              <a:lnSpc>
                <a:spcPct val="90000"/>
              </a:lnSpc>
            </a:pPr>
            <a:r>
              <a:rPr lang="en-US" sz="2000" dirty="0" smtClean="0">
                <a:solidFill>
                  <a:srgbClr val="000000"/>
                </a:solidFill>
                <a:latin typeface="Times New Roman" charset="0"/>
              </a:rPr>
              <a:t>do the workshops help queer student teachers and their straight allies negotiate the school environments and contexts in which they are placed for field experience?  </a:t>
            </a:r>
          </a:p>
          <a:p>
            <a:pPr lvl="1" eaLnBrk="1" hangingPunct="1">
              <a:buFontTx/>
              <a:buNone/>
            </a:pPr>
            <a:endParaRPr lang="en-GB" sz="2000" dirty="0" smtClean="0">
              <a:solidFill>
                <a:srgbClr val="000000"/>
              </a:solidFill>
              <a:latin typeface="Times New Roman" charset="0"/>
            </a:endParaRPr>
          </a:p>
        </p:txBody>
      </p:sp>
      <p:pic>
        <p:nvPicPr>
          <p:cNvPr id="4" name="Picture 3"/>
          <p:cNvPicPr>
            <a:picLocks noChangeAspect="1"/>
          </p:cNvPicPr>
          <p:nvPr/>
        </p:nvPicPr>
        <p:blipFill>
          <a:blip r:embed="rId2" cstate="print"/>
          <a:stretch>
            <a:fillRect/>
          </a:stretch>
        </p:blipFill>
        <p:spPr>
          <a:xfrm>
            <a:off x="816835" y="127000"/>
            <a:ext cx="1869188" cy="1473200"/>
          </a:xfrm>
          <a:prstGeom prst="rect">
            <a:avLst/>
          </a:prstGeom>
        </p:spPr>
      </p:pic>
    </p:spTree>
    <p:extLst>
      <p:ext uri="{BB962C8B-B14F-4D97-AF65-F5344CB8AC3E}">
        <p14:creationId xmlns:p14="http://schemas.microsoft.com/office/powerpoint/2010/main" val="3016964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alliesfinal.pdf"/>
          <p:cNvPicPr>
            <a:picLocks noGrp="1" noChangeAspect="1"/>
          </p:cNvPicPr>
          <p:nvPr>
            <p:ph idx="4294967295"/>
          </p:nvPr>
        </p:nvPicPr>
        <p:blipFill>
          <a:blip r:embed="rId2" cstate="print"/>
          <a:srcRect l="-75926" r="-75926"/>
          <a:stretch>
            <a:fillRect/>
          </a:stretch>
        </p:blipFill>
        <p:spPr>
          <a:xfrm>
            <a:off x="-1515533" y="685800"/>
            <a:ext cx="12268200" cy="5410200"/>
          </a:xfrm>
        </p:spPr>
      </p:pic>
    </p:spTree>
    <p:extLst>
      <p:ext uri="{BB962C8B-B14F-4D97-AF65-F5344CB8AC3E}">
        <p14:creationId xmlns:p14="http://schemas.microsoft.com/office/powerpoint/2010/main" val="403022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1143000"/>
          </a:xfrm>
        </p:spPr>
        <p:txBody>
          <a:bodyPr>
            <a:normAutofit/>
          </a:bodyPr>
          <a:lstStyle/>
          <a:p>
            <a:pPr eaLnBrk="1" hangingPunct="1"/>
            <a:r>
              <a:rPr lang="en-US" b="1" dirty="0" smtClean="0"/>
              <a:t>Results: Qualitative Themes</a:t>
            </a:r>
          </a:p>
        </p:txBody>
      </p:sp>
      <p:sp>
        <p:nvSpPr>
          <p:cNvPr id="27651" name="Content Placeholder 2"/>
          <p:cNvSpPr>
            <a:spLocks noGrp="1"/>
          </p:cNvSpPr>
          <p:nvPr>
            <p:ph idx="1"/>
          </p:nvPr>
        </p:nvSpPr>
        <p:spPr>
          <a:xfrm>
            <a:off x="228600" y="1066800"/>
            <a:ext cx="8534400" cy="5181600"/>
          </a:xfrm>
        </p:spPr>
        <p:txBody>
          <a:bodyPr>
            <a:noAutofit/>
          </a:bodyPr>
          <a:lstStyle/>
          <a:p>
            <a:pPr marL="457200" lvl="1" indent="0" eaLnBrk="1" hangingPunct="1">
              <a:buNone/>
            </a:pPr>
            <a:r>
              <a:rPr lang="en-CA" sz="2000" dirty="0" smtClean="0">
                <a:solidFill>
                  <a:srgbClr val="000000"/>
                </a:solidFill>
              </a:rPr>
              <a:t>“it made me feel a little bit more confident about going out there talking about maybe those edgy sort of things, how do go about it, what you can do so that you present it in a respectful manner…”</a:t>
            </a:r>
          </a:p>
          <a:p>
            <a:pPr marL="457200" lvl="1" indent="0">
              <a:buNone/>
            </a:pPr>
            <a:endParaRPr lang="en-CA" sz="800" dirty="0"/>
          </a:p>
          <a:p>
            <a:pPr marL="457200" lvl="1" indent="0">
              <a:buNone/>
            </a:pPr>
            <a:r>
              <a:rPr lang="en-US" sz="2000" dirty="0" smtClean="0"/>
              <a:t>“I </a:t>
            </a:r>
            <a:r>
              <a:rPr lang="en-US" sz="2000" dirty="0"/>
              <a:t>didn’t come with big expectations. I had positive stories to share so…. But I also, I guess, hoped to hear more about other situations, situations that were tougher that I might encounter as well</a:t>
            </a:r>
            <a:r>
              <a:rPr lang="en-US" sz="2000" dirty="0" smtClean="0"/>
              <a:t>... </a:t>
            </a:r>
            <a:r>
              <a:rPr lang="en-US" sz="2000" dirty="0"/>
              <a:t>Because sometimes on the spot, you don’t necessarily react in the best manner. So, my expectations were definitely met. I was looking for a space for discussion and to learn new skills</a:t>
            </a:r>
            <a:r>
              <a:rPr lang="en-US" sz="2000" dirty="0" smtClean="0"/>
              <a:t>.”</a:t>
            </a:r>
          </a:p>
          <a:p>
            <a:pPr marL="457200" lvl="1" indent="0">
              <a:buNone/>
            </a:pPr>
            <a:endParaRPr lang="en-US" sz="800" dirty="0" smtClean="0"/>
          </a:p>
          <a:p>
            <a:pPr marL="457200" lvl="1" indent="0">
              <a:buNone/>
            </a:pPr>
            <a:r>
              <a:rPr lang="en-US" sz="2000" dirty="0" smtClean="0"/>
              <a:t>“I </a:t>
            </a:r>
            <a:r>
              <a:rPr lang="en-US" sz="2000" dirty="0"/>
              <a:t>think knowing what to do with the administration or parents that are hostile to your attempts at normalizing gayness, right, is really useful. ’Cause some administrators would prefer you not talk about it at all to avoid backlash, while some parents would rather you didn’t teach kids about it. Another one that I think will help me is what to do if a student approaches you and wanted to share that they are not straight, right, and their concerns about coming </a:t>
            </a:r>
            <a:r>
              <a:rPr lang="en-US" sz="2000" dirty="0" smtClean="0"/>
              <a:t>out.”</a:t>
            </a:r>
            <a:endParaRPr lang="en-US" sz="2000" dirty="0" smtClean="0">
              <a:solidFill>
                <a:srgbClr val="000000"/>
              </a:solidFill>
            </a:endParaRPr>
          </a:p>
        </p:txBody>
      </p:sp>
    </p:spTree>
    <p:extLst>
      <p:ext uri="{BB962C8B-B14F-4D97-AF65-F5344CB8AC3E}">
        <p14:creationId xmlns:p14="http://schemas.microsoft.com/office/powerpoint/2010/main" val="2738308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75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75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Results: Quantitative </a:t>
            </a:r>
          </a:p>
        </p:txBody>
      </p:sp>
      <p:pic>
        <p:nvPicPr>
          <p:cNvPr id="4" name="Picture 3" descr="new graph fion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09800"/>
            <a:ext cx="7571484" cy="3851581"/>
          </a:xfrm>
          <a:prstGeom prst="rect">
            <a:avLst/>
          </a:prstGeom>
        </p:spPr>
      </p:pic>
    </p:spTree>
    <p:extLst>
      <p:ext uri="{BB962C8B-B14F-4D97-AF65-F5344CB8AC3E}">
        <p14:creationId xmlns:p14="http://schemas.microsoft.com/office/powerpoint/2010/main" val="24776264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1149</Words>
  <Application>Microsoft Macintosh PowerPoint</Application>
  <PresentationFormat>On-screen Show (4:3)</PresentationFormat>
  <Paragraphs>101</Paragraphs>
  <Slides>17</Slides>
  <Notes>8</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Making Schools and Classrooms Safe Spaces for Minority Sexual Identity Student Teachers</vt:lpstr>
      <vt:lpstr>Workshop Outline</vt:lpstr>
      <vt:lpstr>In Our Schools </vt:lpstr>
      <vt:lpstr>Moving from Program to Field</vt:lpstr>
      <vt:lpstr>Creating Discursive Spaces</vt:lpstr>
      <vt:lpstr>The Workshops</vt:lpstr>
      <vt:lpstr>PowerPoint Presentation</vt:lpstr>
      <vt:lpstr>Results: Qualitative Themes</vt:lpstr>
      <vt:lpstr>Results: Quantitative </vt:lpstr>
      <vt:lpstr>Brainstorming </vt:lpstr>
      <vt:lpstr>Ways to affirm, welcome and care for queer student teachers</vt:lpstr>
      <vt:lpstr>Ways to affirm, welcome and care for queer student teachers</vt:lpstr>
      <vt:lpstr>You’re on the Spot!  In groups of 5 </vt:lpstr>
      <vt:lpstr>Develop an Action Plan  (30 mins) </vt:lpstr>
      <vt:lpstr>post YOUR ACTION PLANS visit the posters!  </vt:lpstr>
      <vt:lpstr> Feedback on action plans  </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Schools and Classrooms Safe Spaces for Minority Sexual Identity Student Teachers</dc:title>
  <dc:creator>Kate Hooton</dc:creator>
  <cp:lastModifiedBy>Deborah Metchette</cp:lastModifiedBy>
  <cp:revision>36</cp:revision>
  <dcterms:created xsi:type="dcterms:W3CDTF">2013-02-05T18:29:34Z</dcterms:created>
  <dcterms:modified xsi:type="dcterms:W3CDTF">2013-04-03T16:54:25Z</dcterms:modified>
</cp:coreProperties>
</file>