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67" r:id="rId5"/>
    <p:sldId id="261" r:id="rId6"/>
    <p:sldId id="259" r:id="rId7"/>
    <p:sldId id="264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3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422-3D08-2748-924B-646C8B64CD43}" type="datetimeFigureOut">
              <a:rPr lang="fr-FR" smtClean="0"/>
              <a:t>9/13/13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75A0F-1673-5946-89FE-AADDB852B3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28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422-3D08-2748-924B-646C8B64CD43}" type="datetimeFigureOut">
              <a:rPr lang="fr-FR" smtClean="0"/>
              <a:t>9/13/13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75A0F-1673-5946-89FE-AADDB852B3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546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422-3D08-2748-924B-646C8B64CD43}" type="datetimeFigureOut">
              <a:rPr lang="fr-FR" smtClean="0"/>
              <a:t>9/13/13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75A0F-1673-5946-89FE-AADDB852B3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86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422-3D08-2748-924B-646C8B64CD43}" type="datetimeFigureOut">
              <a:rPr lang="fr-FR" smtClean="0"/>
              <a:t>9/13/13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75A0F-1673-5946-89FE-AADDB852B3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65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422-3D08-2748-924B-646C8B64CD43}" type="datetimeFigureOut">
              <a:rPr lang="fr-FR" smtClean="0"/>
              <a:t>9/13/13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75A0F-1673-5946-89FE-AADDB852B3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017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422-3D08-2748-924B-646C8B64CD43}" type="datetimeFigureOut">
              <a:rPr lang="fr-FR" smtClean="0"/>
              <a:t>9/13/13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75A0F-1673-5946-89FE-AADDB852B3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849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422-3D08-2748-924B-646C8B64CD43}" type="datetimeFigureOut">
              <a:rPr lang="fr-FR" smtClean="0"/>
              <a:t>9/13/13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75A0F-1673-5946-89FE-AADDB852B3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7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422-3D08-2748-924B-646C8B64CD43}" type="datetimeFigureOut">
              <a:rPr lang="fr-FR" smtClean="0"/>
              <a:t>9/13/13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75A0F-1673-5946-89FE-AADDB852B3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305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422-3D08-2748-924B-646C8B64CD43}" type="datetimeFigureOut">
              <a:rPr lang="fr-FR" smtClean="0"/>
              <a:t>9/13/13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75A0F-1673-5946-89FE-AADDB852B3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68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422-3D08-2748-924B-646C8B64CD43}" type="datetimeFigureOut">
              <a:rPr lang="fr-FR" smtClean="0"/>
              <a:t>9/13/13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75A0F-1673-5946-89FE-AADDB852B3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23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422-3D08-2748-924B-646C8B64CD43}" type="datetimeFigureOut">
              <a:rPr lang="fr-FR" smtClean="0"/>
              <a:t>9/13/13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75A0F-1673-5946-89FE-AADDB852B3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0511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01422-3D08-2748-924B-646C8B64CD43}" type="datetimeFigureOut">
              <a:rPr lang="fr-FR" smtClean="0"/>
              <a:t>9/13/13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75A0F-1673-5946-89FE-AADDB852B3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451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0381" y="334230"/>
            <a:ext cx="8822352" cy="6333675"/>
          </a:xfrm>
        </p:spPr>
        <p:txBody>
          <a:bodyPr/>
          <a:lstStyle/>
          <a:p>
            <a:pPr marL="0" indent="0">
              <a:buNone/>
            </a:pPr>
            <a:r>
              <a:rPr lang="fr-FR" sz="2400" b="1" dirty="0" smtClean="0"/>
              <a:t>Alexandre Guigue</a:t>
            </a:r>
          </a:p>
          <a:p>
            <a:pPr marL="0" indent="0">
              <a:buNone/>
            </a:pPr>
            <a:endParaRPr lang="fr-FR" sz="800" b="1" dirty="0"/>
          </a:p>
          <a:p>
            <a:pPr marL="0" indent="0">
              <a:buNone/>
            </a:pPr>
            <a:endParaRPr lang="fr-FR" sz="800" b="1" dirty="0" smtClean="0"/>
          </a:p>
          <a:p>
            <a:pPr marL="0" indent="0">
              <a:buNone/>
            </a:pPr>
            <a:endParaRPr lang="fr-FR" sz="800" b="1" dirty="0" smtClean="0"/>
          </a:p>
          <a:p>
            <a:pPr marL="0" indent="0">
              <a:buNone/>
            </a:pPr>
            <a:endParaRPr lang="fr-FR" sz="800" b="1" dirty="0"/>
          </a:p>
          <a:p>
            <a:pPr marL="0" indent="0">
              <a:buNone/>
            </a:pPr>
            <a:endParaRPr lang="fr-FR" sz="800" b="1" dirty="0" smtClean="0"/>
          </a:p>
          <a:p>
            <a:pPr marL="0" indent="0">
              <a:buNone/>
            </a:pPr>
            <a:r>
              <a:rPr lang="fr-FR" b="1" dirty="0" smtClean="0"/>
              <a:t>La dimension culturelle du langage juridique : </a:t>
            </a:r>
          </a:p>
          <a:p>
            <a:pPr marL="0" indent="0">
              <a:buNone/>
            </a:pPr>
            <a:r>
              <a:rPr lang="fr-FR" b="1" dirty="0" smtClean="0"/>
              <a:t>un défi pour le traducteur et le comparatiste.</a:t>
            </a:r>
          </a:p>
          <a:p>
            <a:pPr marL="0" indent="0">
              <a:buNone/>
            </a:pPr>
            <a:endParaRPr lang="fr-FR" b="1" dirty="0"/>
          </a:p>
          <a:p>
            <a:pPr marL="0" lvl="0" indent="0">
              <a:buNone/>
            </a:pPr>
            <a:r>
              <a:rPr lang="fr-FR" sz="2000" dirty="0" smtClean="0"/>
              <a:t>1. Pourquoi </a:t>
            </a:r>
            <a:r>
              <a:rPr lang="fr-FR" sz="2000" dirty="0"/>
              <a:t>réunir le traducteur et le comparatiste </a:t>
            </a:r>
            <a:r>
              <a:rPr lang="fr-FR" sz="2000" dirty="0" smtClean="0"/>
              <a:t>?</a:t>
            </a:r>
            <a:endParaRPr lang="en-US" sz="2000" dirty="0"/>
          </a:p>
          <a:p>
            <a:pPr marL="0" lvl="0" indent="0">
              <a:buNone/>
            </a:pPr>
            <a:r>
              <a:rPr lang="fr-FR" sz="2000" dirty="0" smtClean="0"/>
              <a:t>2. </a:t>
            </a:r>
            <a:r>
              <a:rPr lang="fr-FR" sz="2000" dirty="0"/>
              <a:t>L</a:t>
            </a:r>
            <a:r>
              <a:rPr lang="fr-FR" sz="2000" dirty="0" smtClean="0"/>
              <a:t>es </a:t>
            </a:r>
            <a:r>
              <a:rPr lang="fr-FR" sz="2000" dirty="0"/>
              <a:t>dimensions culturelles du </a:t>
            </a:r>
            <a:r>
              <a:rPr lang="fr-FR" sz="2000" dirty="0" smtClean="0"/>
              <a:t>droit.</a:t>
            </a:r>
            <a:endParaRPr lang="en-US" sz="2000" dirty="0"/>
          </a:p>
          <a:p>
            <a:pPr marL="0" indent="0">
              <a:buNone/>
            </a:pPr>
            <a:r>
              <a:rPr lang="fr-FR" sz="2000" dirty="0" smtClean="0"/>
              <a:t>3. </a:t>
            </a:r>
            <a:r>
              <a:rPr lang="fr-FR" sz="2000" dirty="0"/>
              <a:t>La culture du traducteur et du comparatiste.</a:t>
            </a:r>
            <a:endParaRPr lang="en-US" sz="2000" dirty="0"/>
          </a:p>
          <a:p>
            <a:pPr marL="0" lvl="0" indent="0">
              <a:buNone/>
            </a:pPr>
            <a:r>
              <a:rPr lang="fr-FR" sz="2000" dirty="0" smtClean="0"/>
              <a:t>4. L’historicisation </a:t>
            </a:r>
            <a:r>
              <a:rPr lang="fr-FR" sz="2000" dirty="0"/>
              <a:t>des mots du droit par l’analyse historico-</a:t>
            </a:r>
            <a:r>
              <a:rPr lang="fr-FR" sz="2000" dirty="0" smtClean="0"/>
              <a:t>comparative.</a:t>
            </a:r>
            <a:endParaRPr lang="en-US" sz="2000" dirty="0"/>
          </a:p>
          <a:p>
            <a:pPr marL="0" lvl="0" indent="0">
              <a:buNone/>
            </a:pPr>
            <a:r>
              <a:rPr lang="fr-FR" sz="2000" dirty="0" smtClean="0"/>
              <a:t>5. </a:t>
            </a:r>
            <a:r>
              <a:rPr lang="fr-FR" sz="2000" dirty="0"/>
              <a:t>L</a:t>
            </a:r>
            <a:r>
              <a:rPr lang="fr-FR" sz="2000" dirty="0" smtClean="0"/>
              <a:t>es </a:t>
            </a:r>
            <a:r>
              <a:rPr lang="fr-FR" sz="2000" dirty="0"/>
              <a:t>ponts de </a:t>
            </a:r>
            <a:r>
              <a:rPr lang="fr-FR" sz="2000" dirty="0" smtClean="0"/>
              <a:t>comparaison.</a:t>
            </a:r>
            <a:endParaRPr lang="en-US" sz="2000" dirty="0"/>
          </a:p>
          <a:p>
            <a:pPr marL="0" indent="0">
              <a:buNone/>
            </a:pPr>
            <a:endParaRPr lang="fr-FR" sz="2400" b="1" dirty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237" y="334230"/>
            <a:ext cx="2757755" cy="86409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9008"/>
            <a:ext cx="9144000" cy="107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790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3458"/>
            <a:ext cx="8229600" cy="574270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2400" b="1" dirty="0"/>
              <a:t>Les projets achevés et en cours des membres du Centre :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(2009-2013) </a:t>
            </a:r>
            <a:r>
              <a:rPr lang="fr-FR" sz="2400" dirty="0" err="1"/>
              <a:t>Legal</a:t>
            </a:r>
            <a:r>
              <a:rPr lang="fr-FR" sz="2400" dirty="0"/>
              <a:t> Translation in </a:t>
            </a:r>
            <a:r>
              <a:rPr lang="fr-FR" sz="2400" dirty="0" err="1"/>
              <a:t>Context</a:t>
            </a:r>
            <a:r>
              <a:rPr lang="fr-FR" sz="2400" dirty="0"/>
              <a:t> (état des lieux comparatif des profils de traduction juridique dans différents contextes professionnels – institutions et secteur privé ; dirigé par F. PRIETO RAMOS en collaboration avec plusieurs spécialistes).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(2009-) Histoire des traductions en langue française (HTLF) (coordination des chapitres sur les textes juridiques, volumes XIXe et XXe siècles ; V. DULLION, dans le cadre d'un projet dirigé par les universités de Paris-Sorbonne, Tours et Nantes).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(2010-) LAW10n </a:t>
            </a:r>
            <a:r>
              <a:rPr lang="fr-FR" sz="2400" dirty="0" err="1"/>
              <a:t>Research</a:t>
            </a:r>
            <a:r>
              <a:rPr lang="fr-FR" sz="2400" dirty="0"/>
              <a:t>: Localisation of </a:t>
            </a:r>
            <a:r>
              <a:rPr lang="fr-FR" sz="2400" dirty="0" err="1"/>
              <a:t>Technology</a:t>
            </a:r>
            <a:r>
              <a:rPr lang="fr-FR" sz="2400" dirty="0"/>
              <a:t> Law (projet européen sur les problèmes de traduction juridique posés par les contrats de licence d’usage des logiciels ; F. PRIETO RAMOS, en collaboration avec l’Université autonome de Barcelone et d’autres universités).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(2010-) « La traduction jurée (français-espagnol) des actes notariés dans le domaine du droit successoral : testaments, actes de notoriété et actes de délivrance de legs » (S. CAYRON, projet de thèse de doctorat).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3910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1. </a:t>
            </a:r>
            <a:r>
              <a:rPr lang="fr-FR" dirty="0"/>
              <a:t>P</a:t>
            </a:r>
            <a:r>
              <a:rPr lang="fr-FR" dirty="0" smtClean="0"/>
              <a:t>ourquoi </a:t>
            </a:r>
            <a:r>
              <a:rPr lang="fr-FR" dirty="0"/>
              <a:t>réunir le traducteur et le comparatiste ?</a:t>
            </a:r>
            <a:endParaRPr lang="en-US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2418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r-FR" dirty="0" smtClean="0"/>
              <a:t>2. Les </a:t>
            </a:r>
            <a:r>
              <a:rPr lang="fr-FR" dirty="0"/>
              <a:t>dimensions culturelles du </a:t>
            </a:r>
            <a:r>
              <a:rPr lang="fr-FR" dirty="0" smtClean="0"/>
              <a:t>droit.</a:t>
            </a:r>
            <a:endParaRPr lang="en-US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1809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r-FR" dirty="0"/>
              <a:t>3</a:t>
            </a:r>
            <a:r>
              <a:rPr lang="fr-FR" dirty="0" smtClean="0"/>
              <a:t>. </a:t>
            </a:r>
            <a:r>
              <a:rPr lang="fr-FR" dirty="0"/>
              <a:t>L</a:t>
            </a:r>
            <a:r>
              <a:rPr lang="fr-FR" dirty="0" smtClean="0"/>
              <a:t>a </a:t>
            </a:r>
            <a:r>
              <a:rPr lang="fr-FR" dirty="0"/>
              <a:t>culture du traducteur </a:t>
            </a:r>
            <a:r>
              <a:rPr lang="fr-FR" dirty="0" smtClean="0"/>
              <a:t>et du comparatiste.</a:t>
            </a:r>
            <a:endParaRPr lang="en-US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0199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r-FR" dirty="0"/>
              <a:t>4</a:t>
            </a:r>
            <a:r>
              <a:rPr lang="fr-FR" dirty="0" smtClean="0"/>
              <a:t>. </a:t>
            </a:r>
            <a:r>
              <a:rPr lang="fr-FR" dirty="0"/>
              <a:t>L</a:t>
            </a:r>
            <a:r>
              <a:rPr lang="fr-FR" dirty="0" smtClean="0"/>
              <a:t>’historicisation </a:t>
            </a:r>
            <a:r>
              <a:rPr lang="fr-FR" dirty="0"/>
              <a:t>des mots du droit par l’analyse historico-</a:t>
            </a:r>
            <a:r>
              <a:rPr lang="fr-FR" dirty="0" smtClean="0"/>
              <a:t>comparative.</a:t>
            </a:r>
            <a:endParaRPr lang="en-US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5382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255838"/>
            <a:ext cx="7772400" cy="1880485"/>
          </a:xfrm>
        </p:spPr>
        <p:txBody>
          <a:bodyPr>
            <a:normAutofit/>
          </a:bodyPr>
          <a:lstStyle/>
          <a:p>
            <a:pPr algn="just"/>
            <a:r>
              <a:rPr lang="fr-FR" sz="2600" b="1" dirty="0" smtClean="0"/>
              <a:t>The Chancellor </a:t>
            </a:r>
            <a:r>
              <a:rPr lang="fr-FR" sz="2600" b="1" dirty="0"/>
              <a:t>George Osborne </a:t>
            </a:r>
            <a:r>
              <a:rPr lang="fr-FR" sz="2600" b="1" dirty="0" err="1"/>
              <a:t>opened</a:t>
            </a:r>
            <a:r>
              <a:rPr lang="fr-FR" sz="2600" b="1" dirty="0"/>
              <a:t> </a:t>
            </a:r>
            <a:r>
              <a:rPr lang="fr-FR" sz="2600" b="1" dirty="0" err="1"/>
              <a:t>his</a:t>
            </a:r>
            <a:r>
              <a:rPr lang="fr-FR" sz="2600" b="1" dirty="0"/>
              <a:t> second Budget </a:t>
            </a:r>
            <a:r>
              <a:rPr lang="fr-FR" sz="2600" dirty="0"/>
              <a:t>by </a:t>
            </a:r>
            <a:r>
              <a:rPr lang="fr-FR" sz="2600" dirty="0" err="1"/>
              <a:t>saying</a:t>
            </a:r>
            <a:r>
              <a:rPr lang="fr-FR" sz="2600" dirty="0"/>
              <a:t> </a:t>
            </a:r>
            <a:r>
              <a:rPr lang="fr-FR" sz="2600" dirty="0" err="1"/>
              <a:t>he</a:t>
            </a:r>
            <a:r>
              <a:rPr lang="fr-FR" sz="2600" dirty="0"/>
              <a:t> </a:t>
            </a:r>
            <a:r>
              <a:rPr lang="fr-FR" sz="2600" dirty="0" err="1"/>
              <a:t>would</a:t>
            </a:r>
            <a:r>
              <a:rPr lang="fr-FR" sz="2600" dirty="0"/>
              <a:t> </a:t>
            </a:r>
            <a:r>
              <a:rPr lang="fr-FR" sz="2600" dirty="0" err="1"/>
              <a:t>be</a:t>
            </a:r>
            <a:r>
              <a:rPr lang="fr-FR" sz="2600" dirty="0"/>
              <a:t> "reforming the </a:t>
            </a:r>
            <a:r>
              <a:rPr lang="fr-FR" sz="2600" dirty="0" err="1"/>
              <a:t>nation's</a:t>
            </a:r>
            <a:r>
              <a:rPr lang="fr-FR" sz="2600" dirty="0"/>
              <a:t> </a:t>
            </a:r>
            <a:r>
              <a:rPr lang="fr-FR" sz="2600" dirty="0" err="1"/>
              <a:t>economy</a:t>
            </a:r>
            <a:r>
              <a:rPr lang="fr-FR" sz="2600" dirty="0"/>
              <a:t> </a:t>
            </a:r>
            <a:r>
              <a:rPr lang="fr-FR" sz="2600" dirty="0" err="1"/>
              <a:t>so</a:t>
            </a:r>
            <a:r>
              <a:rPr lang="fr-FR" sz="2600" dirty="0"/>
              <a:t> </a:t>
            </a:r>
            <a:r>
              <a:rPr lang="fr-FR" sz="2600" dirty="0" err="1"/>
              <a:t>we</a:t>
            </a:r>
            <a:r>
              <a:rPr lang="fr-FR" sz="2600" dirty="0"/>
              <a:t> have </a:t>
            </a:r>
            <a:r>
              <a:rPr lang="fr-FR" sz="2600" dirty="0" err="1"/>
              <a:t>enduring</a:t>
            </a:r>
            <a:r>
              <a:rPr lang="fr-FR" sz="2600" dirty="0"/>
              <a:t> </a:t>
            </a:r>
            <a:r>
              <a:rPr lang="fr-FR" sz="2600" dirty="0" err="1"/>
              <a:t>growth</a:t>
            </a:r>
            <a:r>
              <a:rPr lang="fr-FR" sz="2600" dirty="0"/>
              <a:t> and jobs for the future".</a:t>
            </a:r>
            <a:endParaRPr lang="en-US" sz="2600" dirty="0"/>
          </a:p>
        </p:txBody>
      </p:sp>
      <p:pic>
        <p:nvPicPr>
          <p:cNvPr id="5" name="Image 4" descr="Osborne's budget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378" y="368300"/>
            <a:ext cx="5492585" cy="3665577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558562" y="6169313"/>
            <a:ext cx="3287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BBC World News, 23 March 2011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7159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3798" y="401077"/>
            <a:ext cx="8960201" cy="6083001"/>
          </a:xfrm>
        </p:spPr>
        <p:txBody>
          <a:bodyPr/>
          <a:lstStyle/>
          <a:p>
            <a:endParaRPr lang="fr-FR" sz="2400" i="1" dirty="0" smtClean="0"/>
          </a:p>
          <a:p>
            <a:endParaRPr lang="fr-FR" sz="2400" i="1" dirty="0"/>
          </a:p>
          <a:p>
            <a:r>
              <a:rPr lang="fr-FR" sz="2400" i="1" dirty="0" err="1" smtClean="0"/>
              <a:t>Government</a:t>
            </a:r>
            <a:r>
              <a:rPr lang="fr-FR" sz="2400" i="1" dirty="0" smtClean="0"/>
              <a:t> </a:t>
            </a:r>
            <a:r>
              <a:rPr lang="fr-FR" sz="2400" dirty="0"/>
              <a:t>/ gouvernement		</a:t>
            </a:r>
            <a:r>
              <a:rPr lang="fr-FR" sz="2400" i="1" dirty="0" err="1"/>
              <a:t>Parliament</a:t>
            </a:r>
            <a:r>
              <a:rPr lang="fr-FR" sz="2400" i="1" dirty="0"/>
              <a:t> </a:t>
            </a:r>
            <a:r>
              <a:rPr lang="fr-FR" sz="2400" dirty="0"/>
              <a:t>/ </a:t>
            </a:r>
            <a:r>
              <a:rPr lang="fr-FR" sz="2400" dirty="0" smtClean="0"/>
              <a:t>Parlement</a:t>
            </a:r>
            <a:endParaRPr lang="fr-FR" sz="2400" dirty="0"/>
          </a:p>
          <a:p>
            <a:endParaRPr lang="fr-FR" sz="2400" i="1" dirty="0"/>
          </a:p>
          <a:p>
            <a:r>
              <a:rPr lang="fr-FR" sz="2400" i="1" dirty="0" smtClean="0"/>
              <a:t>State </a:t>
            </a:r>
            <a:r>
              <a:rPr lang="fr-FR" sz="2400" dirty="0"/>
              <a:t>/ </a:t>
            </a:r>
            <a:r>
              <a:rPr lang="fr-FR" sz="2400" dirty="0" smtClean="0"/>
              <a:t>Etat</a:t>
            </a:r>
            <a:r>
              <a:rPr lang="en-US" sz="2400" dirty="0"/>
              <a:t>	</a:t>
            </a:r>
            <a:r>
              <a:rPr lang="en-US" sz="2400" dirty="0" smtClean="0"/>
              <a:t>						</a:t>
            </a:r>
            <a:r>
              <a:rPr lang="fr-FR" sz="2400" i="1" dirty="0" err="1" smtClean="0"/>
              <a:t>Contract</a:t>
            </a:r>
            <a:r>
              <a:rPr lang="fr-FR" sz="2400" dirty="0" smtClean="0"/>
              <a:t> </a:t>
            </a:r>
            <a:r>
              <a:rPr lang="fr-FR" sz="2400" dirty="0"/>
              <a:t>/ contrat		</a:t>
            </a:r>
            <a:endParaRPr lang="fr-FR" sz="2400" dirty="0" smtClean="0"/>
          </a:p>
          <a:p>
            <a:endParaRPr lang="fr-FR" sz="2400" i="1" dirty="0"/>
          </a:p>
          <a:p>
            <a:r>
              <a:rPr lang="fr-FR" sz="2400" i="1" dirty="0" smtClean="0"/>
              <a:t>Obligation </a:t>
            </a:r>
            <a:r>
              <a:rPr lang="fr-FR" sz="2400" dirty="0"/>
              <a:t>/ Obligation		</a:t>
            </a:r>
            <a:r>
              <a:rPr lang="fr-FR" sz="2400" dirty="0" smtClean="0"/>
              <a:t>		</a:t>
            </a:r>
            <a:r>
              <a:rPr lang="fr-FR" sz="2400" i="1" dirty="0" smtClean="0"/>
              <a:t>Crime </a:t>
            </a:r>
            <a:r>
              <a:rPr lang="fr-FR" sz="2400" dirty="0"/>
              <a:t>/ crime	</a:t>
            </a:r>
            <a:endParaRPr lang="en-US" sz="2400" dirty="0"/>
          </a:p>
          <a:p>
            <a:endParaRPr lang="fr-FR" sz="2400" i="1" dirty="0" smtClean="0"/>
          </a:p>
          <a:p>
            <a:r>
              <a:rPr lang="fr-FR" sz="2400" i="1" dirty="0" smtClean="0"/>
              <a:t>Doctrine </a:t>
            </a:r>
            <a:r>
              <a:rPr lang="fr-FR" sz="2400" dirty="0"/>
              <a:t>/ doctrine			</a:t>
            </a:r>
            <a:r>
              <a:rPr lang="fr-FR" sz="2400" dirty="0" smtClean="0"/>
              <a:t>		</a:t>
            </a:r>
            <a:r>
              <a:rPr lang="fr-FR" sz="2400" i="1" dirty="0" smtClean="0"/>
              <a:t>Jurisprudence </a:t>
            </a:r>
            <a:r>
              <a:rPr lang="fr-FR" sz="2400" dirty="0"/>
              <a:t>/ jurisprudence</a:t>
            </a:r>
            <a:endParaRPr lang="en-US" sz="24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5149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r-FR" dirty="0" smtClean="0"/>
              <a:t>5. Les </a:t>
            </a:r>
            <a:r>
              <a:rPr lang="fr-FR" dirty="0"/>
              <a:t>ponts de </a:t>
            </a:r>
            <a:r>
              <a:rPr lang="fr-FR" dirty="0" smtClean="0"/>
              <a:t>comparaison.</a:t>
            </a:r>
            <a:endParaRPr lang="en-US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9016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0440"/>
            <a:ext cx="8229600" cy="55657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2400" b="1" dirty="0"/>
              <a:t>Les axes de recherche de </a:t>
            </a:r>
            <a:r>
              <a:rPr lang="fr-FR" sz="2400" b="1" dirty="0" err="1"/>
              <a:t>Transius</a:t>
            </a:r>
            <a:r>
              <a:rPr lang="fr-FR" sz="2400" b="1" dirty="0"/>
              <a:t> :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•Traduction juridique : méthodologies interdisciplinaires ; contextes professionnels ; développement des compétences et didactique de la traduction juridique.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•Droit comparé et terminologie juridique appliqués à la traduction.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•Traduction en contexte institutionnel : rôles du traducteur ; instruments multilatéraux ; gestion de la terminologie spécialisée ; traduction technique et révision.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•Approche historique et culturelle des traductions spécialisées.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•Problématiques spécifiques de la traduction jurée et de la traduction en contexte judiciaire.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9861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398</Words>
  <Application>Microsoft Macintosh PowerPoint</Application>
  <PresentationFormat>Présentation à l'écran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The Chancellor George Osborne opened his second Budget by saying he would be "reforming the nation's economy so we have enduring growth and jobs for the future".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Chancellor George Osborne opened his second Budget by saying he would be "reforming the nation's economy so we have enduring growth and jobs for the future".</dc:title>
  <dc:creator>Alexandre Guigue</dc:creator>
  <cp:lastModifiedBy>Alexandre Guigue</cp:lastModifiedBy>
  <cp:revision>7</cp:revision>
  <dcterms:created xsi:type="dcterms:W3CDTF">2013-08-29T19:30:50Z</dcterms:created>
  <dcterms:modified xsi:type="dcterms:W3CDTF">2013-09-12T22:08:12Z</dcterms:modified>
</cp:coreProperties>
</file>